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1" r:id="rId1"/>
    <p:sldMasterId id="2147483660" r:id="rId2"/>
  </p:sldMasterIdLst>
  <p:notesMasterIdLst>
    <p:notesMasterId r:id="rId24"/>
  </p:notesMasterIdLst>
  <p:sldIdLst>
    <p:sldId id="256" r:id="rId3"/>
    <p:sldId id="2146846728" r:id="rId4"/>
    <p:sldId id="2146846725" r:id="rId5"/>
    <p:sldId id="2146846730" r:id="rId6"/>
    <p:sldId id="2146846724" r:id="rId7"/>
    <p:sldId id="2146846734" r:id="rId8"/>
    <p:sldId id="2146846735" r:id="rId9"/>
    <p:sldId id="2146846736" r:id="rId10"/>
    <p:sldId id="2146846737" r:id="rId11"/>
    <p:sldId id="2146846738" r:id="rId12"/>
    <p:sldId id="2146846739" r:id="rId13"/>
    <p:sldId id="2146846740" r:id="rId14"/>
    <p:sldId id="2146846741" r:id="rId15"/>
    <p:sldId id="2146846742" r:id="rId16"/>
    <p:sldId id="2146846743" r:id="rId17"/>
    <p:sldId id="2146846744" r:id="rId18"/>
    <p:sldId id="2146846729" r:id="rId19"/>
    <p:sldId id="2146846748" r:id="rId20"/>
    <p:sldId id="2146846731" r:id="rId21"/>
    <p:sldId id="2146846746" r:id="rId22"/>
    <p:sldId id="2146846747" r:id="rId23"/>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254BE1-A63D-4FEF-B1ED-17DD61E76382}" v="1" dt="2024-02-27T07:33:40.6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05" autoAdjust="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0410"/>
          </a:xfrm>
          <a:prstGeom prst="rect">
            <a:avLst/>
          </a:prstGeom>
        </p:spPr>
        <p:txBody>
          <a:bodyPr vert="horz" lIns="90206" tIns="45103" rIns="90206" bIns="45103" rtlCol="0"/>
          <a:lstStyle>
            <a:lvl1pPr algn="l">
              <a:defRPr sz="1200"/>
            </a:lvl1pPr>
          </a:lstStyle>
          <a:p>
            <a:endParaRPr lang="en-GB"/>
          </a:p>
        </p:txBody>
      </p:sp>
      <p:sp>
        <p:nvSpPr>
          <p:cNvPr id="3" name="Date Placeholder 2"/>
          <p:cNvSpPr>
            <a:spLocks noGrp="1"/>
          </p:cNvSpPr>
          <p:nvPr>
            <p:ph type="dt" idx="1"/>
          </p:nvPr>
        </p:nvSpPr>
        <p:spPr>
          <a:xfrm>
            <a:off x="3809079" y="0"/>
            <a:ext cx="2914015" cy="490410"/>
          </a:xfrm>
          <a:prstGeom prst="rect">
            <a:avLst/>
          </a:prstGeom>
        </p:spPr>
        <p:txBody>
          <a:bodyPr vert="horz" lIns="90206" tIns="45103" rIns="90206" bIns="45103" rtlCol="0"/>
          <a:lstStyle>
            <a:lvl1pPr algn="r">
              <a:defRPr sz="1200"/>
            </a:lvl1pPr>
          </a:lstStyle>
          <a:p>
            <a:fld id="{7D086E83-28A0-4912-9569-9B4531D6EC66}" type="datetimeFigureOut">
              <a:rPr lang="en-GB" smtClean="0"/>
              <a:t>28/02/2024</a:t>
            </a:fld>
            <a:endParaRPr lang="en-GB"/>
          </a:p>
        </p:txBody>
      </p:sp>
      <p:sp>
        <p:nvSpPr>
          <p:cNvPr id="4" name="Slide Image Placeholder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0206" tIns="45103" rIns="90206" bIns="45103" rtlCol="0" anchor="ctr"/>
          <a:lstStyle/>
          <a:p>
            <a:endParaRPr lang="en-GB"/>
          </a:p>
        </p:txBody>
      </p:sp>
      <p:sp>
        <p:nvSpPr>
          <p:cNvPr id="5" name="Notes Placeholder 4"/>
          <p:cNvSpPr>
            <a:spLocks noGrp="1"/>
          </p:cNvSpPr>
          <p:nvPr>
            <p:ph type="body" sz="quarter" idx="3"/>
          </p:nvPr>
        </p:nvSpPr>
        <p:spPr>
          <a:xfrm>
            <a:off x="672465" y="4703852"/>
            <a:ext cx="5379720" cy="3848606"/>
          </a:xfrm>
          <a:prstGeom prst="rect">
            <a:avLst/>
          </a:prstGeom>
        </p:spPr>
        <p:txBody>
          <a:bodyPr vert="horz" lIns="90206" tIns="45103" rIns="90206" bIns="451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1"/>
            <a:ext cx="2914015" cy="490409"/>
          </a:xfrm>
          <a:prstGeom prst="rect">
            <a:avLst/>
          </a:prstGeom>
        </p:spPr>
        <p:txBody>
          <a:bodyPr vert="horz" lIns="90206" tIns="45103" rIns="90206" bIns="45103"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283831"/>
            <a:ext cx="2914015" cy="490409"/>
          </a:xfrm>
          <a:prstGeom prst="rect">
            <a:avLst/>
          </a:prstGeom>
        </p:spPr>
        <p:txBody>
          <a:bodyPr vert="horz" lIns="90206" tIns="45103" rIns="90206" bIns="45103" rtlCol="0" anchor="b"/>
          <a:lstStyle>
            <a:lvl1pPr algn="r">
              <a:defRPr sz="1200"/>
            </a:lvl1pPr>
          </a:lstStyle>
          <a:p>
            <a:fld id="{BB0C4AD4-FAB1-45BC-9F6C-A73AB7B5FA7F}" type="slidenum">
              <a:rPr lang="en-GB" smtClean="0"/>
              <a:t>‹#›</a:t>
            </a:fld>
            <a:endParaRPr lang="en-GB"/>
          </a:p>
        </p:txBody>
      </p:sp>
    </p:spTree>
    <p:extLst>
      <p:ext uri="{BB962C8B-B14F-4D97-AF65-F5344CB8AC3E}">
        <p14:creationId xmlns:p14="http://schemas.microsoft.com/office/powerpoint/2010/main" val="243655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1</a:t>
            </a:fld>
            <a:endParaRPr lang="en-GB"/>
          </a:p>
        </p:txBody>
      </p:sp>
    </p:spTree>
    <p:extLst>
      <p:ext uri="{BB962C8B-B14F-4D97-AF65-F5344CB8AC3E}">
        <p14:creationId xmlns:p14="http://schemas.microsoft.com/office/powerpoint/2010/main" val="250295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2</a:t>
            </a:fld>
            <a:endParaRPr lang="en-GB"/>
          </a:p>
        </p:txBody>
      </p:sp>
    </p:spTree>
    <p:extLst>
      <p:ext uri="{BB962C8B-B14F-4D97-AF65-F5344CB8AC3E}">
        <p14:creationId xmlns:p14="http://schemas.microsoft.com/office/powerpoint/2010/main" val="425431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17</a:t>
            </a:fld>
            <a:endParaRPr lang="en-GB"/>
          </a:p>
        </p:txBody>
      </p:sp>
    </p:spTree>
    <p:extLst>
      <p:ext uri="{BB962C8B-B14F-4D97-AF65-F5344CB8AC3E}">
        <p14:creationId xmlns:p14="http://schemas.microsoft.com/office/powerpoint/2010/main" val="727637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02056">
              <a:defRPr/>
            </a:pPr>
            <a:fld id="{BB0C4AD4-FAB1-45BC-9F6C-A73AB7B5FA7F}" type="slidenum">
              <a:rPr lang="en-GB">
                <a:solidFill>
                  <a:prstClr val="black"/>
                </a:solidFill>
                <a:latin typeface="Calibri" panose="020F0502020204030204"/>
              </a:rPr>
              <a:pPr defTabSz="902056">
                <a:defRPr/>
              </a:pPr>
              <a:t>18</a:t>
            </a:fld>
            <a:endParaRPr lang="en-GB">
              <a:solidFill>
                <a:prstClr val="black"/>
              </a:solidFill>
              <a:latin typeface="Calibri" panose="020F0502020204030204"/>
            </a:endParaRPr>
          </a:p>
        </p:txBody>
      </p:sp>
    </p:spTree>
    <p:extLst>
      <p:ext uri="{BB962C8B-B14F-4D97-AF65-F5344CB8AC3E}">
        <p14:creationId xmlns:p14="http://schemas.microsoft.com/office/powerpoint/2010/main" val="238279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354182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0905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832040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52873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184771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983527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6445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304792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430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496BB9-6951-1645-B8B8-9D146DA84CD5}"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2/28/2024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688CE8-08DC-8946-BE74-BDAAB2AF8290}"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380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496BB9-6951-1645-B8B8-9D146DA84CD5}"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2/28/2024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688CE8-08DC-8946-BE74-BDAAB2AF8290}"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51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22706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2449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27740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4498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2104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63846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502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2/28/2024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75499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2/28/2024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3328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401912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970694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37472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026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hyperlink" Target="https://www.walthamforest.gov.uk/consultations/property-licensing-consultation"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thamforest.gov.uk/consultations/property-licensing-consultation"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hyperlink" Target="https://www.walthamforest.gov.uk/consultations/property-licensing-consultation"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27A0C-AD26-EC3F-1AA0-5759F985FE5A}"/>
              </a:ext>
            </a:extLst>
          </p:cNvPr>
          <p:cNvSpPr>
            <a:spLocks noGrp="1"/>
          </p:cNvSpPr>
          <p:nvPr>
            <p:ph type="ctrTitle"/>
          </p:nvPr>
        </p:nvSpPr>
        <p:spPr/>
        <p:txBody>
          <a:bodyPr>
            <a:normAutofit/>
          </a:bodyPr>
          <a:lstStyle/>
          <a:p>
            <a:r>
              <a:rPr lang="en-GB" dirty="0"/>
              <a:t>Private Rented Housing Consultation event</a:t>
            </a:r>
          </a:p>
        </p:txBody>
      </p:sp>
      <p:sp>
        <p:nvSpPr>
          <p:cNvPr id="3" name="Subtitle 2">
            <a:extLst>
              <a:ext uri="{FF2B5EF4-FFF2-40B4-BE49-F238E27FC236}">
                <a16:creationId xmlns:a16="http://schemas.microsoft.com/office/drawing/2014/main" id="{7989911C-D2B7-F8DE-E57C-78AACCDDC2AE}"/>
              </a:ext>
            </a:extLst>
          </p:cNvPr>
          <p:cNvSpPr>
            <a:spLocks noGrp="1"/>
          </p:cNvSpPr>
          <p:nvPr>
            <p:ph type="subTitle" idx="1"/>
          </p:nvPr>
        </p:nvSpPr>
        <p:spPr/>
        <p:txBody>
          <a:bodyPr/>
          <a:lstStyle/>
          <a:p>
            <a:r>
              <a:rPr lang="en-GB" dirty="0"/>
              <a:t>London Borough of Waltham Forest</a:t>
            </a:r>
          </a:p>
          <a:p>
            <a:r>
              <a:rPr lang="en-GB" dirty="0"/>
              <a:t>28 February 2024</a:t>
            </a:r>
          </a:p>
        </p:txBody>
      </p:sp>
    </p:spTree>
    <p:extLst>
      <p:ext uri="{BB962C8B-B14F-4D97-AF65-F5344CB8AC3E}">
        <p14:creationId xmlns:p14="http://schemas.microsoft.com/office/powerpoint/2010/main" val="2495594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ASB</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(42)</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6D243B0E-B01D-E47B-F782-B8C9A9093ED3}"/>
              </a:ext>
            </a:extLst>
          </p:cNvPr>
          <p:cNvPicPr>
            <a:picLocks noChangeAspect="1"/>
          </p:cNvPicPr>
          <p:nvPr/>
        </p:nvPicPr>
        <p:blipFill>
          <a:blip r:embed="rId2"/>
          <a:stretch>
            <a:fillRect/>
          </a:stretch>
        </p:blipFill>
        <p:spPr>
          <a:xfrm>
            <a:off x="883578" y="842481"/>
            <a:ext cx="8393986" cy="4431983"/>
          </a:xfrm>
          <a:prstGeom prst="rect">
            <a:avLst/>
          </a:prstGeom>
        </p:spPr>
      </p:pic>
    </p:spTree>
    <p:extLst>
      <p:ext uri="{BB962C8B-B14F-4D97-AF65-F5344CB8AC3E}">
        <p14:creationId xmlns:p14="http://schemas.microsoft.com/office/powerpoint/2010/main" val="186577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9048631"/>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Property Condition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Poor housing conditions are prevalent in Waltham Forest’s HMOs. The evidence shows that nearly one fifth (19%) of HMOs have serious (category 1) hazards, and over half (53%) have category 2 hazards. Converted building HMOs are also usually older houses or buildings converted into flats either under considerably older legal standards, or without any consideration of building standards. Common issues found in all types of HMO are a lack of adequate fire and electrical safety measures, inadequate amenities, overcrowding and damp and mould.</a:t>
            </a:r>
          </a:p>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Anti-social behaviour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HMOs in Waltham Forest have the highest proportion of properties with repeat ASB compared with other tenure types.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HMOs in Waltham Forest – current position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(46/47)</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992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892552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400" b="1" i="1" dirty="0">
                <a:solidFill>
                  <a:schemeClr val="accent1"/>
                </a:solidFill>
                <a:latin typeface="Arial" panose="020B0604020202020204" pitchFamily="34" charset="0"/>
                <a:cs typeface="Arial" panose="020B0604020202020204" pitchFamily="34" charset="0"/>
              </a:rPr>
              <a:t>Selective licensing scheme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A designation covering the 20 of the 22 wards in the Borough in which there is evidenced poor property condition and significant and persistent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The proposed scheme would not include </a:t>
            </a:r>
            <a:r>
              <a:rPr lang="en-GB" sz="2400" dirty="0" err="1">
                <a:latin typeface="Arial" panose="020B0604020202020204" pitchFamily="34" charset="0"/>
                <a:cs typeface="Arial" panose="020B0604020202020204" pitchFamily="34" charset="0"/>
              </a:rPr>
              <a:t>Endlebury</a:t>
            </a:r>
            <a:r>
              <a:rPr lang="en-GB" sz="2400" dirty="0">
                <a:latin typeface="Arial" panose="020B0604020202020204" pitchFamily="34" charset="0"/>
                <a:cs typeface="Arial" panose="020B0604020202020204" pitchFamily="34" charset="0"/>
              </a:rPr>
              <a:t> and Hatch Lane &amp; </a:t>
            </a:r>
            <a:r>
              <a:rPr lang="en-GB" sz="2400" dirty="0" err="1">
                <a:latin typeface="Arial" panose="020B0604020202020204" pitchFamily="34" charset="0"/>
                <a:cs typeface="Arial" panose="020B0604020202020204" pitchFamily="34" charset="0"/>
              </a:rPr>
              <a:t>Highams</a:t>
            </a:r>
            <a:r>
              <a:rPr lang="en-GB" sz="2400" dirty="0">
                <a:latin typeface="Arial" panose="020B0604020202020204" pitchFamily="34" charset="0"/>
                <a:cs typeface="Arial" panose="020B0604020202020204" pitchFamily="34" charset="0"/>
              </a:rPr>
              <a:t> Park North wards </a:t>
            </a:r>
          </a:p>
          <a:p>
            <a:pPr marR="0" lvl="0" algn="l" defTabSz="914400" rtl="0" eaLnBrk="1" fontAlgn="auto" latinLnBrk="0" hangingPunct="1">
              <a:lnSpc>
                <a:spcPct val="100000"/>
              </a:lnSpc>
              <a:spcBef>
                <a:spcPts val="0"/>
              </a:spcBef>
              <a:spcAft>
                <a:spcPts val="2400"/>
              </a:spcAft>
              <a:buClrTx/>
              <a:buSzTx/>
              <a:tabLst/>
              <a:defRPr/>
            </a:pPr>
            <a:r>
              <a:rPr lang="en-GB" sz="2400" b="1" i="1" dirty="0">
                <a:solidFill>
                  <a:schemeClr val="accent1"/>
                </a:solidFill>
                <a:latin typeface="Arial" panose="020B0604020202020204" pitchFamily="34" charset="0"/>
                <a:cs typeface="Arial" panose="020B0604020202020204" pitchFamily="34" charset="0"/>
              </a:rPr>
              <a:t>Additional HMO licensing scheme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A designation that will apply to all wards in the borough</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The proposed scheme, as per the current scheme, would not apply to certain converted flats or blocks (known as section 257 HMOs)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(25/46)</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3436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5047536"/>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(Appendix 5)</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4D799629-CA1A-92EB-8516-3253008A147E}"/>
              </a:ext>
            </a:extLst>
          </p:cNvPr>
          <p:cNvPicPr>
            <a:picLocks noChangeAspect="1"/>
          </p:cNvPicPr>
          <p:nvPr/>
        </p:nvPicPr>
        <p:blipFill>
          <a:blip r:embed="rId2"/>
          <a:stretch>
            <a:fillRect/>
          </a:stretch>
        </p:blipFill>
        <p:spPr>
          <a:xfrm>
            <a:off x="491895" y="638249"/>
            <a:ext cx="5241085" cy="4971441"/>
          </a:xfrm>
          <a:prstGeom prst="rect">
            <a:avLst/>
          </a:prstGeom>
        </p:spPr>
      </p:pic>
      <p:pic>
        <p:nvPicPr>
          <p:cNvPr id="5" name="Picture 4">
            <a:extLst>
              <a:ext uri="{FF2B5EF4-FFF2-40B4-BE49-F238E27FC236}">
                <a16:creationId xmlns:a16="http://schemas.microsoft.com/office/drawing/2014/main" id="{B2A1ACBC-04D1-3A70-2F13-A2526B5C088C}"/>
              </a:ext>
            </a:extLst>
          </p:cNvPr>
          <p:cNvPicPr>
            <a:picLocks noChangeAspect="1"/>
          </p:cNvPicPr>
          <p:nvPr/>
        </p:nvPicPr>
        <p:blipFill>
          <a:blip r:embed="rId3"/>
          <a:stretch>
            <a:fillRect/>
          </a:stretch>
        </p:blipFill>
        <p:spPr>
          <a:xfrm>
            <a:off x="5576878" y="655191"/>
            <a:ext cx="5357577" cy="4954499"/>
          </a:xfrm>
          <a:prstGeom prst="rect">
            <a:avLst/>
          </a:prstGeom>
        </p:spPr>
      </p:pic>
    </p:spTree>
    <p:extLst>
      <p:ext uri="{BB962C8B-B14F-4D97-AF65-F5344CB8AC3E}">
        <p14:creationId xmlns:p14="http://schemas.microsoft.com/office/powerpoint/2010/main" val="412770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8987076"/>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dirty="0">
                <a:latin typeface="Arial" panose="020B0604020202020204" pitchFamily="34" charset="0"/>
                <a:cs typeface="Arial" panose="020B0604020202020204" pitchFamily="34" charset="0"/>
              </a:rPr>
              <a:t>The Council considered a number of other courses of action or alternatives to selective and additional licensing, but do not believe that, individually or collectively, they provide an effective, or as effective a, means of tackling ASB and poor housing conditions in the borough, or of delivering the scale of improvement that we believe is required in the PRS.</a:t>
            </a:r>
          </a:p>
          <a:p>
            <a:pPr marR="0" lvl="0" algn="l" defTabSz="914400" rtl="0" eaLnBrk="1" fontAlgn="auto" latinLnBrk="0" hangingPunct="1">
              <a:lnSpc>
                <a:spcPct val="100000"/>
              </a:lnSpc>
              <a:spcBef>
                <a:spcPts val="0"/>
              </a:spcBef>
              <a:spcAft>
                <a:spcPts val="2400"/>
              </a:spcAft>
              <a:buClrTx/>
              <a:buSzTx/>
              <a:tabLst/>
              <a:defRPr/>
            </a:pPr>
            <a:r>
              <a:rPr lang="en-GB" sz="2000" dirty="0">
                <a:latin typeface="Arial" panose="020B0604020202020204" pitchFamily="34" charset="0"/>
                <a:cs typeface="Arial" panose="020B0604020202020204" pitchFamily="34" charset="0"/>
              </a:rPr>
              <a:t>These alternatives included:</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use of alternative enforcement powers (Part 1 Housing Act 2004 – HHSRS)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Increased use of prosecutions and/or penalties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Voluntary accreditation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availability of grant assistance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use of other ASB powers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options considered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(55/56)</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63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a:t>
            </a:r>
            <a:r>
              <a:rPr lang="en-GB" dirty="0">
                <a:latin typeface="Arial" panose="020B0604020202020204" pitchFamily="34" charset="0"/>
                <a:cs typeface="Arial" panose="020B0604020202020204" pitchFamily="34" charset="0"/>
              </a:rPr>
              <a:t>s - objectives</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(58/59)</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0D041027-C69E-E5DC-3E2A-AD1AC6D458B8}"/>
              </a:ext>
            </a:extLst>
          </p:cNvPr>
          <p:cNvGraphicFramePr>
            <a:graphicFrameLocks noGrp="1"/>
          </p:cNvGraphicFramePr>
          <p:nvPr>
            <p:extLst>
              <p:ext uri="{D42A27DB-BD31-4B8C-83A1-F6EECF244321}">
                <p14:modId xmlns:p14="http://schemas.microsoft.com/office/powerpoint/2010/main" val="1369239837"/>
              </p:ext>
            </p:extLst>
          </p:nvPr>
        </p:nvGraphicFramePr>
        <p:xfrm>
          <a:off x="636998" y="893853"/>
          <a:ext cx="10774704" cy="4678274"/>
        </p:xfrm>
        <a:graphic>
          <a:graphicData uri="http://schemas.openxmlformats.org/drawingml/2006/table">
            <a:tbl>
              <a:tblPr firstRow="1" bandRow="1">
                <a:tableStyleId>{5C22544A-7EE6-4342-B048-85BDC9FD1C3A}</a:tableStyleId>
              </a:tblPr>
              <a:tblGrid>
                <a:gridCol w="3315294">
                  <a:extLst>
                    <a:ext uri="{9D8B030D-6E8A-4147-A177-3AD203B41FA5}">
                      <a16:colId xmlns:a16="http://schemas.microsoft.com/office/drawing/2014/main" val="2421387382"/>
                    </a:ext>
                  </a:extLst>
                </a:gridCol>
                <a:gridCol w="7459410">
                  <a:extLst>
                    <a:ext uri="{9D8B030D-6E8A-4147-A177-3AD203B41FA5}">
                      <a16:colId xmlns:a16="http://schemas.microsoft.com/office/drawing/2014/main" val="4072971837"/>
                    </a:ext>
                  </a:extLst>
                </a:gridCol>
              </a:tblGrid>
              <a:tr h="287228">
                <a:tc>
                  <a:txBody>
                    <a:bodyPr/>
                    <a:lstStyle/>
                    <a:p>
                      <a:r>
                        <a:rPr lang="en-GB" sz="1400">
                          <a:effectLst/>
                        </a:rPr>
                        <a:t>Objective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Outcome</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866281608"/>
                  </a:ext>
                </a:extLst>
              </a:tr>
              <a:tr h="566587">
                <a:tc rowSpan="3">
                  <a:txBody>
                    <a:bodyPr/>
                    <a:lstStyle/>
                    <a:p>
                      <a:r>
                        <a:rPr lang="en-GB" sz="1400" dirty="0">
                          <a:effectLst/>
                        </a:rPr>
                        <a:t>Improve property conditions and management standards in single family dwellings</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Reduce Housing hazards, prioritising those properties containing the most serious hazards and/or those impacted by significant damp &amp; mould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551792710"/>
                  </a:ext>
                </a:extLst>
              </a:tr>
              <a:tr h="424939">
                <a:tc vMerge="1">
                  <a:txBody>
                    <a:bodyPr/>
                    <a:lstStyle/>
                    <a:p>
                      <a:endParaRPr lang="en-GB"/>
                    </a:p>
                  </a:txBody>
                  <a:tcPr/>
                </a:tc>
                <a:tc>
                  <a:txBody>
                    <a:bodyPr/>
                    <a:lstStyle/>
                    <a:p>
                      <a:r>
                        <a:rPr lang="en-GB" sz="1400">
                          <a:effectLst/>
                        </a:rPr>
                        <a:t>Improve licensing compliance rates and property standards by 25% from 2023 baseline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600194248"/>
                  </a:ext>
                </a:extLst>
              </a:tr>
              <a:tr h="566587">
                <a:tc vMerge="1">
                  <a:txBody>
                    <a:bodyPr/>
                    <a:lstStyle/>
                    <a:p>
                      <a:endParaRPr lang="en-GB"/>
                    </a:p>
                  </a:txBody>
                  <a:tcPr/>
                </a:tc>
                <a:tc>
                  <a:txBody>
                    <a:bodyPr/>
                    <a:lstStyle/>
                    <a:p>
                      <a:r>
                        <a:rPr lang="en-GB" sz="1400" dirty="0">
                          <a:effectLst/>
                        </a:rPr>
                        <a:t>Ensure that all licensable properties are licensed in order to better manage, by supervision and licence conditions, ASB and the state of the subject property</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3407442286"/>
                  </a:ext>
                </a:extLst>
              </a:tr>
              <a:tr h="566587">
                <a:tc rowSpan="3">
                  <a:txBody>
                    <a:bodyPr/>
                    <a:lstStyle/>
                    <a:p>
                      <a:r>
                        <a:rPr lang="en-GB" sz="1400" dirty="0">
                          <a:effectLst/>
                        </a:rPr>
                        <a:t>Improve property conditions and management standards in HMOs</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Ensure that all HMOs are properly regulated, meeting basic safety standards and let in accordance with relevant space/amenity (overcrowding) standards.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2983546237"/>
                  </a:ext>
                </a:extLst>
              </a:tr>
              <a:tr h="424939">
                <a:tc vMerge="1">
                  <a:txBody>
                    <a:bodyPr/>
                    <a:lstStyle/>
                    <a:p>
                      <a:endParaRPr lang="en-GB"/>
                    </a:p>
                  </a:txBody>
                  <a:tcPr/>
                </a:tc>
                <a:tc>
                  <a:txBody>
                    <a:bodyPr/>
                    <a:lstStyle/>
                    <a:p>
                      <a:r>
                        <a:rPr lang="en-GB" sz="1400">
                          <a:effectLst/>
                        </a:rPr>
                        <a:t>Improve licensing compliance rates and property standards by 25% from 2023 baseline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273926574"/>
                  </a:ext>
                </a:extLst>
              </a:tr>
              <a:tr h="566587">
                <a:tc vMerge="1">
                  <a:txBody>
                    <a:bodyPr/>
                    <a:lstStyle/>
                    <a:p>
                      <a:endParaRPr lang="en-GB"/>
                    </a:p>
                  </a:txBody>
                  <a:tcPr/>
                </a:tc>
                <a:tc>
                  <a:txBody>
                    <a:bodyPr/>
                    <a:lstStyle/>
                    <a:p>
                      <a:r>
                        <a:rPr lang="en-GB" sz="1400">
                          <a:effectLst/>
                        </a:rPr>
                        <a:t>Ensure that all licensable properties are licensed in order to better manage, by supervision and licence conditions, ASB and the state of the subject property</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3344680498"/>
                  </a:ext>
                </a:extLst>
              </a:tr>
              <a:tr h="708233">
                <a:tc>
                  <a:txBody>
                    <a:bodyPr/>
                    <a:lstStyle/>
                    <a:p>
                      <a:r>
                        <a:rPr lang="en-GB" sz="1400">
                          <a:effectLst/>
                        </a:rPr>
                        <a:t>Landlord engagement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pPr fontAlgn="base"/>
                      <a:r>
                        <a:rPr lang="en-GB" sz="1400">
                          <a:effectLst/>
                        </a:rPr>
                        <a:t>Hold Landlord Forum meetings over the life of the new schemes, and produce E-newsletters to landlord and agent subscribers </a:t>
                      </a:r>
                    </a:p>
                    <a:p>
                      <a:r>
                        <a:rPr lang="en-GB" sz="1400">
                          <a:effectLst/>
                        </a:rPr>
                        <a:t>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2073432308"/>
                  </a:ext>
                </a:extLst>
              </a:tr>
              <a:tr h="566587">
                <a:tc>
                  <a:txBody>
                    <a:bodyPr/>
                    <a:lstStyle/>
                    <a:p>
                      <a:r>
                        <a:rPr lang="en-GB" sz="1400">
                          <a:effectLst/>
                        </a:rPr>
                        <a:t>Reduce ASB</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dirty="0">
                          <a:effectLst/>
                        </a:rPr>
                        <a:t>Reduce repeat ASB incidents in licensed properties by 20% over the life of the scheme</a:t>
                      </a:r>
                    </a:p>
                    <a:p>
                      <a:r>
                        <a:rPr lang="en-GB" sz="1400" dirty="0">
                          <a:effectLst/>
                        </a:rPr>
                        <a:t> </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27975158"/>
                  </a:ext>
                </a:extLst>
              </a:tr>
            </a:tbl>
          </a:graphicData>
        </a:graphic>
      </p:graphicFrame>
    </p:spTree>
    <p:extLst>
      <p:ext uri="{BB962C8B-B14F-4D97-AF65-F5344CB8AC3E}">
        <p14:creationId xmlns:p14="http://schemas.microsoft.com/office/powerpoint/2010/main" val="129347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7" y="638249"/>
            <a:ext cx="11345199" cy="10587514"/>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It is proposed that the grant of a licence will be subject to the payment of a fee.  The proposed fees for licence applications take account all of the Council’s costs in administering and carrying out its licensing functions to meet scheme objectives.</a:t>
            </a:r>
          </a:p>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Licence fees are taken in two parts – the first part is taken on application and covers the cost of processing/determining the application. The second part is payable if the Council is minded to grant a licence.</a:t>
            </a:r>
          </a:p>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The proposed selective licence fee is £895 and Additional HMO licence fee £1200.</a:t>
            </a:r>
          </a:p>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The Council is proposing to offer certain discounts for landlords that own/control multiple flats within the same building and/or have an EPC of B or better. It is also proposed that certain charities would pay a reduced fee.</a:t>
            </a:r>
            <a:endParaRPr lang="en-GB" sz="2000" i="1" dirty="0">
              <a:solidFill>
                <a:srgbClr val="0070C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000" i="1" dirty="0">
              <a:solidFill>
                <a:srgbClr val="0070C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000" i="1" dirty="0">
                <a:solidFill>
                  <a:srgbClr val="0070C0"/>
                </a:solidFill>
                <a:latin typeface="Arial" panose="020B0604020202020204" pitchFamily="34" charset="0"/>
                <a:cs typeface="Arial" panose="020B0604020202020204" pitchFamily="34" charset="0"/>
              </a:rPr>
              <a:t>							</a:t>
            </a:r>
          </a:p>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Fees, charges and discounts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(49/50)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399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42146" y="1049858"/>
            <a:ext cx="10900524" cy="4401205"/>
          </a:xfrm>
          <a:prstGeom prst="rect">
            <a:avLst/>
          </a:prstGeom>
          <a:noFill/>
        </p:spPr>
        <p:txBody>
          <a:bodyPr wrap="square">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 conditions that the Council proposes to include in licences granted under the selective and additional licensing schemes can be seen in the documents downloadable from the consultation web page.</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There are very limited changes from the conditions that are included in licences granted under the Council’s current schemes.</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Each set of proposed licence conditions includes, for ease of reference, both ‘mandatory’ conditions that the Council is obliged to include under statute, and local conditions that we propose to include licences granted in Waltham Forest.</a:t>
            </a: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42147" y="412377"/>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Proposed licence conditions </a:t>
            </a:r>
            <a:r>
              <a:rPr lang="en-GB" sz="2000" dirty="0">
                <a:solidFill>
                  <a:srgbClr val="FF0000"/>
                </a:solidFill>
                <a:latin typeface="Arial" panose="020B0604020202020204" pitchFamily="34" charset="0"/>
                <a:cs typeface="Arial" panose="020B0604020202020204" pitchFamily="34" charset="0"/>
              </a:rPr>
              <a:t>(50 &amp; Appendices 2 and 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684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133922" y="120538"/>
            <a:ext cx="9215561" cy="60665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Issues raised at the Landlord Forum in January</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4">
            <a:extLst>
              <a:ext uri="{FF2B5EF4-FFF2-40B4-BE49-F238E27FC236}">
                <a16:creationId xmlns:a16="http://schemas.microsoft.com/office/drawing/2014/main" id="{40A49A7A-CDE9-D966-F4EA-0F84C62BF333}"/>
              </a:ext>
            </a:extLst>
          </p:cNvPr>
          <p:cNvGraphicFramePr>
            <a:graphicFrameLocks noGrp="1"/>
          </p:cNvGraphicFramePr>
          <p:nvPr>
            <p:extLst>
              <p:ext uri="{D42A27DB-BD31-4B8C-83A1-F6EECF244321}">
                <p14:modId xmlns:p14="http://schemas.microsoft.com/office/powerpoint/2010/main" val="373678605"/>
              </p:ext>
            </p:extLst>
          </p:nvPr>
        </p:nvGraphicFramePr>
        <p:xfrm>
          <a:off x="321924" y="660031"/>
          <a:ext cx="11736155" cy="5195858"/>
        </p:xfrm>
        <a:graphic>
          <a:graphicData uri="http://schemas.openxmlformats.org/drawingml/2006/table">
            <a:tbl>
              <a:tblPr firstRow="1" bandRow="1">
                <a:tableStyleId>{5C22544A-7EE6-4342-B048-85BDC9FD1C3A}</a:tableStyleId>
              </a:tblPr>
              <a:tblGrid>
                <a:gridCol w="1984633">
                  <a:extLst>
                    <a:ext uri="{9D8B030D-6E8A-4147-A177-3AD203B41FA5}">
                      <a16:colId xmlns:a16="http://schemas.microsoft.com/office/drawing/2014/main" val="3197406334"/>
                    </a:ext>
                  </a:extLst>
                </a:gridCol>
                <a:gridCol w="3862562">
                  <a:extLst>
                    <a:ext uri="{9D8B030D-6E8A-4147-A177-3AD203B41FA5}">
                      <a16:colId xmlns:a16="http://schemas.microsoft.com/office/drawing/2014/main" val="2770499528"/>
                    </a:ext>
                  </a:extLst>
                </a:gridCol>
                <a:gridCol w="5888960">
                  <a:extLst>
                    <a:ext uri="{9D8B030D-6E8A-4147-A177-3AD203B41FA5}">
                      <a16:colId xmlns:a16="http://schemas.microsoft.com/office/drawing/2014/main" val="2194259037"/>
                    </a:ext>
                  </a:extLst>
                </a:gridCol>
              </a:tblGrid>
              <a:tr h="544423">
                <a:tc>
                  <a:txBody>
                    <a:bodyPr/>
                    <a:lstStyle/>
                    <a:p>
                      <a:r>
                        <a:rPr lang="en-GB" dirty="0"/>
                        <a:t>Subject</a:t>
                      </a:r>
                    </a:p>
                  </a:txBody>
                  <a:tcPr/>
                </a:tc>
                <a:tc>
                  <a:txBody>
                    <a:bodyPr/>
                    <a:lstStyle/>
                    <a:p>
                      <a:r>
                        <a:rPr lang="en-GB" dirty="0"/>
                        <a:t>Issue</a:t>
                      </a:r>
                    </a:p>
                  </a:txBody>
                  <a:tcPr/>
                </a:tc>
                <a:tc>
                  <a:txBody>
                    <a:bodyPr/>
                    <a:lstStyle/>
                    <a:p>
                      <a:r>
                        <a:rPr lang="en-GB" dirty="0"/>
                        <a:t>Response/Feedback</a:t>
                      </a:r>
                    </a:p>
                  </a:txBody>
                  <a:tcPr/>
                </a:tc>
                <a:extLst>
                  <a:ext uri="{0D108BD9-81ED-4DB2-BD59-A6C34878D82A}">
                    <a16:rowId xmlns:a16="http://schemas.microsoft.com/office/drawing/2014/main" val="1324848590"/>
                  </a:ext>
                </a:extLst>
              </a:tr>
              <a:tr h="1816795">
                <a:tc>
                  <a:txBody>
                    <a:bodyPr/>
                    <a:lstStyle/>
                    <a:p>
                      <a:r>
                        <a:rPr lang="en-GB" dirty="0"/>
                        <a:t>Licence renewals </a:t>
                      </a:r>
                    </a:p>
                  </a:txBody>
                  <a:tcPr/>
                </a:tc>
                <a:tc>
                  <a:txBody>
                    <a:bodyPr/>
                    <a:lstStyle/>
                    <a:p>
                      <a:r>
                        <a:rPr lang="en-GB" dirty="0"/>
                        <a:t>When applying for a new property licence, it would be an easier process if the applicant did not need to re-enter all of the information previously supplied such as details of rooms and their sizes</a:t>
                      </a:r>
                    </a:p>
                  </a:txBody>
                  <a:tcPr/>
                </a:tc>
                <a:tc>
                  <a:txBody>
                    <a:bodyPr/>
                    <a:lstStyle/>
                    <a:p>
                      <a:r>
                        <a:rPr lang="en-GB" dirty="0"/>
                        <a:t>If an application is submitted whilst a licence is still in force, the applicant can select to renew a licence as opposed to applying for a new one. If an applicant renews a licence, it will not be necessary to provide much of the information that was provided as part of the previous application. </a:t>
                      </a:r>
                    </a:p>
                  </a:txBody>
                  <a:tcPr/>
                </a:tc>
                <a:extLst>
                  <a:ext uri="{0D108BD9-81ED-4DB2-BD59-A6C34878D82A}">
                    <a16:rowId xmlns:a16="http://schemas.microsoft.com/office/drawing/2014/main" val="2658051907"/>
                  </a:ext>
                </a:extLst>
              </a:tr>
              <a:tr h="2375171">
                <a:tc>
                  <a:txBody>
                    <a:bodyPr/>
                    <a:lstStyle/>
                    <a:p>
                      <a:r>
                        <a:rPr lang="en-GB" dirty="0"/>
                        <a:t>Houses in Multiple Occupation (HMOs)</a:t>
                      </a:r>
                    </a:p>
                  </a:txBody>
                  <a:tcPr/>
                </a:tc>
                <a:tc>
                  <a:txBody>
                    <a:bodyPr/>
                    <a:lstStyle/>
                    <a:p>
                      <a:r>
                        <a:rPr lang="en-GB" dirty="0"/>
                        <a:t>Why does the Council issue shorter-term licences or refuse applications where an HMO does not have the appropriate planning permission or established use? Are planning considerations a licensing issue? Isn’t this limiting the supply of affordable accommodation including homes where just 3 friends renting on a shared basis?</a:t>
                      </a:r>
                    </a:p>
                  </a:txBody>
                  <a:tcPr/>
                </a:tc>
                <a:tc>
                  <a:txBody>
                    <a:bodyPr/>
                    <a:lstStyle/>
                    <a:p>
                      <a:r>
                        <a:rPr lang="en-GB" dirty="0"/>
                        <a:t>There has been an Article 4 Direction in place in Waltham Forest since September 2014 that means that permission is needed to change the use from a single-family dwelling to an HMO (whether a ‘C4’ HMO of 3-6 persons and &gt;1 household or larger HMO). The policy aims to resist the further loss of family homes to HMOs/conversions. Caselaw has been established by Waltham Forest that confirms that  legitimate to consider planning when deciding a licence application. National definition of what constitutes a single household by reference to prescribed criteria in Housing Act 2004.</a:t>
                      </a:r>
                    </a:p>
                  </a:txBody>
                  <a:tcPr/>
                </a:tc>
                <a:extLst>
                  <a:ext uri="{0D108BD9-81ED-4DB2-BD59-A6C34878D82A}">
                    <a16:rowId xmlns:a16="http://schemas.microsoft.com/office/drawing/2014/main" val="1684482002"/>
                  </a:ext>
                </a:extLst>
              </a:tr>
            </a:tbl>
          </a:graphicData>
        </a:graphic>
      </p:graphicFrame>
    </p:spTree>
    <p:extLst>
      <p:ext uri="{BB962C8B-B14F-4D97-AF65-F5344CB8AC3E}">
        <p14:creationId xmlns:p14="http://schemas.microsoft.com/office/powerpoint/2010/main" val="3990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responding to the consultation</a:t>
            </a:r>
          </a:p>
        </p:txBody>
      </p:sp>
      <p:sp>
        <p:nvSpPr>
          <p:cNvPr id="3" name="TextBox 2">
            <a:extLst>
              <a:ext uri="{FF2B5EF4-FFF2-40B4-BE49-F238E27FC236}">
                <a16:creationId xmlns:a16="http://schemas.microsoft.com/office/drawing/2014/main" id="{78C0D728-175D-3570-A721-15662BE45A11}"/>
              </a:ext>
            </a:extLst>
          </p:cNvPr>
          <p:cNvSpPr txBox="1"/>
          <p:nvPr/>
        </p:nvSpPr>
        <p:spPr>
          <a:xfrm>
            <a:off x="202150" y="1904586"/>
            <a:ext cx="10729553" cy="2708434"/>
          </a:xfrm>
          <a:prstGeom prst="rect">
            <a:avLst/>
          </a:prstGeom>
          <a:noFill/>
        </p:spPr>
        <p:txBody>
          <a:bodyPr wrap="square">
            <a:spAutoFit/>
          </a:bodyPr>
          <a:lstStyle/>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Friday 15 December 2023 to Sunday 10 March 2024</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Read the documents supporting the consultation and complete the on-line survey at:</a:t>
            </a:r>
          </a:p>
          <a:p>
            <a:pPr lvl="1">
              <a:spcAft>
                <a:spcPts val="600"/>
              </a:spcAft>
            </a:pPr>
            <a:r>
              <a:rPr lang="en-GB" sz="3200" dirty="0">
                <a:latin typeface="Arial" panose="020B0604020202020204" pitchFamily="34" charset="0"/>
                <a:cs typeface="Arial" panose="020B0604020202020204" pitchFamily="34" charset="0"/>
                <a:hlinkClick r:id="rId2"/>
              </a:rPr>
              <a:t>https://www.walthamforest.gov.uk/consultations/property-licensing-consultation</a:t>
            </a:r>
            <a:r>
              <a:rPr lang="en-GB"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6358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379629" y="1358010"/>
            <a:ext cx="11812372" cy="3847207"/>
          </a:xfrm>
          <a:prstGeom prst="rect">
            <a:avLst/>
          </a:prstGeom>
          <a:noFill/>
        </p:spPr>
        <p:txBody>
          <a:bodyPr wrap="square">
            <a:spAutoFit/>
          </a:bodyPr>
          <a:lstStyle/>
          <a:p>
            <a:pPr>
              <a:spcAft>
                <a:spcPts val="1200"/>
              </a:spcAft>
            </a:pPr>
            <a:r>
              <a:rPr lang="en-GB" sz="2800" dirty="0">
                <a:latin typeface="Arial" panose="020B0604020202020204" pitchFamily="34" charset="0"/>
                <a:cs typeface="Arial" panose="020B0604020202020204" pitchFamily="34" charset="0"/>
              </a:rPr>
              <a:t>Introduction to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Purpose of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Participants</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Structure of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Housekeeping</a:t>
            </a:r>
          </a:p>
          <a:p>
            <a:pPr lvl="1"/>
            <a:r>
              <a:rPr lang="en-GB" i="1" dirty="0">
                <a:latin typeface="Arial" panose="020B0604020202020204" pitchFamily="34" charset="0"/>
                <a:cs typeface="Arial" panose="020B0604020202020204" pitchFamily="34" charset="0"/>
              </a:rPr>
              <a:t>Further information regarding the property licensing consultation can be viewed on the web pages at </a:t>
            </a:r>
            <a:r>
              <a:rPr lang="en-GB" i="1" dirty="0">
                <a:latin typeface="Arial" panose="020B0604020202020204" pitchFamily="34" charset="0"/>
                <a:cs typeface="Arial" panose="020B0604020202020204" pitchFamily="34" charset="0"/>
                <a:hlinkClick r:id="rId3"/>
              </a:rPr>
              <a:t>https://www.walthamforest.gov.uk/consultations/property-licensing-consultation</a:t>
            </a:r>
            <a:r>
              <a:rPr lang="en-GB" i="1" dirty="0">
                <a:latin typeface="Arial" panose="020B0604020202020204" pitchFamily="34" charset="0"/>
                <a:cs typeface="Arial" panose="020B0604020202020204" pitchFamily="34" charset="0"/>
              </a:rPr>
              <a:t> </a:t>
            </a:r>
            <a:r>
              <a:rPr lang="en-GB" i="1" dirty="0">
                <a:solidFill>
                  <a:srgbClr val="FF0000"/>
                </a:solidFill>
                <a:latin typeface="Arial" panose="020B0604020202020204" pitchFamily="34" charset="0"/>
                <a:cs typeface="Arial" panose="020B0604020202020204" pitchFamily="34" charset="0"/>
              </a:rPr>
              <a:t>(numbers referenced in red relate to page numbers in the consultation document ‘Improving the Private Rented Sector in Waltham Forest’)</a:t>
            </a:r>
            <a:endParaRPr lang="en-GB" i="1" dirty="0">
              <a:latin typeface="Arial" panose="020B0604020202020204" pitchFamily="34" charset="0"/>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379628" y="577470"/>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Welcome &amp; Introductions – Julia Morris, AD Regulatory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601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Next Steps</a:t>
            </a:r>
          </a:p>
        </p:txBody>
      </p:sp>
      <p:sp>
        <p:nvSpPr>
          <p:cNvPr id="3" name="TextBox 2">
            <a:extLst>
              <a:ext uri="{FF2B5EF4-FFF2-40B4-BE49-F238E27FC236}">
                <a16:creationId xmlns:a16="http://schemas.microsoft.com/office/drawing/2014/main" id="{78C0D728-175D-3570-A721-15662BE45A11}"/>
              </a:ext>
            </a:extLst>
          </p:cNvPr>
          <p:cNvSpPr txBox="1"/>
          <p:nvPr/>
        </p:nvSpPr>
        <p:spPr>
          <a:xfrm>
            <a:off x="417907" y="1349782"/>
            <a:ext cx="9106237" cy="3693319"/>
          </a:xfrm>
          <a:prstGeom prst="rect">
            <a:avLst/>
          </a:prstGeom>
          <a:noFill/>
        </p:spPr>
        <p:txBody>
          <a:bodyPr wrap="square">
            <a:spAutoFit/>
          </a:bodyPr>
          <a:lstStyle/>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Once the consultation is complete, the responses will be analysed</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 Council’s response to the consultation feedback will be published</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 Council will decide whether to designate a new selective and/or additional HMO licensing scheme</a:t>
            </a:r>
          </a:p>
        </p:txBody>
      </p:sp>
    </p:spTree>
    <p:extLst>
      <p:ext uri="{BB962C8B-B14F-4D97-AF65-F5344CB8AC3E}">
        <p14:creationId xmlns:p14="http://schemas.microsoft.com/office/powerpoint/2010/main" val="469125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Q &amp; A session</a:t>
            </a:r>
          </a:p>
        </p:txBody>
      </p:sp>
      <p:sp>
        <p:nvSpPr>
          <p:cNvPr id="3" name="TextBox 2">
            <a:extLst>
              <a:ext uri="{FF2B5EF4-FFF2-40B4-BE49-F238E27FC236}">
                <a16:creationId xmlns:a16="http://schemas.microsoft.com/office/drawing/2014/main" id="{78C0D728-175D-3570-A721-15662BE45A11}"/>
              </a:ext>
            </a:extLst>
          </p:cNvPr>
          <p:cNvSpPr txBox="1"/>
          <p:nvPr/>
        </p:nvSpPr>
        <p:spPr>
          <a:xfrm>
            <a:off x="417907" y="1349782"/>
            <a:ext cx="9106237" cy="3847207"/>
          </a:xfrm>
          <a:prstGeom prst="rect">
            <a:avLst/>
          </a:prstGeom>
          <a:noFill/>
        </p:spPr>
        <p:txBody>
          <a:bodyPr wrap="square">
            <a:spAutoFit/>
          </a:bodyPr>
          <a:lstStyle/>
          <a:p>
            <a:pPr lvl="1">
              <a:spcAft>
                <a:spcPts val="600"/>
              </a:spcAft>
            </a:pPr>
            <a:r>
              <a:rPr lang="en-GB" sz="3200" dirty="0">
                <a:latin typeface="Arial" panose="020B0604020202020204" pitchFamily="34" charset="0"/>
                <a:cs typeface="Arial" panose="020B0604020202020204" pitchFamily="34" charset="0"/>
              </a:rPr>
              <a:t>Thank you for listening</a:t>
            </a:r>
          </a:p>
          <a:p>
            <a:pPr lvl="1">
              <a:spcAft>
                <a:spcPts val="600"/>
              </a:spcAft>
            </a:pPr>
            <a:endParaRPr lang="en-GB" sz="3200" dirty="0">
              <a:latin typeface="Arial" panose="020B0604020202020204" pitchFamily="34" charset="0"/>
              <a:cs typeface="Arial" panose="020B0604020202020204" pitchFamily="34" charset="0"/>
            </a:endParaRPr>
          </a:p>
          <a:p>
            <a:pPr lvl="1">
              <a:spcAft>
                <a:spcPts val="600"/>
              </a:spcAft>
            </a:pPr>
            <a:r>
              <a:rPr lang="en-GB" sz="3200" dirty="0">
                <a:latin typeface="Arial" panose="020B0604020202020204" pitchFamily="34" charset="0"/>
                <a:cs typeface="Arial" panose="020B0604020202020204" pitchFamily="34" charset="0"/>
              </a:rPr>
              <a:t>Please share any immediate questions that you have</a:t>
            </a:r>
          </a:p>
          <a:p>
            <a:pPr lvl="1">
              <a:spcAft>
                <a:spcPts val="600"/>
              </a:spcAft>
            </a:pPr>
            <a:endParaRPr lang="en-GB" sz="3200" dirty="0">
              <a:latin typeface="Arial" panose="020B0604020202020204" pitchFamily="34" charset="0"/>
              <a:cs typeface="Arial" panose="020B0604020202020204" pitchFamily="34" charset="0"/>
            </a:endParaRPr>
          </a:p>
          <a:p>
            <a:pPr lvl="1">
              <a:spcAft>
                <a:spcPts val="600"/>
              </a:spcAft>
            </a:pPr>
            <a:r>
              <a:rPr lang="en-GB" sz="3200" dirty="0">
                <a:latin typeface="Arial" panose="020B0604020202020204" pitchFamily="34" charset="0"/>
                <a:cs typeface="Arial" panose="020B0604020202020204" pitchFamily="34" charset="0"/>
                <a:hlinkClick r:id="rId2"/>
              </a:rPr>
              <a:t>https://www.walthamforest.gov.uk/consultations/property-licensing-consultation</a:t>
            </a:r>
            <a:r>
              <a:rPr lang="en-GB"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8013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16094" y="498319"/>
            <a:ext cx="14766925" cy="51882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Agenda</a:t>
            </a:r>
          </a:p>
        </p:txBody>
      </p:sp>
      <p:sp>
        <p:nvSpPr>
          <p:cNvPr id="3" name="TextBox 2">
            <a:extLst>
              <a:ext uri="{FF2B5EF4-FFF2-40B4-BE49-F238E27FC236}">
                <a16:creationId xmlns:a16="http://schemas.microsoft.com/office/drawing/2014/main" id="{78C0D728-175D-3570-A721-15662BE45A11}"/>
              </a:ext>
            </a:extLst>
          </p:cNvPr>
          <p:cNvSpPr txBox="1"/>
          <p:nvPr/>
        </p:nvSpPr>
        <p:spPr>
          <a:xfrm>
            <a:off x="-111207" y="931094"/>
            <a:ext cx="11649086" cy="4524315"/>
          </a:xfrm>
          <a:prstGeom prst="rect">
            <a:avLst/>
          </a:prstGeom>
          <a:noFill/>
        </p:spPr>
        <p:txBody>
          <a:bodyPr wrap="square">
            <a:spAutoFit/>
          </a:bodyPr>
          <a:lstStyle/>
          <a:p>
            <a:pPr lvl="1"/>
            <a:r>
              <a:rPr lang="en-GB" sz="2400" b="1" dirty="0">
                <a:solidFill>
                  <a:srgbClr val="00B050"/>
                </a:solidFill>
                <a:latin typeface="Arial" panose="020B0604020202020204" pitchFamily="34" charset="0"/>
                <a:cs typeface="Arial" panose="020B0604020202020204" pitchFamily="34" charset="0"/>
              </a:rPr>
              <a:t>Property Licensing Consultation presentation</a:t>
            </a:r>
            <a:r>
              <a:rPr lang="en-GB" sz="2400" dirty="0">
                <a:solidFill>
                  <a:srgbClr val="00B050"/>
                </a:solidFill>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is property licensing? Licensing regime overview</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Current licensing schemes in Waltham Forest</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Criteria relevant to proposed new licensing designations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new licensing schemes including scope and alternatives considered</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scheme objectives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licence fee and discounts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licence conditions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Issues raised at Landlord Forum of 23 January 2024</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Responding to the consultation</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Next steps</a:t>
            </a:r>
          </a:p>
          <a:p>
            <a:pPr lvl="1"/>
            <a:r>
              <a:rPr lang="en-GB" sz="2400" b="1" dirty="0">
                <a:solidFill>
                  <a:srgbClr val="00B050"/>
                </a:solidFill>
                <a:latin typeface="Arial" panose="020B0604020202020204" pitchFamily="34" charset="0"/>
                <a:cs typeface="Arial" panose="020B0604020202020204" pitchFamily="34" charset="0"/>
              </a:rPr>
              <a:t>Q&amp;A session</a:t>
            </a:r>
          </a:p>
        </p:txBody>
      </p:sp>
    </p:spTree>
    <p:extLst>
      <p:ext uri="{BB962C8B-B14F-4D97-AF65-F5344CB8AC3E}">
        <p14:creationId xmlns:p14="http://schemas.microsoft.com/office/powerpoint/2010/main" val="312043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186346"/>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What is property licensing?; property licensing overview </a:t>
            </a:r>
            <a:r>
              <a:rPr lang="en-GB" sz="2000" dirty="0">
                <a:solidFill>
                  <a:srgbClr val="FF0000"/>
                </a:solidFill>
                <a:latin typeface="Arial" panose="020B0604020202020204" pitchFamily="34" charset="0"/>
                <a:cs typeface="Arial" panose="020B0604020202020204" pitchFamily="34" charset="0"/>
              </a:rPr>
              <a:t>(14/15)</a:t>
            </a:r>
            <a:r>
              <a:rPr lang="en-GB" dirty="0">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78C0D728-175D-3570-A721-15662BE45A11}"/>
              </a:ext>
            </a:extLst>
          </p:cNvPr>
          <p:cNvSpPr txBox="1"/>
          <p:nvPr/>
        </p:nvSpPr>
        <p:spPr>
          <a:xfrm>
            <a:off x="514066" y="889690"/>
            <a:ext cx="10293989" cy="5262979"/>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Where property licensing applies to an address, it must be licensed in order to be legally let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sz="2400" dirty="0">
                <a:solidFill>
                  <a:srgbClr val="212121"/>
                </a:solidFill>
                <a:latin typeface="Arial"/>
                <a:cs typeface="Arial"/>
              </a:rPr>
              <a:t>Where on application a licence is granted, the Licence Holder (or another identified person) must comply with a set of licence conditions – this means that it is necessary to proactively manage and maintain the rented home e.g. by carrying out regular inspections</a:t>
            </a:r>
            <a:endParaRPr kumimoji="0" lang="en-GB" sz="2400" b="0" i="0" u="none" strike="noStrike" kern="1200" cap="none" spc="0" normalizeH="0" baseline="0" noProof="0" dirty="0">
              <a:ln>
                <a:noFill/>
              </a:ln>
              <a:solidFill>
                <a:srgbClr val="212121"/>
              </a:solidFill>
              <a:effectLst/>
              <a:uLnTx/>
              <a:uFillTx/>
              <a:latin typeface="Arial"/>
              <a:ea typeface="+mn-ea"/>
              <a:cs typeface="Arial"/>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There are 3 licensing regimes, 1 of which is a mandatory scheme for certain Houses in Multiple Occupation (HMOs). The other 2 schemes are discretionary – local authorities can introduce these if certain criteria are met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For all schemes, there are nationally prescribed exemptions</a:t>
            </a:r>
          </a:p>
          <a:p>
            <a:pPr marR="0" lvl="0" algn="l" defTabSz="457200" rtl="0" eaLnBrk="1" fontAlgn="auto" latinLnBrk="0" hangingPunct="1">
              <a:lnSpc>
                <a:spcPct val="100000"/>
              </a:lnSpc>
              <a:spcBef>
                <a:spcPct val="20000"/>
              </a:spcBef>
              <a:spcAft>
                <a:spcPts val="0"/>
              </a:spcAft>
              <a:buClrTx/>
              <a:buSzTx/>
              <a:tabLst/>
              <a:defRPr/>
            </a:pPr>
            <a:endParaRPr kumimoji="0" lang="en-GB" sz="2400" b="1" i="0" u="none" strike="noStrike" kern="1200" cap="none" spc="0" normalizeH="0" baseline="0" noProof="0" dirty="0">
              <a:ln>
                <a:noFill/>
              </a:ln>
              <a:solidFill>
                <a:srgbClr val="002060"/>
              </a:solidFill>
              <a:effectLst/>
              <a:uLnTx/>
              <a:uFillTx/>
              <a:latin typeface="Arial"/>
              <a:ea typeface="+mn-ea"/>
              <a:cs typeface="Arial"/>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GB" sz="2400" b="0" i="0" u="none" strike="noStrike" kern="1200" cap="none" spc="0" normalizeH="0" baseline="0" noProof="0" dirty="0">
              <a:ln>
                <a:noFill/>
              </a:ln>
              <a:solidFill>
                <a:srgbClr val="212121"/>
              </a:solidFill>
              <a:effectLst/>
              <a:uLnTx/>
              <a:uFillTx/>
              <a:latin typeface="Arial"/>
              <a:ea typeface="+mn-ea"/>
              <a:cs typeface="Arial"/>
            </a:endParaRPr>
          </a:p>
        </p:txBody>
      </p:sp>
    </p:spTree>
    <p:extLst>
      <p:ext uri="{BB962C8B-B14F-4D97-AF65-F5344CB8AC3E}">
        <p14:creationId xmlns:p14="http://schemas.microsoft.com/office/powerpoint/2010/main" val="209212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14066" y="782121"/>
            <a:ext cx="10972442" cy="5293757"/>
          </a:xfrm>
          <a:prstGeom prst="rect">
            <a:avLst/>
          </a:prstGeom>
          <a:noFill/>
        </p:spPr>
        <p:txBody>
          <a:bodyPr wrap="square">
            <a:spAutoFit/>
          </a:bodyPr>
          <a:lstStyle/>
          <a:p>
            <a:pPr lvl="0">
              <a:spcAft>
                <a:spcPts val="2400"/>
              </a:spcAft>
            </a:pPr>
            <a:r>
              <a:rPr lang="en-GB" sz="2400" dirty="0">
                <a:latin typeface="Arial" panose="020B0604020202020204" pitchFamily="34" charset="0"/>
                <a:cs typeface="Arial" panose="020B0604020202020204" pitchFamily="34" charset="0"/>
              </a:rPr>
              <a:t>In addition to national mandatory HMO licensing, there are two large-scale discretionary schemes in force:</a:t>
            </a:r>
          </a:p>
          <a:p>
            <a:pPr marL="342900" lvl="0" indent="-342900">
              <a:spcAft>
                <a:spcPts val="2400"/>
              </a:spcAft>
              <a:buFont typeface="Arial" panose="020B0604020202020204" pitchFamily="34" charset="0"/>
              <a:buChar char="•"/>
            </a:pPr>
            <a:r>
              <a:rPr lang="en-GB" sz="2400" dirty="0">
                <a:solidFill>
                  <a:srgbClr val="002060"/>
                </a:solidFill>
                <a:latin typeface="Arial" panose="020B0604020202020204" pitchFamily="34" charset="0"/>
                <a:cs typeface="Arial" panose="020B0604020202020204" pitchFamily="34" charset="0"/>
              </a:rPr>
              <a:t>A borough-wide </a:t>
            </a:r>
            <a:r>
              <a:rPr lang="en-GB" sz="2400" b="1" i="1" dirty="0">
                <a:solidFill>
                  <a:srgbClr val="002060"/>
                </a:solidFill>
                <a:latin typeface="Arial" panose="020B0604020202020204" pitchFamily="34" charset="0"/>
                <a:cs typeface="Arial" panose="020B0604020202020204" pitchFamily="34" charset="0"/>
              </a:rPr>
              <a:t>additional HMO licensing scheme </a:t>
            </a:r>
            <a:r>
              <a:rPr lang="en-GB" sz="2400" dirty="0">
                <a:solidFill>
                  <a:srgbClr val="002060"/>
                </a:solidFill>
                <a:latin typeface="Arial" panose="020B0604020202020204" pitchFamily="34" charset="0"/>
                <a:cs typeface="Arial" panose="020B0604020202020204" pitchFamily="34" charset="0"/>
              </a:rPr>
              <a:t>which applies to most HMOs that do not come within the scope of mandatory licensing. This scheme is scheduled to end on 31 March 2025</a:t>
            </a:r>
            <a:r>
              <a:rPr lang="en-GB" sz="2400" dirty="0">
                <a:latin typeface="Arial" panose="020B0604020202020204" pitchFamily="34" charset="0"/>
                <a:cs typeface="Arial" panose="020B0604020202020204" pitchFamily="34" charset="0"/>
              </a:rPr>
              <a:t> </a:t>
            </a:r>
          </a:p>
          <a:p>
            <a:pPr marL="342900" lvl="0" indent="-342900">
              <a:spcAft>
                <a:spcPts val="2400"/>
              </a:spcAft>
              <a:buFont typeface="Arial" panose="020B0604020202020204" pitchFamily="34" charset="0"/>
              <a:buChar char="•"/>
            </a:pPr>
            <a:r>
              <a:rPr lang="en-GB" sz="2400" dirty="0">
                <a:solidFill>
                  <a:srgbClr val="002060"/>
                </a:solidFill>
                <a:latin typeface="Arial" panose="020B0604020202020204" pitchFamily="34" charset="0"/>
                <a:cs typeface="Arial" panose="020B0604020202020204" pitchFamily="34" charset="0"/>
              </a:rPr>
              <a:t>A </a:t>
            </a:r>
            <a:r>
              <a:rPr lang="en-GB" sz="2400" b="1" i="1" dirty="0">
                <a:solidFill>
                  <a:srgbClr val="002060"/>
                </a:solidFill>
                <a:latin typeface="Arial" panose="020B0604020202020204" pitchFamily="34" charset="0"/>
                <a:cs typeface="Arial" panose="020B0604020202020204" pitchFamily="34" charset="0"/>
              </a:rPr>
              <a:t>selective licensing scheme </a:t>
            </a:r>
            <a:r>
              <a:rPr lang="en-GB" sz="2400" dirty="0">
                <a:solidFill>
                  <a:srgbClr val="002060"/>
                </a:solidFill>
                <a:latin typeface="Arial" panose="020B0604020202020204" pitchFamily="34" charset="0"/>
                <a:cs typeface="Arial" panose="020B0604020202020204" pitchFamily="34" charset="0"/>
              </a:rPr>
              <a:t>covering 18 of 20 wards that existed before the subsequent boundary changes. Hatch Lane and </a:t>
            </a:r>
            <a:r>
              <a:rPr lang="en-GB" sz="2400" dirty="0" err="1">
                <a:solidFill>
                  <a:srgbClr val="002060"/>
                </a:solidFill>
                <a:latin typeface="Arial" panose="020B0604020202020204" pitchFamily="34" charset="0"/>
                <a:cs typeface="Arial" panose="020B0604020202020204" pitchFamily="34" charset="0"/>
              </a:rPr>
              <a:t>Endlebury</a:t>
            </a:r>
            <a:r>
              <a:rPr lang="en-GB" sz="2400" dirty="0">
                <a:solidFill>
                  <a:srgbClr val="002060"/>
                </a:solidFill>
                <a:latin typeface="Arial" panose="020B0604020202020204" pitchFamily="34" charset="0"/>
                <a:cs typeface="Arial" panose="020B0604020202020204" pitchFamily="34" charset="0"/>
              </a:rPr>
              <a:t> wards are excluded. This scheme is scheduled to end on 30 April 2025.</a:t>
            </a:r>
          </a:p>
          <a:p>
            <a:pPr lvl="0">
              <a:spcAft>
                <a:spcPts val="2400"/>
              </a:spcAft>
            </a:pPr>
            <a:r>
              <a:rPr lang="en-GB" sz="2400" b="1" dirty="0">
                <a:solidFill>
                  <a:srgbClr val="002060"/>
                </a:solidFill>
                <a:latin typeface="Arial" panose="020B0604020202020204" pitchFamily="34" charset="0"/>
                <a:cs typeface="Arial" panose="020B0604020202020204" pitchFamily="34" charset="0"/>
              </a:rPr>
              <a:t>This consultation relates to proposals to introduce new discretionary additional and selective licensing schemes when the current schemes end</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247411"/>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Current property licensing schemes in Waltham Forest </a:t>
            </a:r>
            <a:r>
              <a:rPr lang="en-GB" sz="2000" dirty="0">
                <a:solidFill>
                  <a:srgbClr val="FF0000"/>
                </a:solidFill>
                <a:latin typeface="Arial" panose="020B0604020202020204" pitchFamily="34" charset="0"/>
                <a:cs typeface="Arial" panose="020B0604020202020204" pitchFamily="34" charset="0"/>
              </a:rPr>
              <a:t>(17)</a:t>
            </a:r>
            <a:r>
              <a:rPr lang="en-GB"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93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03792" y="793889"/>
            <a:ext cx="10469008" cy="88639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For the current licensing schemes, the Council has: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solidFill>
                  <a:prstClr val="black"/>
                </a:solidFill>
                <a:latin typeface="Arial" panose="020B0604020202020204" pitchFamily="34" charset="0"/>
                <a:cs typeface="Arial" panose="020B0604020202020204" pitchFamily="34" charset="0"/>
              </a:rPr>
              <a:t>Received ~27k licence applications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solidFill>
                  <a:prstClr val="black"/>
                </a:solidFill>
                <a:latin typeface="Arial" panose="020B0604020202020204" pitchFamily="34" charset="0"/>
                <a:cs typeface="Arial" panose="020B0604020202020204" pitchFamily="34" charset="0"/>
              </a:rPr>
              <a:t>Granted &gt;23k property licences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solidFill>
                  <a:prstClr val="black"/>
                </a:solidFill>
                <a:latin typeface="Arial" panose="020B0604020202020204" pitchFamily="34" charset="0"/>
                <a:cs typeface="Arial" panose="020B0604020202020204" pitchFamily="34" charset="0"/>
              </a:rPr>
              <a:t>Refused or granted reduced term licences for ~2k properties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solidFill>
                  <a:prstClr val="black"/>
                </a:solidFill>
                <a:latin typeface="Arial" panose="020B0604020202020204" pitchFamily="34" charset="0"/>
                <a:cs typeface="Arial" panose="020B0604020202020204" pitchFamily="34" charset="0"/>
              </a:rPr>
              <a:t>Inspected &gt;8k privately rented homes</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solidFill>
                  <a:prstClr val="black"/>
                </a:solidFill>
                <a:latin typeface="Arial" panose="020B0604020202020204" pitchFamily="34" charset="0"/>
                <a:cs typeface="Arial" panose="020B0604020202020204" pitchFamily="34" charset="0"/>
              </a:rPr>
              <a:t>Overseen improvements at &gt;1.7k homes</a:t>
            </a:r>
          </a:p>
          <a:p>
            <a:pPr marR="0" lvl="0" algn="l" defTabSz="914400" rtl="0" eaLnBrk="1" fontAlgn="auto" latinLnBrk="0" hangingPunct="1">
              <a:lnSpc>
                <a:spcPct val="100000"/>
              </a:lnSpc>
              <a:spcBef>
                <a:spcPts val="0"/>
              </a:spcBef>
              <a:spcAft>
                <a:spcPts val="2400"/>
              </a:spcAft>
              <a:buClrTx/>
              <a:buSzTx/>
              <a:tabLst/>
              <a:defRPr/>
            </a:pPr>
            <a:r>
              <a:rPr lang="en-GB" sz="2400" b="1" i="1" dirty="0">
                <a:solidFill>
                  <a:srgbClr val="0070C0"/>
                </a:solidFill>
                <a:latin typeface="Arial" panose="020B0604020202020204" pitchFamily="34" charset="0"/>
                <a:cs typeface="Arial" panose="020B0604020202020204" pitchFamily="34" charset="0"/>
              </a:rPr>
              <a:t>Despite progress made, the evidence indicates that is more that needs to be done in tackling issues in the private rented sector</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400" dirty="0">
                <a:solidFill>
                  <a:srgbClr val="002060"/>
                </a:solidFill>
                <a:latin typeface="Arial" panose="020B0604020202020204" pitchFamily="34" charset="0"/>
                <a:cs typeface="Arial" panose="020B0604020202020204" pitchFamily="34" charset="0"/>
              </a:rPr>
              <a:t>Licence applications and decisions</a:t>
            </a: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11324" y="206894"/>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Current property licensing schemes in Waltham Forest (2)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(18/19)</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6115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74088" y="915651"/>
            <a:ext cx="10951894" cy="85561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latin typeface="Arial" panose="020B0604020202020204" pitchFamily="34" charset="0"/>
                <a:cs typeface="Arial" panose="020B0604020202020204" pitchFamily="34" charset="0"/>
              </a:rPr>
              <a:t>Support for landlords and tenants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latin typeface="Arial" panose="020B0604020202020204" pitchFamily="34" charset="0"/>
                <a:cs typeface="Arial" panose="020B0604020202020204" pitchFamily="34" charset="0"/>
              </a:rPr>
              <a:t>Enforcement action</a:t>
            </a:r>
          </a:p>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b="1" dirty="0">
                <a:solidFill>
                  <a:srgbClr val="0070C0"/>
                </a:solidFill>
                <a:latin typeface="Arial" panose="020B0604020202020204" pitchFamily="34" charset="0"/>
                <a:cs typeface="Arial" panose="020B0604020202020204" pitchFamily="34" charset="0"/>
              </a:rPr>
              <a:t>The Council has used the full range of available enforcement powers where necessary to address non-compliance including the service of formal notices, prosecution or financial penalties of up to £30k </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74088" y="397347"/>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Current property licensing schemes in Waltham Forest (3)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(19/22/23)</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8" name="Picture 7">
            <a:extLst>
              <a:ext uri="{FF2B5EF4-FFF2-40B4-BE49-F238E27FC236}">
                <a16:creationId xmlns:a16="http://schemas.microsoft.com/office/drawing/2014/main" id="{FF3A4EEA-7066-963D-1A77-6FD4609CFD15}"/>
              </a:ext>
            </a:extLst>
          </p:cNvPr>
          <p:cNvPicPr>
            <a:picLocks noChangeAspect="1"/>
          </p:cNvPicPr>
          <p:nvPr/>
        </p:nvPicPr>
        <p:blipFill>
          <a:blip r:embed="rId2"/>
          <a:stretch>
            <a:fillRect/>
          </a:stretch>
        </p:blipFill>
        <p:spPr>
          <a:xfrm>
            <a:off x="574088" y="1432880"/>
            <a:ext cx="11518595" cy="2594590"/>
          </a:xfrm>
          <a:prstGeom prst="rect">
            <a:avLst/>
          </a:prstGeom>
        </p:spPr>
      </p:pic>
    </p:spTree>
    <p:extLst>
      <p:ext uri="{BB962C8B-B14F-4D97-AF65-F5344CB8AC3E}">
        <p14:creationId xmlns:p14="http://schemas.microsoft.com/office/powerpoint/2010/main" val="271550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9479518"/>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Property Condition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It is estimated that over 7,400 private rented properties (27%) have at least one serious category 1 hazard or category 2 damp or excess cold hazard in the proposed designation. </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Grove Green (637), St James (626) and Hoe Street (547) have the highest estimated number of properties with serious hazards. Proportionally, </a:t>
            </a:r>
            <a:r>
              <a:rPr lang="en-GB" sz="2000" dirty="0" err="1">
                <a:latin typeface="Arial" panose="020B0604020202020204" pitchFamily="34" charset="0"/>
                <a:cs typeface="Arial" panose="020B0604020202020204" pitchFamily="34" charset="0"/>
              </a:rPr>
              <a:t>Markhouse</a:t>
            </a:r>
            <a:r>
              <a:rPr lang="en-GB" sz="2000" dirty="0">
                <a:latin typeface="Arial" panose="020B0604020202020204" pitchFamily="34" charset="0"/>
                <a:cs typeface="Arial" panose="020B0604020202020204" pitchFamily="34" charset="0"/>
              </a:rPr>
              <a:t> (37%), St James (33%) and Leyton (33%) have the highest estimated levels of serious hazards.</a:t>
            </a:r>
          </a:p>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Anti-social behaviour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PRS has the highest proportion of properties with persistent ASB (23% of PRS properties with persistent ASB) compared with persistent ASB in other tenure types in Waltham Forest (21% of owner occupier properties</a:t>
            </a:r>
            <a:r>
              <a:rPr lang="en-GB" sz="24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12% of housing association properties and 14% of local authority properties).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current position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(29/40)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9237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property condition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(30)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3FC11825-0DFA-85A7-F367-A7977F04B472}"/>
              </a:ext>
            </a:extLst>
          </p:cNvPr>
          <p:cNvPicPr>
            <a:picLocks noChangeAspect="1"/>
          </p:cNvPicPr>
          <p:nvPr/>
        </p:nvPicPr>
        <p:blipFill>
          <a:blip r:embed="rId2"/>
          <a:stretch>
            <a:fillRect/>
          </a:stretch>
        </p:blipFill>
        <p:spPr>
          <a:xfrm>
            <a:off x="491895" y="759370"/>
            <a:ext cx="8775395" cy="4542095"/>
          </a:xfrm>
          <a:prstGeom prst="rect">
            <a:avLst/>
          </a:prstGeom>
        </p:spPr>
      </p:pic>
    </p:spTree>
    <p:extLst>
      <p:ext uri="{BB962C8B-B14F-4D97-AF65-F5344CB8AC3E}">
        <p14:creationId xmlns:p14="http://schemas.microsoft.com/office/powerpoint/2010/main" val="1492345148"/>
      </p:ext>
    </p:extLst>
  </p:cSld>
  <p:clrMapOvr>
    <a:masterClrMapping/>
  </p:clrMapOvr>
</p:sld>
</file>

<file path=ppt/theme/theme1.xml><?xml version="1.0" encoding="utf-8"?>
<a:theme xmlns:a="http://schemas.openxmlformats.org/drawingml/2006/main" name="Purpl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455460FE-24ED-8D45-B586-57D561C9F11D}"/>
    </a:ext>
  </a:extLst>
</a:theme>
</file>

<file path=ppt/theme/theme2.xml><?xml version="1.0" encoding="utf-8"?>
<a:theme xmlns:a="http://schemas.openxmlformats.org/drawingml/2006/main" name="2_Teal foo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0788C1A1-15D7-8C4F-9FC5-2BFC960418D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9486</TotalTime>
  <Words>1917</Words>
  <Application>Microsoft Office PowerPoint</Application>
  <PresentationFormat>Widescreen</PresentationFormat>
  <Paragraphs>185</Paragraphs>
  <Slides>21</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Purple Theme</vt:lpstr>
      <vt:lpstr>2_Teal footer</vt:lpstr>
      <vt:lpstr>Private Rented Housing Consultation event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Childview interventions and Domestic Abuse incidents</dc:title>
  <dc:creator>Edward Ferneyhough</dc:creator>
  <cp:lastModifiedBy>Julia Morris</cp:lastModifiedBy>
  <cp:revision>16</cp:revision>
  <cp:lastPrinted>2024-02-28T16:48:36Z</cp:lastPrinted>
  <dcterms:created xsi:type="dcterms:W3CDTF">2023-09-05T15:17:56Z</dcterms:created>
  <dcterms:modified xsi:type="dcterms:W3CDTF">2024-02-29T09:22:39Z</dcterms:modified>
</cp:coreProperties>
</file>