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1pPr>
    <a:lvl2pPr marL="0" marR="0" indent="4572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2pPr>
    <a:lvl3pPr marL="0" marR="0" indent="9144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3pPr>
    <a:lvl4pPr marL="0" marR="0" indent="13716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4pPr>
    <a:lvl5pPr marL="0" marR="0" indent="18288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5pPr>
    <a:lvl6pPr marL="0" marR="0" indent="22860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6pPr>
    <a:lvl7pPr marL="0" marR="0" indent="27432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7pPr>
    <a:lvl8pPr marL="0" marR="0" indent="32004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8pPr>
    <a:lvl9pPr marL="0" marR="0" indent="36576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9" d="100"/>
          <a:sy n="29" d="100"/>
        </p:scale>
        <p:origin x="9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7" name="Shape 217"/>
          <p:cNvSpPr>
            <a:spLocks noGrp="1" noRot="1" noChangeAspect="1"/>
          </p:cNvSpPr>
          <p:nvPr>
            <p:ph type="sldImg"/>
          </p:nvPr>
        </p:nvSpPr>
        <p:spPr>
          <a:xfrm>
            <a:off x="1143000" y="685800"/>
            <a:ext cx="4572000" cy="3429000"/>
          </a:xfrm>
          <a:prstGeom prst="rect">
            <a:avLst/>
          </a:prstGeom>
        </p:spPr>
        <p:txBody>
          <a:bodyPr/>
          <a:lstStyle/>
          <a:p>
            <a:endParaRPr/>
          </a:p>
        </p:txBody>
      </p:sp>
      <p:sp>
        <p:nvSpPr>
          <p:cNvPr id="218" name="Shape 2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99" name="Slide Title"/>
          <p:cNvSpPr txBox="1">
            <a:spLocks noGrp="1"/>
          </p:cNvSpPr>
          <p:nvPr>
            <p:ph type="title" hasCustomPrompt="1"/>
          </p:nvPr>
        </p:nvSpPr>
        <p:spPr>
          <a:xfrm>
            <a:off x="1206500" y="1079500"/>
            <a:ext cx="21971000" cy="1434949"/>
          </a:xfrm>
          <a:prstGeom prst="rect">
            <a:avLst/>
          </a:prstGeom>
        </p:spPr>
        <p:txBody>
          <a:bodyPr/>
          <a:lstStyle/>
          <a:p>
            <a:r>
              <a:t>Slide Title</a:t>
            </a:r>
          </a:p>
        </p:txBody>
      </p:sp>
      <p:sp>
        <p:nvSpPr>
          <p:cNvPr id="100"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10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108" name="Agenda Title"/>
          <p:cNvSpPr txBox="1">
            <a:spLocks noGrp="1"/>
          </p:cNvSpPr>
          <p:nvPr>
            <p:ph type="title" hasCustomPrompt="1"/>
          </p:nvPr>
        </p:nvSpPr>
        <p:spPr>
          <a:xfrm>
            <a:off x="1206500" y="1079500"/>
            <a:ext cx="21971000" cy="1435100"/>
          </a:xfrm>
          <a:prstGeom prst="rect">
            <a:avLst/>
          </a:prstGeom>
        </p:spPr>
        <p:txBody>
          <a:bodyPr/>
          <a:lstStyle/>
          <a:p>
            <a:r>
              <a:t>Agenda Title</a:t>
            </a:r>
          </a:p>
        </p:txBody>
      </p:sp>
      <p:sp>
        <p:nvSpPr>
          <p:cNvPr id="109" name="Agenda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Agenda Subtitle</a:t>
            </a:r>
          </a:p>
        </p:txBody>
      </p:sp>
      <p:sp>
        <p:nvSpPr>
          <p:cNvPr id="110" name="Body Level One…"/>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Agenda Topics</a:t>
            </a:r>
          </a:p>
          <a:p>
            <a:pPr lvl="1"/>
            <a:endParaRPr/>
          </a:p>
          <a:p>
            <a:pPr lvl="2"/>
            <a:endParaRPr/>
          </a:p>
          <a:p>
            <a:pPr lvl="3"/>
            <a:endParaRPr/>
          </a:p>
          <a:p>
            <a:pPr lvl="4"/>
            <a:endParaRPr/>
          </a:p>
        </p:txBody>
      </p:sp>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118" name="Body Level One…"/>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1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26" name="Body Level One…"/>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27" name="Fact 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1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35" name="Attribution"/>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36" name="Body Level One…"/>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3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44" name="Bowl of salad with fried rice, boiled eggs and chopsticks"/>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45" name="Bowl with salmon cakes, salad and houmous "/>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46" name="Bowl of pappardelle pasta with parsley butter, roasted hazelnuts and shaved parmesan cheese"/>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54" name="bowl of salad with fried rice, boiled eggs and chopsticks"/>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5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Content Slide 1">
    <p:spTree>
      <p:nvGrpSpPr>
        <p:cNvPr id="1" name=""/>
        <p:cNvGrpSpPr/>
        <p:nvPr/>
      </p:nvGrpSpPr>
      <p:grpSpPr>
        <a:xfrm>
          <a:off x="0" y="0"/>
          <a:ext cx="0" cy="0"/>
          <a:chOff x="0" y="0"/>
          <a:chExt cx="0" cy="0"/>
        </a:xfrm>
      </p:grpSpPr>
      <p:pic>
        <p:nvPicPr>
          <p:cNvPr id="169" name="Picture 2" descr="Picture 2"/>
          <p:cNvPicPr>
            <a:picLocks noChangeAspect="1"/>
          </p:cNvPicPr>
          <p:nvPr/>
        </p:nvPicPr>
        <p:blipFill>
          <a:blip r:embed="rId2"/>
          <a:srcRect r="66003"/>
          <a:stretch>
            <a:fillRect/>
          </a:stretch>
        </p:blipFill>
        <p:spPr>
          <a:xfrm>
            <a:off x="22318333" y="677538"/>
            <a:ext cx="1468261" cy="1151680"/>
          </a:xfrm>
          <a:prstGeom prst="rect">
            <a:avLst/>
          </a:prstGeom>
          <a:ln w="12700">
            <a:miter lim="400000"/>
          </a:ln>
        </p:spPr>
      </p:pic>
      <p:sp>
        <p:nvSpPr>
          <p:cNvPr id="170" name="Right Triangle 1"/>
          <p:cNvSpPr/>
          <p:nvPr/>
        </p:nvSpPr>
        <p:spPr>
          <a:xfrm flipH="1">
            <a:off x="21930165" y="11262166"/>
            <a:ext cx="2453835" cy="245383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ED7D31"/>
          </a:solidFill>
          <a:ln w="12700">
            <a:miter lim="400000"/>
          </a:ln>
        </p:spPr>
        <p:txBody>
          <a:bodyPr tIns="91439" bIns="91439" anchor="ctr"/>
          <a:lstStyle/>
          <a:p>
            <a:pPr algn="ctr" defTabSz="1828800">
              <a:lnSpc>
                <a:spcPct val="100000"/>
              </a:lnSpc>
              <a:spcBef>
                <a:spcPts val="0"/>
              </a:spcBef>
              <a:defRPr sz="3600">
                <a:solidFill>
                  <a:srgbClr val="FFFFFF"/>
                </a:solidFill>
                <a:latin typeface="Calibri Light"/>
                <a:ea typeface="Calibri Light"/>
                <a:cs typeface="Calibri Light"/>
                <a:sym typeface="Calibri Light"/>
              </a:defRPr>
            </a:pPr>
            <a:endParaRPr/>
          </a:p>
        </p:txBody>
      </p:sp>
      <p:sp>
        <p:nvSpPr>
          <p:cNvPr id="171" name="Slide Number"/>
          <p:cNvSpPr txBox="1">
            <a:spLocks noGrp="1"/>
          </p:cNvSpPr>
          <p:nvPr>
            <p:ph type="sldNum" sz="quarter" idx="2"/>
          </p:nvPr>
        </p:nvSpPr>
        <p:spPr>
          <a:xfrm>
            <a:off x="23259692" y="13012400"/>
            <a:ext cx="504548" cy="483911"/>
          </a:xfrm>
          <a:prstGeom prst="rect">
            <a:avLst/>
          </a:prstGeom>
        </p:spPr>
        <p:txBody>
          <a:bodyPr lIns="91439" tIns="91439" rIns="91439" bIns="91439" anchor="ctr"/>
          <a:lstStyle>
            <a:lvl1pPr algn="r" defTabSz="1828800">
              <a:defRPr sz="2400">
                <a:solidFill>
                  <a:srgbClr val="FFFFFF"/>
                </a:solidFill>
                <a:latin typeface="Calibri"/>
                <a:ea typeface="Calibri"/>
                <a:cs typeface="Calibri"/>
                <a:sym typeface="Calibri"/>
              </a:defRPr>
            </a:lvl1pPr>
          </a:lstStyle>
          <a:p>
            <a:fld id="{86CB4B4D-7CA3-9044-876B-883B54F8677D}" type="slidenum">
              <a:t>‹#›</a:t>
            </a:fld>
            <a:endParaRPr/>
          </a:p>
        </p:txBody>
      </p:sp>
      <p:sp>
        <p:nvSpPr>
          <p:cNvPr id="172" name="Freeform: Shape 4"/>
          <p:cNvSpPr/>
          <p:nvPr/>
        </p:nvSpPr>
        <p:spPr>
          <a:xfrm>
            <a:off x="3561043" y="0"/>
            <a:ext cx="20822959" cy="13716000"/>
          </a:xfrm>
          <a:custGeom>
            <a:avLst/>
            <a:gdLst/>
            <a:ahLst/>
            <a:cxnLst>
              <a:cxn ang="0">
                <a:pos x="wd2" y="hd2"/>
              </a:cxn>
              <a:cxn ang="5400000">
                <a:pos x="wd2" y="hd2"/>
              </a:cxn>
              <a:cxn ang="10800000">
                <a:pos x="wd2" y="hd2"/>
              </a:cxn>
              <a:cxn ang="16200000">
                <a:pos x="wd2" y="hd2"/>
              </a:cxn>
            </a:cxnLst>
            <a:rect l="0" t="0" r="r" b="b"/>
            <a:pathLst>
              <a:path w="21600" h="21600" extrusionOk="0">
                <a:moveTo>
                  <a:pt x="17686" y="0"/>
                </a:moveTo>
                <a:lnTo>
                  <a:pt x="21600" y="0"/>
                </a:lnTo>
                <a:lnTo>
                  <a:pt x="21600" y="21600"/>
                </a:lnTo>
                <a:lnTo>
                  <a:pt x="0" y="21600"/>
                </a:lnTo>
                <a:lnTo>
                  <a:pt x="246" y="21300"/>
                </a:lnTo>
                <a:lnTo>
                  <a:pt x="21402" y="21300"/>
                </a:lnTo>
                <a:lnTo>
                  <a:pt x="21402" y="300"/>
                </a:lnTo>
                <a:lnTo>
                  <a:pt x="17441" y="300"/>
                </a:lnTo>
                <a:close/>
              </a:path>
            </a:pathLst>
          </a:custGeom>
          <a:solidFill>
            <a:srgbClr val="ED7D31"/>
          </a:solidFill>
          <a:ln w="12700">
            <a:miter lim="400000"/>
          </a:ln>
        </p:spPr>
        <p:txBody>
          <a:bodyPr tIns="91439" bIns="91439" anchor="ctr"/>
          <a:lstStyle/>
          <a:p>
            <a:pPr algn="ctr" defTabSz="1828800">
              <a:lnSpc>
                <a:spcPct val="100000"/>
              </a:lnSpc>
              <a:spcBef>
                <a:spcPts val="0"/>
              </a:spcBef>
              <a:defRPr sz="3600">
                <a:solidFill>
                  <a:srgbClr val="FFFFFF"/>
                </a:solidFill>
                <a:latin typeface="Calibri Light"/>
                <a:ea typeface="Calibri Light"/>
                <a:cs typeface="Calibri Light"/>
                <a:sym typeface="Calibri Light"/>
              </a:defRPr>
            </a:pPr>
            <a:endParaRPr/>
          </a:p>
        </p:txBody>
      </p:sp>
      <p:sp>
        <p:nvSpPr>
          <p:cNvPr id="173" name="Freeform: Shape 5"/>
          <p:cNvSpPr/>
          <p:nvPr/>
        </p:nvSpPr>
        <p:spPr>
          <a:xfrm>
            <a:off x="-1" y="0"/>
            <a:ext cx="20610990" cy="137160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352" y="300"/>
                </a:lnTo>
                <a:lnTo>
                  <a:pt x="200" y="300"/>
                </a:lnTo>
                <a:lnTo>
                  <a:pt x="200" y="21300"/>
                </a:lnTo>
                <a:lnTo>
                  <a:pt x="3980" y="21300"/>
                </a:lnTo>
                <a:lnTo>
                  <a:pt x="3732" y="21600"/>
                </a:lnTo>
                <a:lnTo>
                  <a:pt x="0" y="21600"/>
                </a:lnTo>
                <a:close/>
              </a:path>
            </a:pathLst>
          </a:custGeom>
          <a:solidFill>
            <a:srgbClr val="464F7C"/>
          </a:solidFill>
          <a:ln w="12700">
            <a:miter lim="400000"/>
          </a:ln>
        </p:spPr>
        <p:txBody>
          <a:bodyPr tIns="91439" bIns="91439" anchor="ctr"/>
          <a:lstStyle/>
          <a:p>
            <a:pPr algn="ctr" defTabSz="1828800">
              <a:lnSpc>
                <a:spcPct val="100000"/>
              </a:lnSpc>
              <a:spcBef>
                <a:spcPts val="0"/>
              </a:spcBef>
              <a:defRPr sz="3600">
                <a:solidFill>
                  <a:srgbClr val="FFFFFF"/>
                </a:solidFill>
                <a:latin typeface="Calibri Light"/>
                <a:ea typeface="Calibri Light"/>
                <a:cs typeface="Calibri Light"/>
                <a:sym typeface="Calibri Light"/>
              </a:defRPr>
            </a:pPr>
            <a:endParaRPr/>
          </a:p>
        </p:txBody>
      </p:sp>
      <p:sp>
        <p:nvSpPr>
          <p:cNvPr id="174" name="Title Text"/>
          <p:cNvSpPr txBox="1">
            <a:spLocks noGrp="1"/>
          </p:cNvSpPr>
          <p:nvPr>
            <p:ph type="title"/>
          </p:nvPr>
        </p:nvSpPr>
        <p:spPr>
          <a:xfrm>
            <a:off x="1006518" y="677538"/>
            <a:ext cx="22370965" cy="1107997"/>
          </a:xfrm>
          <a:prstGeom prst="rect">
            <a:avLst/>
          </a:prstGeom>
        </p:spPr>
        <p:txBody>
          <a:bodyPr lIns="0" tIns="0" rIns="0" bIns="0"/>
          <a:lstStyle>
            <a:lvl1pPr defTabSz="1828800">
              <a:lnSpc>
                <a:spcPct val="90000"/>
              </a:lnSpc>
              <a:defRPr sz="8000" spc="0">
                <a:solidFill>
                  <a:srgbClr val="464F7C"/>
                </a:solidFill>
                <a:latin typeface="Calibri"/>
                <a:ea typeface="Calibri"/>
                <a:cs typeface="Calibri"/>
                <a:sym typeface="Calibri"/>
              </a:defRPr>
            </a:lvl1pPr>
          </a:lstStyle>
          <a:p>
            <a:r>
              <a:t>Title Text</a:t>
            </a:r>
          </a:p>
        </p:txBody>
      </p:sp>
      <p:sp>
        <p:nvSpPr>
          <p:cNvPr id="175" name="Body Level One…"/>
          <p:cNvSpPr txBox="1">
            <a:spLocks noGrp="1"/>
          </p:cNvSpPr>
          <p:nvPr>
            <p:ph type="body" sz="quarter" idx="1"/>
          </p:nvPr>
        </p:nvSpPr>
        <p:spPr>
          <a:xfrm>
            <a:off x="1006518" y="3507847"/>
            <a:ext cx="22370965" cy="1568635"/>
          </a:xfrm>
          <a:prstGeom prst="rect">
            <a:avLst/>
          </a:prstGeom>
        </p:spPr>
        <p:txBody>
          <a:bodyPr lIns="0" tIns="0" rIns="0" bIns="0"/>
          <a:lstStyle>
            <a:lvl1pPr marL="717550" indent="-717550" defTabSz="1828800">
              <a:spcBef>
                <a:spcPts val="2000"/>
              </a:spcBef>
              <a:buSzPct val="100000"/>
              <a:buBlip>
                <a:blip r:embed="rId3"/>
              </a:buBlip>
              <a:defRPr sz="5600">
                <a:latin typeface="Calibri Light"/>
                <a:ea typeface="Calibri Light"/>
                <a:cs typeface="Calibri Light"/>
                <a:sym typeface="Calibri Light"/>
              </a:defRPr>
            </a:lvl1pPr>
            <a:lvl2pPr marL="1195916" indent="-837141" defTabSz="1828800">
              <a:spcBef>
                <a:spcPts val="2000"/>
              </a:spcBef>
              <a:buSzPct val="100000"/>
              <a:defRPr sz="5600">
                <a:latin typeface="Calibri Light"/>
                <a:ea typeface="Calibri Light"/>
                <a:cs typeface="Calibri Light"/>
                <a:sym typeface="Calibri Light"/>
              </a:defRPr>
            </a:lvl2pPr>
            <a:lvl3pPr marL="1554479" indent="-640079" defTabSz="1828800">
              <a:spcBef>
                <a:spcPts val="2000"/>
              </a:spcBef>
              <a:buSzPct val="100000"/>
              <a:defRPr sz="5600">
                <a:latin typeface="Calibri Light"/>
                <a:ea typeface="Calibri Light"/>
                <a:cs typeface="Calibri Light"/>
                <a:sym typeface="Calibri Light"/>
              </a:defRPr>
            </a:lvl3pPr>
            <a:lvl4pPr marL="2082800" indent="-711200" defTabSz="1828800">
              <a:spcBef>
                <a:spcPts val="2000"/>
              </a:spcBef>
              <a:buSzPct val="100000"/>
              <a:defRPr sz="5600">
                <a:latin typeface="Calibri Light"/>
                <a:ea typeface="Calibri Light"/>
                <a:cs typeface="Calibri Light"/>
                <a:sym typeface="Calibri Light"/>
              </a:defRPr>
            </a:lvl4pPr>
            <a:lvl5pPr marL="2540000" indent="-711200" defTabSz="1828800">
              <a:spcBef>
                <a:spcPts val="2000"/>
              </a:spcBef>
              <a:buSzPct val="100000"/>
              <a:defRPr sz="5600">
                <a:latin typeface="Calibri Light"/>
                <a:ea typeface="Calibri Light"/>
                <a:cs typeface="Calibri Light"/>
                <a:sym typeface="Calibri Light"/>
              </a:defRPr>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Content Slide">
    <p:spTree>
      <p:nvGrpSpPr>
        <p:cNvPr id="1" name=""/>
        <p:cNvGrpSpPr/>
        <p:nvPr/>
      </p:nvGrpSpPr>
      <p:grpSpPr>
        <a:xfrm>
          <a:off x="0" y="0"/>
          <a:ext cx="0" cy="0"/>
          <a:chOff x="0" y="0"/>
          <a:chExt cx="0" cy="0"/>
        </a:xfrm>
      </p:grpSpPr>
      <p:pic>
        <p:nvPicPr>
          <p:cNvPr id="182" name="Picture 2" descr="Picture 2"/>
          <p:cNvPicPr>
            <a:picLocks noChangeAspect="1"/>
          </p:cNvPicPr>
          <p:nvPr/>
        </p:nvPicPr>
        <p:blipFill>
          <a:blip r:embed="rId2"/>
          <a:srcRect r="66003"/>
          <a:stretch>
            <a:fillRect/>
          </a:stretch>
        </p:blipFill>
        <p:spPr>
          <a:xfrm>
            <a:off x="22318333" y="677538"/>
            <a:ext cx="1468261" cy="1151680"/>
          </a:xfrm>
          <a:prstGeom prst="rect">
            <a:avLst/>
          </a:prstGeom>
          <a:ln w="12700">
            <a:miter lim="400000"/>
          </a:ln>
        </p:spPr>
      </p:pic>
      <p:sp>
        <p:nvSpPr>
          <p:cNvPr id="183" name="Slide Number"/>
          <p:cNvSpPr txBox="1">
            <a:spLocks noGrp="1"/>
          </p:cNvSpPr>
          <p:nvPr>
            <p:ph type="sldNum" sz="quarter" idx="2"/>
          </p:nvPr>
        </p:nvSpPr>
        <p:spPr>
          <a:xfrm>
            <a:off x="23259692" y="13012400"/>
            <a:ext cx="504548" cy="483911"/>
          </a:xfrm>
          <a:prstGeom prst="rect">
            <a:avLst/>
          </a:prstGeom>
        </p:spPr>
        <p:txBody>
          <a:bodyPr lIns="91439" tIns="91439" rIns="91439" bIns="91439" anchor="ctr"/>
          <a:lstStyle>
            <a:lvl1pPr algn="r" defTabSz="1828800">
              <a:defRPr sz="2400">
                <a:solidFill>
                  <a:srgbClr val="888888"/>
                </a:solidFill>
                <a:latin typeface="Calibri"/>
                <a:ea typeface="Calibri"/>
                <a:cs typeface="Calibri"/>
                <a:sym typeface="Calibri"/>
              </a:defRPr>
            </a:lvl1pPr>
          </a:lstStyle>
          <a:p>
            <a:fld id="{86CB4B4D-7CA3-9044-876B-883B54F8677D}" type="slidenum">
              <a:t>‹#›</a:t>
            </a:fld>
            <a:endParaRPr/>
          </a:p>
        </p:txBody>
      </p:sp>
      <p:sp>
        <p:nvSpPr>
          <p:cNvPr id="184" name="Freeform: Shape 4"/>
          <p:cNvSpPr/>
          <p:nvPr/>
        </p:nvSpPr>
        <p:spPr>
          <a:xfrm>
            <a:off x="3561043" y="0"/>
            <a:ext cx="20822959" cy="13716000"/>
          </a:xfrm>
          <a:custGeom>
            <a:avLst/>
            <a:gdLst/>
            <a:ahLst/>
            <a:cxnLst>
              <a:cxn ang="0">
                <a:pos x="wd2" y="hd2"/>
              </a:cxn>
              <a:cxn ang="5400000">
                <a:pos x="wd2" y="hd2"/>
              </a:cxn>
              <a:cxn ang="10800000">
                <a:pos x="wd2" y="hd2"/>
              </a:cxn>
              <a:cxn ang="16200000">
                <a:pos x="wd2" y="hd2"/>
              </a:cxn>
            </a:cxnLst>
            <a:rect l="0" t="0" r="r" b="b"/>
            <a:pathLst>
              <a:path w="21600" h="21600" extrusionOk="0">
                <a:moveTo>
                  <a:pt x="17686" y="0"/>
                </a:moveTo>
                <a:lnTo>
                  <a:pt x="21600" y="0"/>
                </a:lnTo>
                <a:lnTo>
                  <a:pt x="21600" y="21600"/>
                </a:lnTo>
                <a:lnTo>
                  <a:pt x="0" y="21600"/>
                </a:lnTo>
                <a:lnTo>
                  <a:pt x="246" y="21300"/>
                </a:lnTo>
                <a:lnTo>
                  <a:pt x="21402" y="21300"/>
                </a:lnTo>
                <a:lnTo>
                  <a:pt x="21402" y="300"/>
                </a:lnTo>
                <a:lnTo>
                  <a:pt x="17441" y="300"/>
                </a:lnTo>
                <a:close/>
              </a:path>
            </a:pathLst>
          </a:custGeom>
          <a:solidFill>
            <a:srgbClr val="ED7D31"/>
          </a:solidFill>
          <a:ln w="12700">
            <a:miter lim="400000"/>
          </a:ln>
        </p:spPr>
        <p:txBody>
          <a:bodyPr tIns="91439" bIns="91439" anchor="ctr"/>
          <a:lstStyle/>
          <a:p>
            <a:pPr algn="ctr" defTabSz="1828800">
              <a:lnSpc>
                <a:spcPct val="100000"/>
              </a:lnSpc>
              <a:spcBef>
                <a:spcPts val="0"/>
              </a:spcBef>
              <a:defRPr sz="3600">
                <a:solidFill>
                  <a:srgbClr val="FFFFFF"/>
                </a:solidFill>
                <a:latin typeface="Calibri Light"/>
                <a:ea typeface="Calibri Light"/>
                <a:cs typeface="Calibri Light"/>
                <a:sym typeface="Calibri Light"/>
              </a:defRPr>
            </a:pPr>
            <a:endParaRPr/>
          </a:p>
        </p:txBody>
      </p:sp>
      <p:sp>
        <p:nvSpPr>
          <p:cNvPr id="185" name="Freeform: Shape 5"/>
          <p:cNvSpPr/>
          <p:nvPr/>
        </p:nvSpPr>
        <p:spPr>
          <a:xfrm>
            <a:off x="-1" y="0"/>
            <a:ext cx="20610990" cy="137160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352" y="300"/>
                </a:lnTo>
                <a:lnTo>
                  <a:pt x="200" y="300"/>
                </a:lnTo>
                <a:lnTo>
                  <a:pt x="200" y="21300"/>
                </a:lnTo>
                <a:lnTo>
                  <a:pt x="3980" y="21300"/>
                </a:lnTo>
                <a:lnTo>
                  <a:pt x="3732" y="21600"/>
                </a:lnTo>
                <a:lnTo>
                  <a:pt x="0" y="21600"/>
                </a:lnTo>
                <a:close/>
              </a:path>
            </a:pathLst>
          </a:custGeom>
          <a:solidFill>
            <a:srgbClr val="464F7C"/>
          </a:solidFill>
          <a:ln w="12700">
            <a:miter lim="400000"/>
          </a:ln>
        </p:spPr>
        <p:txBody>
          <a:bodyPr tIns="91439" bIns="91439" anchor="ctr"/>
          <a:lstStyle/>
          <a:p>
            <a:pPr algn="ctr" defTabSz="1828800">
              <a:lnSpc>
                <a:spcPct val="100000"/>
              </a:lnSpc>
              <a:spcBef>
                <a:spcPts val="0"/>
              </a:spcBef>
              <a:defRPr sz="3600">
                <a:solidFill>
                  <a:srgbClr val="FFFFFF"/>
                </a:solidFill>
                <a:latin typeface="Calibri Light"/>
                <a:ea typeface="Calibri Light"/>
                <a:cs typeface="Calibri Light"/>
                <a:sym typeface="Calibri Light"/>
              </a:defRPr>
            </a:pPr>
            <a:endParaRPr/>
          </a:p>
        </p:txBody>
      </p:sp>
      <p:sp>
        <p:nvSpPr>
          <p:cNvPr id="186" name="Title Text"/>
          <p:cNvSpPr txBox="1">
            <a:spLocks noGrp="1"/>
          </p:cNvSpPr>
          <p:nvPr>
            <p:ph type="title"/>
          </p:nvPr>
        </p:nvSpPr>
        <p:spPr>
          <a:xfrm>
            <a:off x="1006518" y="677538"/>
            <a:ext cx="22370965" cy="1107997"/>
          </a:xfrm>
          <a:prstGeom prst="rect">
            <a:avLst/>
          </a:prstGeom>
        </p:spPr>
        <p:txBody>
          <a:bodyPr lIns="0" tIns="0" rIns="0" bIns="0"/>
          <a:lstStyle>
            <a:lvl1pPr defTabSz="1828800">
              <a:lnSpc>
                <a:spcPct val="90000"/>
              </a:lnSpc>
              <a:defRPr sz="8000" spc="0">
                <a:solidFill>
                  <a:srgbClr val="464F7C"/>
                </a:solidFill>
                <a:latin typeface="Calibri"/>
                <a:ea typeface="Calibri"/>
                <a:cs typeface="Calibri"/>
                <a:sym typeface="Calibri"/>
              </a:defRPr>
            </a:lvl1pPr>
          </a:lstStyle>
          <a:p>
            <a:r>
              <a:t>Title Text</a:t>
            </a:r>
          </a:p>
        </p:txBody>
      </p:sp>
      <p:sp>
        <p:nvSpPr>
          <p:cNvPr id="187" name="Body Level One…"/>
          <p:cNvSpPr txBox="1">
            <a:spLocks noGrp="1"/>
          </p:cNvSpPr>
          <p:nvPr>
            <p:ph type="body" sz="quarter" idx="1"/>
          </p:nvPr>
        </p:nvSpPr>
        <p:spPr>
          <a:xfrm>
            <a:off x="1006518" y="3507847"/>
            <a:ext cx="22370965" cy="1568635"/>
          </a:xfrm>
          <a:prstGeom prst="rect">
            <a:avLst/>
          </a:prstGeom>
        </p:spPr>
        <p:txBody>
          <a:bodyPr lIns="0" tIns="0" rIns="0" bIns="0"/>
          <a:lstStyle>
            <a:lvl1pPr marL="717550" indent="-717550" defTabSz="1828800">
              <a:spcBef>
                <a:spcPts val="2000"/>
              </a:spcBef>
              <a:buSzPct val="100000"/>
              <a:buBlip>
                <a:blip r:embed="rId3"/>
              </a:buBlip>
              <a:defRPr sz="5600">
                <a:latin typeface="Calibri Light"/>
                <a:ea typeface="Calibri Light"/>
                <a:cs typeface="Calibri Light"/>
                <a:sym typeface="Calibri Light"/>
              </a:defRPr>
            </a:lvl1pPr>
            <a:lvl2pPr marL="1195916" indent="-837141" defTabSz="1828800">
              <a:spcBef>
                <a:spcPts val="2000"/>
              </a:spcBef>
              <a:buSzPct val="100000"/>
              <a:defRPr sz="5600">
                <a:latin typeface="Calibri Light"/>
                <a:ea typeface="Calibri Light"/>
                <a:cs typeface="Calibri Light"/>
                <a:sym typeface="Calibri Light"/>
              </a:defRPr>
            </a:lvl2pPr>
            <a:lvl3pPr marL="1554479" indent="-640079" defTabSz="1828800">
              <a:spcBef>
                <a:spcPts val="2000"/>
              </a:spcBef>
              <a:buSzPct val="100000"/>
              <a:defRPr sz="5600">
                <a:latin typeface="Calibri Light"/>
                <a:ea typeface="Calibri Light"/>
                <a:cs typeface="Calibri Light"/>
                <a:sym typeface="Calibri Light"/>
              </a:defRPr>
            </a:lvl3pPr>
            <a:lvl4pPr marL="2082800" indent="-711200" defTabSz="1828800">
              <a:spcBef>
                <a:spcPts val="2000"/>
              </a:spcBef>
              <a:buSzPct val="100000"/>
              <a:defRPr sz="5600">
                <a:latin typeface="Calibri Light"/>
                <a:ea typeface="Calibri Light"/>
                <a:cs typeface="Calibri Light"/>
                <a:sym typeface="Calibri Light"/>
              </a:defRPr>
            </a:lvl4pPr>
            <a:lvl5pPr marL="2540000" indent="-711200" defTabSz="1828800">
              <a:spcBef>
                <a:spcPts val="2000"/>
              </a:spcBef>
              <a:buSzPct val="100000"/>
              <a:defRPr sz="5600">
                <a:latin typeface="Calibri Light"/>
                <a:ea typeface="Calibri Light"/>
                <a:cs typeface="Calibri Light"/>
                <a:sym typeface="Calibri Light"/>
              </a:defRPr>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Avocados and limes"/>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23" name="Author and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24" name="Body Level One…"/>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Content Slide 1">
    <p:spTree>
      <p:nvGrpSpPr>
        <p:cNvPr id="1" name=""/>
        <p:cNvGrpSpPr/>
        <p:nvPr/>
      </p:nvGrpSpPr>
      <p:grpSpPr>
        <a:xfrm>
          <a:off x="0" y="0"/>
          <a:ext cx="0" cy="0"/>
          <a:chOff x="0" y="0"/>
          <a:chExt cx="0" cy="0"/>
        </a:xfrm>
      </p:grpSpPr>
      <p:pic>
        <p:nvPicPr>
          <p:cNvPr id="194" name="Picture 2" descr="Picture 2"/>
          <p:cNvPicPr>
            <a:picLocks noChangeAspect="1"/>
          </p:cNvPicPr>
          <p:nvPr/>
        </p:nvPicPr>
        <p:blipFill>
          <a:blip r:embed="rId2"/>
          <a:srcRect r="66003"/>
          <a:stretch>
            <a:fillRect/>
          </a:stretch>
        </p:blipFill>
        <p:spPr>
          <a:xfrm>
            <a:off x="22318332" y="677538"/>
            <a:ext cx="1468262" cy="1151680"/>
          </a:xfrm>
          <a:prstGeom prst="rect">
            <a:avLst/>
          </a:prstGeom>
          <a:ln w="12700">
            <a:miter lim="400000"/>
          </a:ln>
        </p:spPr>
      </p:pic>
      <p:sp>
        <p:nvSpPr>
          <p:cNvPr id="195" name="Right Triangle 1"/>
          <p:cNvSpPr/>
          <p:nvPr/>
        </p:nvSpPr>
        <p:spPr>
          <a:xfrm flipH="1">
            <a:off x="21930165" y="11262166"/>
            <a:ext cx="2453835" cy="245383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ED7D31"/>
          </a:solidFill>
          <a:ln w="12700">
            <a:miter lim="400000"/>
          </a:ln>
        </p:spPr>
        <p:txBody>
          <a:bodyPr lIns="50800" tIns="50800" rIns="50800" bIns="50800" anchor="ctr"/>
          <a:lstStyle/>
          <a:p>
            <a:pPr algn="ctr" defTabSz="1828800">
              <a:lnSpc>
                <a:spcPct val="100000"/>
              </a:lnSpc>
              <a:spcBef>
                <a:spcPts val="0"/>
              </a:spcBef>
              <a:defRPr sz="3600">
                <a:solidFill>
                  <a:srgbClr val="FFFFFF"/>
                </a:solidFill>
                <a:latin typeface="Calibri Light"/>
                <a:ea typeface="Calibri Light"/>
                <a:cs typeface="Calibri Light"/>
                <a:sym typeface="Calibri Light"/>
              </a:defRPr>
            </a:pPr>
            <a:endParaRPr/>
          </a:p>
        </p:txBody>
      </p:sp>
      <p:sp>
        <p:nvSpPr>
          <p:cNvPr id="196" name="Freeform: Shape 4"/>
          <p:cNvSpPr/>
          <p:nvPr/>
        </p:nvSpPr>
        <p:spPr>
          <a:xfrm>
            <a:off x="3561043" y="0"/>
            <a:ext cx="20822961" cy="13716000"/>
          </a:xfrm>
          <a:custGeom>
            <a:avLst/>
            <a:gdLst/>
            <a:ahLst/>
            <a:cxnLst>
              <a:cxn ang="0">
                <a:pos x="wd2" y="hd2"/>
              </a:cxn>
              <a:cxn ang="5400000">
                <a:pos x="wd2" y="hd2"/>
              </a:cxn>
              <a:cxn ang="10800000">
                <a:pos x="wd2" y="hd2"/>
              </a:cxn>
              <a:cxn ang="16200000">
                <a:pos x="wd2" y="hd2"/>
              </a:cxn>
            </a:cxnLst>
            <a:rect l="0" t="0" r="r" b="b"/>
            <a:pathLst>
              <a:path w="21600" h="21600" extrusionOk="0">
                <a:moveTo>
                  <a:pt x="17686" y="0"/>
                </a:moveTo>
                <a:lnTo>
                  <a:pt x="21600" y="0"/>
                </a:lnTo>
                <a:lnTo>
                  <a:pt x="21600" y="21600"/>
                </a:lnTo>
                <a:lnTo>
                  <a:pt x="0" y="21600"/>
                </a:lnTo>
                <a:lnTo>
                  <a:pt x="246" y="21300"/>
                </a:lnTo>
                <a:lnTo>
                  <a:pt x="21402" y="21300"/>
                </a:lnTo>
                <a:lnTo>
                  <a:pt x="21402" y="300"/>
                </a:lnTo>
                <a:lnTo>
                  <a:pt x="17441" y="300"/>
                </a:lnTo>
                <a:close/>
              </a:path>
            </a:pathLst>
          </a:custGeom>
          <a:solidFill>
            <a:srgbClr val="ED7D31"/>
          </a:solidFill>
          <a:ln w="12700">
            <a:miter lim="400000"/>
          </a:ln>
        </p:spPr>
        <p:txBody>
          <a:bodyPr lIns="50800" tIns="50800" rIns="50800" bIns="50800" anchor="ctr"/>
          <a:lstStyle/>
          <a:p>
            <a:pPr algn="ctr" defTabSz="1828800">
              <a:lnSpc>
                <a:spcPct val="100000"/>
              </a:lnSpc>
              <a:spcBef>
                <a:spcPts val="0"/>
              </a:spcBef>
              <a:defRPr sz="3600">
                <a:solidFill>
                  <a:srgbClr val="FFFFFF"/>
                </a:solidFill>
                <a:latin typeface="Calibri Light"/>
                <a:ea typeface="Calibri Light"/>
                <a:cs typeface="Calibri Light"/>
                <a:sym typeface="Calibri Light"/>
              </a:defRPr>
            </a:pPr>
            <a:endParaRPr/>
          </a:p>
        </p:txBody>
      </p:sp>
      <p:sp>
        <p:nvSpPr>
          <p:cNvPr id="197" name="Freeform: Shape 5"/>
          <p:cNvSpPr/>
          <p:nvPr/>
        </p:nvSpPr>
        <p:spPr>
          <a:xfrm>
            <a:off x="-1" y="0"/>
            <a:ext cx="20610992" cy="137160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352" y="300"/>
                </a:lnTo>
                <a:lnTo>
                  <a:pt x="200" y="300"/>
                </a:lnTo>
                <a:lnTo>
                  <a:pt x="200" y="21300"/>
                </a:lnTo>
                <a:lnTo>
                  <a:pt x="3980" y="21300"/>
                </a:lnTo>
                <a:lnTo>
                  <a:pt x="3732" y="21600"/>
                </a:lnTo>
                <a:lnTo>
                  <a:pt x="0" y="21600"/>
                </a:lnTo>
                <a:close/>
              </a:path>
            </a:pathLst>
          </a:custGeom>
          <a:solidFill>
            <a:srgbClr val="464F7C"/>
          </a:solidFill>
          <a:ln w="12700">
            <a:miter lim="400000"/>
          </a:ln>
        </p:spPr>
        <p:txBody>
          <a:bodyPr lIns="50800" tIns="50800" rIns="50800" bIns="50800" anchor="ctr"/>
          <a:lstStyle/>
          <a:p>
            <a:pPr algn="ctr" defTabSz="1828800">
              <a:lnSpc>
                <a:spcPct val="100000"/>
              </a:lnSpc>
              <a:spcBef>
                <a:spcPts val="0"/>
              </a:spcBef>
              <a:defRPr sz="3600">
                <a:solidFill>
                  <a:srgbClr val="FFFFFF"/>
                </a:solidFill>
                <a:latin typeface="Calibri Light"/>
                <a:ea typeface="Calibri Light"/>
                <a:cs typeface="Calibri Light"/>
                <a:sym typeface="Calibri Light"/>
              </a:defRPr>
            </a:pPr>
            <a:endParaRPr/>
          </a:p>
        </p:txBody>
      </p:sp>
      <p:sp>
        <p:nvSpPr>
          <p:cNvPr id="198" name="Title Text"/>
          <p:cNvSpPr txBox="1">
            <a:spLocks noGrp="1"/>
          </p:cNvSpPr>
          <p:nvPr>
            <p:ph type="title"/>
          </p:nvPr>
        </p:nvSpPr>
        <p:spPr>
          <a:xfrm>
            <a:off x="1006518" y="677538"/>
            <a:ext cx="22370965" cy="1107998"/>
          </a:xfrm>
          <a:prstGeom prst="rect">
            <a:avLst/>
          </a:prstGeom>
        </p:spPr>
        <p:txBody>
          <a:bodyPr lIns="0" tIns="0" rIns="0" bIns="0"/>
          <a:lstStyle>
            <a:lvl1pPr defTabSz="1828800">
              <a:lnSpc>
                <a:spcPct val="90000"/>
              </a:lnSpc>
              <a:defRPr sz="8000" spc="0">
                <a:solidFill>
                  <a:srgbClr val="464F7C"/>
                </a:solidFill>
                <a:latin typeface="Calibri"/>
                <a:ea typeface="Calibri"/>
                <a:cs typeface="Calibri"/>
                <a:sym typeface="Calibri"/>
              </a:defRPr>
            </a:lvl1pPr>
          </a:lstStyle>
          <a:p>
            <a:r>
              <a:t>Title Text</a:t>
            </a:r>
          </a:p>
        </p:txBody>
      </p:sp>
      <p:sp>
        <p:nvSpPr>
          <p:cNvPr id="199" name="Body Level One…"/>
          <p:cNvSpPr txBox="1">
            <a:spLocks noGrp="1"/>
          </p:cNvSpPr>
          <p:nvPr>
            <p:ph type="body" sz="quarter" idx="1"/>
          </p:nvPr>
        </p:nvSpPr>
        <p:spPr>
          <a:xfrm>
            <a:off x="1006518" y="3507847"/>
            <a:ext cx="22370965" cy="1568636"/>
          </a:xfrm>
          <a:prstGeom prst="rect">
            <a:avLst/>
          </a:prstGeom>
        </p:spPr>
        <p:txBody>
          <a:bodyPr lIns="0" tIns="0" rIns="0" bIns="0"/>
          <a:lstStyle>
            <a:lvl1pPr marL="717550" indent="-717550" defTabSz="1828800">
              <a:spcBef>
                <a:spcPts val="2000"/>
              </a:spcBef>
              <a:buSzPct val="100000"/>
              <a:buBlip>
                <a:blip r:embed="rId3"/>
              </a:buBlip>
              <a:defRPr sz="5600">
                <a:latin typeface="Calibri Light"/>
                <a:ea typeface="Calibri Light"/>
                <a:cs typeface="Calibri Light"/>
                <a:sym typeface="Calibri Light"/>
              </a:defRPr>
            </a:lvl1pPr>
            <a:lvl2pPr marL="1195915" indent="-837140" defTabSz="1828800">
              <a:spcBef>
                <a:spcPts val="2000"/>
              </a:spcBef>
              <a:buSzPct val="100000"/>
              <a:defRPr sz="5600">
                <a:latin typeface="Calibri Light"/>
                <a:ea typeface="Calibri Light"/>
                <a:cs typeface="Calibri Light"/>
                <a:sym typeface="Calibri Light"/>
              </a:defRPr>
            </a:lvl2pPr>
            <a:lvl3pPr marL="1554478" indent="-640078" defTabSz="1828800">
              <a:spcBef>
                <a:spcPts val="2000"/>
              </a:spcBef>
              <a:buSzPct val="100000"/>
              <a:defRPr sz="5600">
                <a:latin typeface="Calibri Light"/>
                <a:ea typeface="Calibri Light"/>
                <a:cs typeface="Calibri Light"/>
                <a:sym typeface="Calibri Light"/>
              </a:defRPr>
            </a:lvl3pPr>
            <a:lvl4pPr marL="2082800" indent="-711200" defTabSz="1828800">
              <a:spcBef>
                <a:spcPts val="2000"/>
              </a:spcBef>
              <a:buSzPct val="100000"/>
              <a:defRPr sz="5600">
                <a:latin typeface="Calibri Light"/>
                <a:ea typeface="Calibri Light"/>
                <a:cs typeface="Calibri Light"/>
                <a:sym typeface="Calibri Light"/>
              </a:defRPr>
            </a:lvl4pPr>
            <a:lvl5pPr marL="2540000" indent="-711200" defTabSz="1828800">
              <a:spcBef>
                <a:spcPts val="2000"/>
              </a:spcBef>
              <a:buSzPct val="100000"/>
              <a:defRPr sz="5600">
                <a:latin typeface="Calibri Light"/>
                <a:ea typeface="Calibri Light"/>
                <a:cs typeface="Calibri Light"/>
                <a:sym typeface="Calibri Light"/>
              </a:defRPr>
            </a:lvl5pPr>
          </a:lstStyle>
          <a:p>
            <a:r>
              <a:t>Body Level One</a:t>
            </a:r>
          </a:p>
          <a:p>
            <a:pPr lvl="1"/>
            <a:r>
              <a:t>Body Level Two</a:t>
            </a:r>
          </a:p>
          <a:p>
            <a:pPr lvl="2"/>
            <a:r>
              <a:t>Body Level Three</a:t>
            </a:r>
          </a:p>
          <a:p>
            <a:pPr lvl="3"/>
            <a:r>
              <a:t>Body Level Four</a:t>
            </a:r>
          </a:p>
          <a:p>
            <a:pPr lvl="4"/>
            <a:r>
              <a:t>Body Level Five</a:t>
            </a:r>
          </a:p>
        </p:txBody>
      </p:sp>
      <p:sp>
        <p:nvSpPr>
          <p:cNvPr id="200" name="Slide Number"/>
          <p:cNvSpPr txBox="1">
            <a:spLocks noGrp="1"/>
          </p:cNvSpPr>
          <p:nvPr>
            <p:ph type="sldNum" sz="quarter" idx="2"/>
          </p:nvPr>
        </p:nvSpPr>
        <p:spPr>
          <a:xfrm>
            <a:off x="23259694" y="13012401"/>
            <a:ext cx="504546" cy="483909"/>
          </a:xfrm>
          <a:prstGeom prst="rect">
            <a:avLst/>
          </a:prstGeom>
        </p:spPr>
        <p:txBody>
          <a:bodyPr lIns="91438" tIns="91438" rIns="91438" bIns="91438" anchor="ctr"/>
          <a:lstStyle>
            <a:lvl1pPr algn="r" defTabSz="1828800">
              <a:defRPr sz="2400">
                <a:solidFill>
                  <a:srgbClr val="FFFFFF"/>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Separator Slide">
    <p:spTree>
      <p:nvGrpSpPr>
        <p:cNvPr id="1" name=""/>
        <p:cNvGrpSpPr/>
        <p:nvPr/>
      </p:nvGrpSpPr>
      <p:grpSpPr>
        <a:xfrm>
          <a:off x="0" y="0"/>
          <a:ext cx="0" cy="0"/>
          <a:chOff x="0" y="0"/>
          <a:chExt cx="0" cy="0"/>
        </a:xfrm>
      </p:grpSpPr>
      <p:pic>
        <p:nvPicPr>
          <p:cNvPr id="207" name="Picture 2" descr="Picture 2"/>
          <p:cNvPicPr>
            <a:picLocks noChangeAspect="1"/>
          </p:cNvPicPr>
          <p:nvPr/>
        </p:nvPicPr>
        <p:blipFill>
          <a:blip r:embed="rId2"/>
          <a:srcRect r="66003"/>
          <a:stretch>
            <a:fillRect/>
          </a:stretch>
        </p:blipFill>
        <p:spPr>
          <a:xfrm>
            <a:off x="22318333" y="677538"/>
            <a:ext cx="1468261" cy="1151680"/>
          </a:xfrm>
          <a:prstGeom prst="rect">
            <a:avLst/>
          </a:prstGeom>
          <a:ln w="12700">
            <a:miter lim="400000"/>
          </a:ln>
        </p:spPr>
      </p:pic>
      <p:sp>
        <p:nvSpPr>
          <p:cNvPr id="208" name="Rectangle 15"/>
          <p:cNvSpPr/>
          <p:nvPr/>
        </p:nvSpPr>
        <p:spPr>
          <a:xfrm>
            <a:off x="1" y="7168051"/>
            <a:ext cx="10515600" cy="6547947"/>
          </a:xfrm>
          <a:prstGeom prst="rect">
            <a:avLst/>
          </a:prstGeom>
          <a:solidFill>
            <a:srgbClr val="ED7D31"/>
          </a:solidFill>
          <a:ln w="12700">
            <a:miter lim="400000"/>
          </a:ln>
        </p:spPr>
        <p:txBody>
          <a:bodyPr tIns="91439" bIns="91439" anchor="ctr"/>
          <a:lstStyle/>
          <a:p>
            <a:pPr algn="ctr" defTabSz="1828800">
              <a:lnSpc>
                <a:spcPct val="100000"/>
              </a:lnSpc>
              <a:spcBef>
                <a:spcPts val="0"/>
              </a:spcBef>
              <a:defRPr sz="3600">
                <a:solidFill>
                  <a:srgbClr val="FFFFFF"/>
                </a:solidFill>
                <a:latin typeface="Calibri Light"/>
                <a:ea typeface="Calibri Light"/>
                <a:cs typeface="Calibri Light"/>
                <a:sym typeface="Calibri Light"/>
              </a:defRPr>
            </a:pPr>
            <a:endParaRPr/>
          </a:p>
        </p:txBody>
      </p:sp>
      <p:sp>
        <p:nvSpPr>
          <p:cNvPr id="209" name="Rectangle 16"/>
          <p:cNvSpPr/>
          <p:nvPr/>
        </p:nvSpPr>
        <p:spPr>
          <a:xfrm>
            <a:off x="597409" y="4663442"/>
            <a:ext cx="23100791" cy="8381225"/>
          </a:xfrm>
          <a:prstGeom prst="rect">
            <a:avLst/>
          </a:prstGeom>
          <a:solidFill>
            <a:srgbClr val="464F7C"/>
          </a:solidFill>
          <a:ln w="12700">
            <a:miter lim="400000"/>
          </a:ln>
        </p:spPr>
        <p:txBody>
          <a:bodyPr tIns="91439" bIns="91439" anchor="ctr"/>
          <a:lstStyle/>
          <a:p>
            <a:pPr algn="ctr" defTabSz="1828800">
              <a:lnSpc>
                <a:spcPct val="100000"/>
              </a:lnSpc>
              <a:spcBef>
                <a:spcPts val="0"/>
              </a:spcBef>
              <a:defRPr sz="3600">
                <a:solidFill>
                  <a:srgbClr val="FFFFFF"/>
                </a:solidFill>
                <a:latin typeface="Calibri Light"/>
                <a:ea typeface="Calibri Light"/>
                <a:cs typeface="Calibri Light"/>
                <a:sym typeface="Calibri Light"/>
              </a:defRPr>
            </a:pPr>
            <a:endParaRPr/>
          </a:p>
        </p:txBody>
      </p:sp>
      <p:sp>
        <p:nvSpPr>
          <p:cNvPr id="210" name="Click to edit Separator / Divider title"/>
          <p:cNvSpPr txBox="1">
            <a:spLocks noGrp="1"/>
          </p:cNvSpPr>
          <p:nvPr>
            <p:ph type="title" hasCustomPrompt="1"/>
          </p:nvPr>
        </p:nvSpPr>
        <p:spPr>
          <a:xfrm>
            <a:off x="1371600" y="6466451"/>
            <a:ext cx="18288000" cy="4775201"/>
          </a:xfrm>
          <a:prstGeom prst="rect">
            <a:avLst/>
          </a:prstGeom>
        </p:spPr>
        <p:txBody>
          <a:bodyPr lIns="91439" tIns="91439" rIns="91439" bIns="91439" anchor="ctr"/>
          <a:lstStyle>
            <a:lvl1pPr defTabSz="1828800">
              <a:lnSpc>
                <a:spcPct val="90000"/>
              </a:lnSpc>
              <a:defRPr sz="12000" spc="0">
                <a:solidFill>
                  <a:srgbClr val="FFFFFF"/>
                </a:solidFill>
                <a:latin typeface="Calibri"/>
                <a:ea typeface="Calibri"/>
                <a:cs typeface="Calibri"/>
                <a:sym typeface="Calibri"/>
              </a:defRPr>
            </a:lvl1pPr>
          </a:lstStyle>
          <a:p>
            <a:r>
              <a:t>Click to edit Separator / Divider title</a:t>
            </a:r>
          </a:p>
        </p:txBody>
      </p:sp>
      <p:sp>
        <p:nvSpPr>
          <p:cNvPr id="211" name="Slide Number"/>
          <p:cNvSpPr txBox="1">
            <a:spLocks noGrp="1"/>
          </p:cNvSpPr>
          <p:nvPr>
            <p:ph type="sldNum" sz="quarter" idx="2"/>
          </p:nvPr>
        </p:nvSpPr>
        <p:spPr>
          <a:xfrm>
            <a:off x="23259692" y="13012400"/>
            <a:ext cx="504548" cy="483911"/>
          </a:xfrm>
          <a:prstGeom prst="rect">
            <a:avLst/>
          </a:prstGeom>
        </p:spPr>
        <p:txBody>
          <a:bodyPr lIns="91439" tIns="91439" rIns="91439" bIns="91439" anchor="ctr"/>
          <a:lstStyle>
            <a:lvl1pPr algn="r" defTabSz="1828800">
              <a:defRPr sz="2400">
                <a:solidFill>
                  <a:srgbClr val="888888"/>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Bowl with salmon cakes, salad and houmous"/>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61"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62" name="Bowl of pappardelle pasta with parsley butter, roasted hazelnuts and shaved parmesan cheese"/>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Live Video Small">
    <p:spTree>
      <p:nvGrpSpPr>
        <p:cNvPr id="1" name=""/>
        <p:cNvGrpSpPr/>
        <p:nvPr/>
      </p:nvGrpSpPr>
      <p:grpSpPr>
        <a:xfrm>
          <a:off x="0" y="0"/>
          <a:ext cx="0" cy="0"/>
          <a:chOff x="0" y="0"/>
          <a:chExt cx="0" cy="0"/>
        </a:xfrm>
      </p:grpSpPr>
      <p:sp>
        <p:nvSpPr>
          <p:cNvPr id="71" name="Slide Subtitl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72"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7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Bullets &amp; Live Video Large">
    <p:spTree>
      <p:nvGrpSpPr>
        <p:cNvPr id="1" name=""/>
        <p:cNvGrpSpPr/>
        <p:nvPr/>
      </p:nvGrpSpPr>
      <p:grpSpPr>
        <a:xfrm>
          <a:off x="0" y="0"/>
          <a:ext cx="0" cy="0"/>
          <a:chOff x="0" y="0"/>
          <a:chExt cx="0" cy="0"/>
        </a:xfrm>
      </p:grpSpPr>
      <p:sp>
        <p:nvSpPr>
          <p:cNvPr id="81" name="Slide Subtitl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82"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8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91" name="Section Title"/>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Section Title</a:t>
            </a:r>
          </a:p>
        </p:txBody>
      </p:sp>
      <p:sp>
        <p:nvSpPr>
          <p:cNvPr id="92"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algn="ctr" defTabSz="584200">
              <a:lnSpc>
                <a:spcPct val="100000"/>
              </a:lnSpc>
              <a:spcBef>
                <a:spcPts val="0"/>
              </a:spcBef>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Title 1"/>
          <p:cNvSpPr txBox="1">
            <a:spLocks noGrp="1"/>
          </p:cNvSpPr>
          <p:nvPr>
            <p:ph type="title"/>
          </p:nvPr>
        </p:nvSpPr>
        <p:spPr>
          <a:prstGeom prst="rect">
            <a:avLst/>
          </a:prstGeom>
        </p:spPr>
        <p:txBody>
          <a:bodyPr/>
          <a:lstStyle/>
          <a:p>
            <a:r>
              <a:t>Safer Renting - What’s been going on ?  </a:t>
            </a:r>
            <a:r>
              <a:rPr sz="6400">
                <a:solidFill>
                  <a:srgbClr val="FFFB00"/>
                </a:solidFill>
              </a:rPr>
              <a:t>Ben Reeve-Lewis</a:t>
            </a:r>
          </a:p>
        </p:txBody>
      </p:sp>
      <p:sp>
        <p:nvSpPr>
          <p:cNvPr id="221" name="Slide Number Placeholder 2"/>
          <p:cNvSpPr txBox="1">
            <a:spLocks noGrp="1"/>
          </p:cNvSpPr>
          <p:nvPr>
            <p:ph type="sldNum" sz="quarter" idx="2"/>
          </p:nvPr>
        </p:nvSpPr>
        <p:spPr>
          <a:xfrm>
            <a:off x="23414175" y="13012400"/>
            <a:ext cx="350065" cy="48391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a:t>
            </a:f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10</a:t>
            </a:fld>
            <a:endParaRPr/>
          </a:p>
        </p:txBody>
      </p:sp>
      <p:sp>
        <p:nvSpPr>
          <p:cNvPr id="255" name="Deposit protection and Superstrike"/>
          <p:cNvSpPr txBox="1">
            <a:spLocks noGrp="1"/>
          </p:cNvSpPr>
          <p:nvPr>
            <p:ph type="title"/>
          </p:nvPr>
        </p:nvSpPr>
        <p:spPr>
          <a:prstGeom prst="rect">
            <a:avLst/>
          </a:prstGeom>
        </p:spPr>
        <p:txBody>
          <a:bodyPr/>
          <a:lstStyle/>
          <a:p>
            <a:r>
              <a:t>Deposit protection and Superstrike</a:t>
            </a:r>
          </a:p>
        </p:txBody>
      </p:sp>
      <p:sp>
        <p:nvSpPr>
          <p:cNvPr id="256" name="In 2014 the car case of Superstrike v. Rodriguez went through the courts.…"/>
          <p:cNvSpPr txBox="1">
            <a:spLocks noGrp="1"/>
          </p:cNvSpPr>
          <p:nvPr>
            <p:ph type="body" idx="1"/>
          </p:nvPr>
        </p:nvSpPr>
        <p:spPr>
          <a:xfrm>
            <a:off x="1006518" y="2452153"/>
            <a:ext cx="22370965" cy="9893629"/>
          </a:xfrm>
          <a:prstGeom prst="rect">
            <a:avLst/>
          </a:prstGeom>
        </p:spPr>
        <p:txBody>
          <a:bodyPr/>
          <a:lstStyle/>
          <a:p>
            <a:pPr>
              <a:buBlip>
                <a:blip r:embed="rId2"/>
              </a:buBlip>
              <a:defRPr sz="6400" b="1">
                <a:latin typeface="Carlito"/>
                <a:ea typeface="Carlito"/>
                <a:cs typeface="Carlito"/>
                <a:sym typeface="Carlito"/>
              </a:defRPr>
            </a:pPr>
            <a:r>
              <a:t>In 2014 the car case of Superstrike v. Rodriguez went through the courts.</a:t>
            </a:r>
          </a:p>
          <a:p>
            <a:pPr>
              <a:buBlip>
                <a:blip r:embed="rId2"/>
              </a:buBlip>
              <a:defRPr sz="6400" b="1">
                <a:latin typeface="Carlito"/>
                <a:ea typeface="Carlito"/>
                <a:cs typeface="Carlito"/>
                <a:sym typeface="Carlito"/>
              </a:defRPr>
            </a:pPr>
            <a:r>
              <a:t>This established a principle whereby a deposit protection penalty was available not only when a tenancy commenced but also when a tenancy was renewed.</a:t>
            </a:r>
          </a:p>
          <a:p>
            <a:pPr>
              <a:buBlip>
                <a:blip r:embed="rId2"/>
              </a:buBlip>
              <a:defRPr sz="6400" b="1">
                <a:latin typeface="Carlito"/>
                <a:ea typeface="Carlito"/>
                <a:cs typeface="Carlito"/>
                <a:sym typeface="Carlito"/>
              </a:defRPr>
            </a:pPr>
            <a:r>
              <a:t>Which also included cases where a fixed term tenancy evolved into a statutory periodic tenancy (s5 Housing Act 1988) at which point this was concerned to be a new tenancy, so the responsibility to protect the deposit arose again.</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11</a:t>
            </a:fld>
            <a:endParaRPr/>
          </a:p>
        </p:txBody>
      </p:sp>
      <p:sp>
        <p:nvSpPr>
          <p:cNvPr id="259" name="Deposit protection and Superstrike"/>
          <p:cNvSpPr txBox="1">
            <a:spLocks noGrp="1"/>
          </p:cNvSpPr>
          <p:nvPr>
            <p:ph type="title"/>
          </p:nvPr>
        </p:nvSpPr>
        <p:spPr>
          <a:prstGeom prst="rect">
            <a:avLst/>
          </a:prstGeom>
        </p:spPr>
        <p:txBody>
          <a:bodyPr/>
          <a:lstStyle/>
          <a:p>
            <a:r>
              <a:t>Deposit protection and Superstrike</a:t>
            </a:r>
          </a:p>
        </p:txBody>
      </p:sp>
      <p:sp>
        <p:nvSpPr>
          <p:cNvPr id="260" name="So…a deposit taken on the 1st June 2020 needed to be protected in a scheme.…"/>
          <p:cNvSpPr txBox="1">
            <a:spLocks noGrp="1"/>
          </p:cNvSpPr>
          <p:nvPr>
            <p:ph type="body" idx="1"/>
          </p:nvPr>
        </p:nvSpPr>
        <p:spPr>
          <a:xfrm>
            <a:off x="1006518" y="2452153"/>
            <a:ext cx="22370965" cy="9893629"/>
          </a:xfrm>
          <a:prstGeom prst="rect">
            <a:avLst/>
          </a:prstGeom>
        </p:spPr>
        <p:txBody>
          <a:bodyPr/>
          <a:lstStyle/>
          <a:p>
            <a:pPr marL="703199" indent="-703199" defTabSz="1792223">
              <a:spcBef>
                <a:spcPts val="1900"/>
              </a:spcBef>
              <a:buBlip>
                <a:blip r:embed="rId2"/>
              </a:buBlip>
              <a:defRPr sz="6272" b="1">
                <a:latin typeface="Carlito"/>
                <a:ea typeface="Carlito"/>
                <a:cs typeface="Carlito"/>
                <a:sym typeface="Carlito"/>
              </a:defRPr>
            </a:pPr>
            <a:r>
              <a:t>So…a deposit taken on the 1st June 2020 needed to be protected in a scheme.</a:t>
            </a:r>
          </a:p>
          <a:p>
            <a:pPr marL="703199" indent="-703199" defTabSz="1792223">
              <a:spcBef>
                <a:spcPts val="1900"/>
              </a:spcBef>
              <a:buBlip>
                <a:blip r:embed="rId2"/>
              </a:buBlip>
              <a:defRPr sz="6272" b="1">
                <a:latin typeface="Carlito"/>
                <a:ea typeface="Carlito"/>
                <a:cs typeface="Carlito"/>
                <a:sym typeface="Carlito"/>
              </a:defRPr>
            </a:pPr>
            <a:r>
              <a:t>If it wasn’t then that is cause for a penalty claim.</a:t>
            </a:r>
          </a:p>
          <a:p>
            <a:pPr marL="703199" indent="-703199" defTabSz="1792223">
              <a:spcBef>
                <a:spcPts val="1900"/>
              </a:spcBef>
              <a:buBlip>
                <a:blip r:embed="rId2"/>
              </a:buBlip>
              <a:defRPr sz="6272" b="1">
                <a:latin typeface="Carlito"/>
                <a:ea typeface="Carlito"/>
                <a:cs typeface="Carlito"/>
                <a:sym typeface="Carlito"/>
              </a:defRPr>
            </a:pPr>
            <a:r>
              <a:t>When the tenancy expired at midnight on the 1st June 2021 and became a statuary periodic tenancy, the deposit needs protecting again and if this isn’t done a second breach is committed.</a:t>
            </a:r>
          </a:p>
          <a:p>
            <a:pPr marL="703199" indent="-703199" defTabSz="1792223">
              <a:spcBef>
                <a:spcPts val="1900"/>
              </a:spcBef>
              <a:buBlip>
                <a:blip r:embed="rId2"/>
              </a:buBlip>
              <a:defRPr sz="6272" b="1">
                <a:latin typeface="Carlito"/>
                <a:ea typeface="Carlito"/>
                <a:cs typeface="Carlito"/>
                <a:sym typeface="Carlito"/>
              </a:defRPr>
            </a:pPr>
            <a:r>
              <a:t>If for example a tenant signs a new tenancy agreement on the 15th June 2021 the deposit needs protecting again and if it wasn’t it constitutes a third breach and a potential third penalty of up to three times the amount of the deposit.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12</a:t>
            </a:fld>
            <a:endParaRPr/>
          </a:p>
        </p:txBody>
      </p:sp>
      <p:sp>
        <p:nvSpPr>
          <p:cNvPr id="263" name="Deposit protection and Superstrike"/>
          <p:cNvSpPr txBox="1">
            <a:spLocks noGrp="1"/>
          </p:cNvSpPr>
          <p:nvPr>
            <p:ph type="title"/>
          </p:nvPr>
        </p:nvSpPr>
        <p:spPr>
          <a:prstGeom prst="rect">
            <a:avLst/>
          </a:prstGeom>
        </p:spPr>
        <p:txBody>
          <a:bodyPr/>
          <a:lstStyle/>
          <a:p>
            <a:r>
              <a:t>Deposit protection and Superstrike</a:t>
            </a:r>
          </a:p>
        </p:txBody>
      </p:sp>
      <p:sp>
        <p:nvSpPr>
          <p:cNvPr id="264" name="So…a deposit of £1,500 that isn’t protected can allow the court to order the return of the £1,500 plus a possible penalty of £4,500…"/>
          <p:cNvSpPr txBox="1">
            <a:spLocks noGrp="1"/>
          </p:cNvSpPr>
          <p:nvPr>
            <p:ph type="body" idx="1"/>
          </p:nvPr>
        </p:nvSpPr>
        <p:spPr>
          <a:xfrm>
            <a:off x="1006518" y="2452153"/>
            <a:ext cx="22370965" cy="9893629"/>
          </a:xfrm>
          <a:prstGeom prst="rect">
            <a:avLst/>
          </a:prstGeom>
        </p:spPr>
        <p:txBody>
          <a:bodyPr/>
          <a:lstStyle/>
          <a:p>
            <a:pPr>
              <a:buBlip>
                <a:blip r:embed="rId2"/>
              </a:buBlip>
              <a:defRPr sz="6400" b="1">
                <a:latin typeface="Carlito"/>
                <a:ea typeface="Carlito"/>
                <a:cs typeface="Carlito"/>
                <a:sym typeface="Carlito"/>
              </a:defRPr>
            </a:pPr>
            <a:r>
              <a:t>So…a deposit of £1,500 that isn’t protected can allow the court to order the return of the £1,500 plus a possible penalty of £4,500</a:t>
            </a:r>
          </a:p>
          <a:p>
            <a:pPr>
              <a:buBlip>
                <a:blip r:embed="rId2"/>
              </a:buBlip>
              <a:defRPr sz="6400" b="1">
                <a:latin typeface="Carlito"/>
                <a:ea typeface="Carlito"/>
                <a:cs typeface="Carlito"/>
                <a:sym typeface="Carlito"/>
              </a:defRPr>
            </a:pPr>
            <a:r>
              <a:t>When the fixed term become periodic a second claim can be made for potentially another £4,500</a:t>
            </a:r>
          </a:p>
          <a:p>
            <a:pPr>
              <a:buBlip>
                <a:blip r:embed="rId2"/>
              </a:buBlip>
              <a:defRPr sz="6400" b="1">
                <a:latin typeface="Carlito"/>
                <a:ea typeface="Carlito"/>
                <a:cs typeface="Carlito"/>
                <a:sym typeface="Carlito"/>
              </a:defRPr>
            </a:pPr>
            <a:r>
              <a:t>If, to use our example, the tenancy is renewed with a new contract but the deposit is still unprotected, that is another £4,500.</a:t>
            </a:r>
          </a:p>
          <a:p>
            <a:pPr>
              <a:buBlip>
                <a:blip r:embed="rId2"/>
              </a:buBlip>
              <a:defRPr sz="6400" b="1">
                <a:latin typeface="Carlito"/>
                <a:ea typeface="Carlito"/>
                <a:cs typeface="Carlito"/>
                <a:sym typeface="Carlito"/>
              </a:defRPr>
            </a:pPr>
            <a:r>
              <a:t>Totalling £15,000</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13</a:t>
            </a:fld>
            <a:endParaRPr/>
          </a:p>
        </p:txBody>
      </p:sp>
      <p:sp>
        <p:nvSpPr>
          <p:cNvPr id="267" name="Deposit protection and Superstrike"/>
          <p:cNvSpPr txBox="1">
            <a:spLocks noGrp="1"/>
          </p:cNvSpPr>
          <p:nvPr>
            <p:ph type="title"/>
          </p:nvPr>
        </p:nvSpPr>
        <p:spPr>
          <a:prstGeom prst="rect">
            <a:avLst/>
          </a:prstGeom>
        </p:spPr>
        <p:txBody>
          <a:bodyPr/>
          <a:lstStyle/>
          <a:p>
            <a:r>
              <a:t>Deposit protection and Superstrike</a:t>
            </a:r>
          </a:p>
        </p:txBody>
      </p:sp>
      <p:sp>
        <p:nvSpPr>
          <p:cNvPr id="268" name="Commercial solicitors tend not to take on deposit protection penalty cases and you cant get legal aid for them BUT…………"/>
          <p:cNvSpPr txBox="1">
            <a:spLocks noGrp="1"/>
          </p:cNvSpPr>
          <p:nvPr>
            <p:ph type="body" idx="1"/>
          </p:nvPr>
        </p:nvSpPr>
        <p:spPr>
          <a:xfrm>
            <a:off x="1006518" y="2452153"/>
            <a:ext cx="22370965" cy="9893629"/>
          </a:xfrm>
          <a:prstGeom prst="rect">
            <a:avLst/>
          </a:prstGeom>
        </p:spPr>
        <p:txBody>
          <a:bodyPr/>
          <a:lstStyle/>
          <a:p>
            <a:pPr marL="710374" indent="-710374" defTabSz="1810511">
              <a:spcBef>
                <a:spcPts val="1900"/>
              </a:spcBef>
              <a:buBlip>
                <a:blip r:embed="rId2"/>
              </a:buBlip>
              <a:defRPr sz="6336" b="1">
                <a:latin typeface="Carlito"/>
                <a:ea typeface="Carlito"/>
                <a:cs typeface="Carlito"/>
                <a:sym typeface="Carlito"/>
              </a:defRPr>
            </a:pPr>
            <a:r>
              <a:t>Commercial solicitors tend not to take on deposit protection penalty cases and you cant get legal aid for them BUT………</a:t>
            </a:r>
          </a:p>
          <a:p>
            <a:pPr marL="710374" indent="-710374" defTabSz="1810511">
              <a:spcBef>
                <a:spcPts val="1900"/>
              </a:spcBef>
              <a:buBlip>
                <a:blip r:embed="rId2"/>
              </a:buBlip>
              <a:defRPr sz="6336" b="1">
                <a:latin typeface="Carlito"/>
                <a:ea typeface="Carlito"/>
                <a:cs typeface="Carlito"/>
                <a:sym typeface="Carlito"/>
              </a:defRPr>
            </a:pPr>
            <a:r>
              <a:t>There is a growing number of “Claims farmers” coming into the market charging a percentage of the win.</a:t>
            </a:r>
          </a:p>
          <a:p>
            <a:pPr marL="710374" indent="-710374" defTabSz="1810511">
              <a:spcBef>
                <a:spcPts val="1900"/>
              </a:spcBef>
              <a:buBlip>
                <a:blip r:embed="rId2"/>
              </a:buBlip>
              <a:defRPr sz="6336" b="1">
                <a:latin typeface="Carlito"/>
                <a:ea typeface="Carlito"/>
                <a:cs typeface="Carlito"/>
                <a:sym typeface="Carlito"/>
              </a:defRPr>
            </a:pPr>
            <a:r>
              <a:t>The law requires any deposit taken on an AST to be protected within 30 days AND for the prescribed information of the particular scheme to be given to the tenants also within 30 days.</a:t>
            </a:r>
          </a:p>
          <a:p>
            <a:pPr marL="710374" indent="-710374" defTabSz="1810511">
              <a:spcBef>
                <a:spcPts val="1900"/>
              </a:spcBef>
              <a:buBlip>
                <a:blip r:embed="rId2"/>
              </a:buBlip>
              <a:defRPr sz="6336" b="1">
                <a:latin typeface="Carlito"/>
                <a:ea typeface="Carlito"/>
                <a:cs typeface="Carlito"/>
                <a:sym typeface="Carlito"/>
              </a:defRPr>
            </a:pPr>
            <a:r>
              <a:t>Late protection or even returning the deposit to the tenant does not mean the tenant cant claim the penalty. If you miss the 30 day window you cant repair it.</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Title 1"/>
          <p:cNvSpPr txBox="1">
            <a:spLocks noGrp="1"/>
          </p:cNvSpPr>
          <p:nvPr>
            <p:ph type="title"/>
          </p:nvPr>
        </p:nvSpPr>
        <p:spPr>
          <a:prstGeom prst="rect">
            <a:avLst/>
          </a:prstGeom>
        </p:spPr>
        <p:txBody>
          <a:bodyPr/>
          <a:lstStyle/>
          <a:p>
            <a:r>
              <a:t>Rent  problems</a:t>
            </a:r>
          </a:p>
        </p:txBody>
      </p:sp>
      <p:sp>
        <p:nvSpPr>
          <p:cNvPr id="271" name="Slide Number Placeholder 2"/>
          <p:cNvSpPr txBox="1">
            <a:spLocks noGrp="1"/>
          </p:cNvSpPr>
          <p:nvPr>
            <p:ph type="sldNum" sz="quarter" idx="2"/>
          </p:nvPr>
        </p:nvSpPr>
        <p:spPr>
          <a:xfrm>
            <a:off x="23259692" y="13012400"/>
            <a:ext cx="504548" cy="48391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14</a:t>
            </a:fld>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15</a:t>
            </a:fld>
            <a:endParaRPr/>
          </a:p>
        </p:txBody>
      </p:sp>
      <p:sp>
        <p:nvSpPr>
          <p:cNvPr id="274" name="Rent inclusive deals"/>
          <p:cNvSpPr txBox="1">
            <a:spLocks noGrp="1"/>
          </p:cNvSpPr>
          <p:nvPr>
            <p:ph type="title"/>
          </p:nvPr>
        </p:nvSpPr>
        <p:spPr>
          <a:prstGeom prst="rect">
            <a:avLst/>
          </a:prstGeom>
        </p:spPr>
        <p:txBody>
          <a:bodyPr/>
          <a:lstStyle/>
          <a:p>
            <a:r>
              <a:t>Rent inclusive deals</a:t>
            </a:r>
          </a:p>
        </p:txBody>
      </p:sp>
      <p:sp>
        <p:nvSpPr>
          <p:cNvPr id="275" name="Rent inclusive has long been part of the rental landscape, especially in HMOs.…"/>
          <p:cNvSpPr txBox="1">
            <a:spLocks noGrp="1"/>
          </p:cNvSpPr>
          <p:nvPr>
            <p:ph type="body" idx="1"/>
          </p:nvPr>
        </p:nvSpPr>
        <p:spPr>
          <a:xfrm>
            <a:off x="1006518" y="2452153"/>
            <a:ext cx="22370965" cy="9893629"/>
          </a:xfrm>
          <a:prstGeom prst="rect">
            <a:avLst/>
          </a:prstGeom>
        </p:spPr>
        <p:txBody>
          <a:bodyPr/>
          <a:lstStyle/>
          <a:p>
            <a:pPr>
              <a:buBlip>
                <a:blip r:embed="rId2"/>
              </a:buBlip>
              <a:defRPr sz="6400" b="1">
                <a:latin typeface="Carlito"/>
                <a:ea typeface="Carlito"/>
                <a:cs typeface="Carlito"/>
                <a:sym typeface="Carlito"/>
              </a:defRPr>
            </a:pPr>
            <a:r>
              <a:t>Rent inclusive has long been part of the rental landscape, especially in HMOs.</a:t>
            </a:r>
          </a:p>
          <a:p>
            <a:pPr>
              <a:buBlip>
                <a:blip r:embed="rId2"/>
              </a:buBlip>
              <a:defRPr sz="6400" b="1">
                <a:latin typeface="Carlito"/>
                <a:ea typeface="Carlito"/>
                <a:cs typeface="Carlito"/>
                <a:sym typeface="Carlito"/>
              </a:defRPr>
            </a:pPr>
            <a:r>
              <a:t>Trouble is, 2 years ago nobody foresaw where utility prices would go and many of the standard contracts now leave landlords out of pocket, leading to all manner of arguments over usage and payment</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16</a:t>
            </a:fld>
            <a:endParaRPr/>
          </a:p>
        </p:txBody>
      </p:sp>
      <p:sp>
        <p:nvSpPr>
          <p:cNvPr id="278" name="Rent inclusive deals"/>
          <p:cNvSpPr txBox="1">
            <a:spLocks noGrp="1"/>
          </p:cNvSpPr>
          <p:nvPr>
            <p:ph type="title"/>
          </p:nvPr>
        </p:nvSpPr>
        <p:spPr>
          <a:prstGeom prst="rect">
            <a:avLst/>
          </a:prstGeom>
        </p:spPr>
        <p:txBody>
          <a:bodyPr/>
          <a:lstStyle/>
          <a:p>
            <a:r>
              <a:t>Rent inclusive deals</a:t>
            </a:r>
          </a:p>
        </p:txBody>
      </p:sp>
      <p:sp>
        <p:nvSpPr>
          <p:cNvPr id="279" name="A tenancy agreement saying merely “Rent inclusive of bills” is a weakly worded clause because under law, that encompasses the whole deal and if the bills increase massively, as they have, then the landlord cant demand more money from the tenant.…"/>
          <p:cNvSpPr txBox="1">
            <a:spLocks noGrp="1"/>
          </p:cNvSpPr>
          <p:nvPr>
            <p:ph type="body" idx="1"/>
          </p:nvPr>
        </p:nvSpPr>
        <p:spPr>
          <a:xfrm>
            <a:off x="1006518" y="2452153"/>
            <a:ext cx="22370965" cy="9893629"/>
          </a:xfrm>
          <a:prstGeom prst="rect">
            <a:avLst/>
          </a:prstGeom>
        </p:spPr>
        <p:txBody>
          <a:bodyPr/>
          <a:lstStyle/>
          <a:p>
            <a:pPr>
              <a:buBlip>
                <a:blip r:embed="rId2"/>
              </a:buBlip>
              <a:defRPr sz="6400" b="1">
                <a:latin typeface="Carlito"/>
                <a:ea typeface="Carlito"/>
                <a:cs typeface="Carlito"/>
                <a:sym typeface="Carlito"/>
              </a:defRPr>
            </a:pPr>
            <a:r>
              <a:t>A tenancy agreement saying merely “Rent inclusive of bills” is a weakly worded clause because under law, that encompasses the whole deal and if the bills increase massively, as they have, then the landlord cant demand more money from the tenant.</a:t>
            </a:r>
          </a:p>
          <a:p>
            <a:pPr>
              <a:buBlip>
                <a:blip r:embed="rId2"/>
              </a:buBlip>
              <a:defRPr sz="6400" b="1">
                <a:latin typeface="Carlito"/>
                <a:ea typeface="Carlito"/>
                <a:cs typeface="Carlito"/>
                <a:sym typeface="Carlito"/>
              </a:defRPr>
            </a:pPr>
            <a:r>
              <a:t>Similarly, a clause stating “Rent £500 plus £50 per month for utilities” falls into the same trap. The landlord cant demand more than £50 per month because it is a stated clause.</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17</a:t>
            </a:fld>
            <a:endParaRPr/>
          </a:p>
        </p:txBody>
      </p:sp>
      <p:sp>
        <p:nvSpPr>
          <p:cNvPr id="282" name="Rent inclusive deals"/>
          <p:cNvSpPr txBox="1">
            <a:spLocks noGrp="1"/>
          </p:cNvSpPr>
          <p:nvPr>
            <p:ph type="title"/>
          </p:nvPr>
        </p:nvSpPr>
        <p:spPr>
          <a:prstGeom prst="rect">
            <a:avLst/>
          </a:prstGeom>
        </p:spPr>
        <p:txBody>
          <a:bodyPr/>
          <a:lstStyle/>
          <a:p>
            <a:r>
              <a:t>Rent inclusive deals</a:t>
            </a:r>
          </a:p>
        </p:txBody>
      </p:sp>
      <p:sp>
        <p:nvSpPr>
          <p:cNvPr id="283" name="In response some landlord are installing lock boxes on thermostats and boilers or using phone apps to control use from a distance but this runs the risk of breaching s1 3(a) of the Protection from Eviction Act 1977 which defines harassment in this contex"/>
          <p:cNvSpPr txBox="1">
            <a:spLocks noGrp="1"/>
          </p:cNvSpPr>
          <p:nvPr>
            <p:ph type="body" idx="1"/>
          </p:nvPr>
        </p:nvSpPr>
        <p:spPr>
          <a:xfrm>
            <a:off x="1006518" y="2452153"/>
            <a:ext cx="22370965" cy="9893629"/>
          </a:xfrm>
          <a:prstGeom prst="rect">
            <a:avLst/>
          </a:prstGeom>
        </p:spPr>
        <p:txBody>
          <a:bodyPr/>
          <a:lstStyle/>
          <a:p>
            <a:pPr>
              <a:buBlip>
                <a:blip r:embed="rId2"/>
              </a:buBlip>
              <a:defRPr sz="6400" b="1">
                <a:latin typeface="Carlito"/>
                <a:ea typeface="Carlito"/>
                <a:cs typeface="Carlito"/>
                <a:sym typeface="Carlito"/>
              </a:defRPr>
            </a:pPr>
            <a:r>
              <a:t>In response some landlord are installing lock boxes on thermostats and boilers or using phone apps to control use from a distance but this runs the risk of breaching s1 3(a) of the Protection from Eviction Act 1977 which defines harassment in this context as where a landlord “Persistently withdraws or withholds services reasonably required for occupation”</a:t>
            </a:r>
          </a:p>
          <a:p>
            <a:pPr>
              <a:buBlip>
                <a:blip r:embed="rId2"/>
              </a:buBlip>
              <a:defRPr sz="6400" b="1">
                <a:latin typeface="Carlito"/>
                <a:ea typeface="Carlito"/>
                <a:cs typeface="Carlito"/>
                <a:sym typeface="Carlito"/>
              </a:defRPr>
            </a:pPr>
            <a:r>
              <a:t>In addition iti can be source of civil action such as a Rent Repayment Order</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18</a:t>
            </a:fld>
            <a:endParaRPr/>
          </a:p>
        </p:txBody>
      </p:sp>
      <p:sp>
        <p:nvSpPr>
          <p:cNvPr id="286" name="Rent inclusive deals"/>
          <p:cNvSpPr txBox="1">
            <a:spLocks noGrp="1"/>
          </p:cNvSpPr>
          <p:nvPr>
            <p:ph type="title"/>
          </p:nvPr>
        </p:nvSpPr>
        <p:spPr>
          <a:prstGeom prst="rect">
            <a:avLst/>
          </a:prstGeom>
        </p:spPr>
        <p:txBody>
          <a:bodyPr/>
          <a:lstStyle/>
          <a:p>
            <a:r>
              <a:t>Rent inclusive deals</a:t>
            </a:r>
          </a:p>
        </p:txBody>
      </p:sp>
      <p:sp>
        <p:nvSpPr>
          <p:cNvPr id="287" name="To get around this you could charge more for utility bills from the outset.…"/>
          <p:cNvSpPr txBox="1">
            <a:spLocks noGrp="1"/>
          </p:cNvSpPr>
          <p:nvPr>
            <p:ph type="body" idx="1"/>
          </p:nvPr>
        </p:nvSpPr>
        <p:spPr>
          <a:xfrm>
            <a:off x="1006518" y="2452153"/>
            <a:ext cx="22370965" cy="9893629"/>
          </a:xfrm>
          <a:prstGeom prst="rect">
            <a:avLst/>
          </a:prstGeom>
        </p:spPr>
        <p:txBody>
          <a:bodyPr/>
          <a:lstStyle/>
          <a:p>
            <a:pPr>
              <a:buBlip>
                <a:blip r:embed="rId2"/>
              </a:buBlip>
              <a:defRPr sz="6400" b="1">
                <a:latin typeface="Carlito"/>
                <a:ea typeface="Carlito"/>
                <a:cs typeface="Carlito"/>
                <a:sym typeface="Carlito"/>
              </a:defRPr>
            </a:pPr>
            <a:r>
              <a:t>To get around this you could charge more for utility bills from the outset.</a:t>
            </a:r>
          </a:p>
          <a:p>
            <a:pPr>
              <a:buBlip>
                <a:blip r:embed="rId2"/>
              </a:buBlip>
              <a:defRPr sz="6400" b="1">
                <a:latin typeface="Carlito"/>
                <a:ea typeface="Carlito"/>
                <a:cs typeface="Carlito"/>
                <a:sym typeface="Carlito"/>
              </a:defRPr>
            </a:pPr>
            <a:r>
              <a:t>Or come to a flexible but enshrined contractual clause on usuage and billing, perhaps dependant on whether a client works from home for instance.</a:t>
            </a:r>
          </a:p>
          <a:p>
            <a:pPr>
              <a:buBlip>
                <a:blip r:embed="rId2"/>
              </a:buBlip>
              <a:defRPr sz="6400" b="1">
                <a:latin typeface="Carlito"/>
                <a:ea typeface="Carlito"/>
                <a:cs typeface="Carlito"/>
                <a:sym typeface="Carlito"/>
              </a:defRPr>
            </a:pPr>
            <a:r>
              <a:t>Install smart meters for individual rooms. The advantage of this are that each tenant is their own named bill holder and if they leave owing money, the debt goes with them and the landlord is not responsible</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Title 1"/>
          <p:cNvSpPr txBox="1">
            <a:spLocks noGrp="1"/>
          </p:cNvSpPr>
          <p:nvPr>
            <p:ph type="title"/>
          </p:nvPr>
        </p:nvSpPr>
        <p:spPr>
          <a:prstGeom prst="rect">
            <a:avLst/>
          </a:prstGeom>
        </p:spPr>
        <p:txBody>
          <a:bodyPr/>
          <a:lstStyle/>
          <a:p>
            <a:r>
              <a:t>Increasing the rent</a:t>
            </a:r>
          </a:p>
        </p:txBody>
      </p:sp>
      <p:sp>
        <p:nvSpPr>
          <p:cNvPr id="290" name="Slide Number Placeholder 2"/>
          <p:cNvSpPr txBox="1">
            <a:spLocks noGrp="1"/>
          </p:cNvSpPr>
          <p:nvPr>
            <p:ph type="sldNum" sz="quarter" idx="2"/>
          </p:nvPr>
        </p:nvSpPr>
        <p:spPr>
          <a:xfrm>
            <a:off x="23259692" y="13012400"/>
            <a:ext cx="504548" cy="48391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19</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Slide Number"/>
          <p:cNvSpPr txBox="1">
            <a:spLocks noGrp="1"/>
          </p:cNvSpPr>
          <p:nvPr>
            <p:ph type="sldNum" sz="quarter" idx="4294967295"/>
          </p:nvPr>
        </p:nvSpPr>
        <p:spPr>
          <a:xfrm>
            <a:off x="23414175" y="13012399"/>
            <a:ext cx="350063" cy="48390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38" tIns="91438" rIns="91438" bIns="91438" anchor="ctr"/>
          <a:lstStyle>
            <a:lvl1pPr algn="r" defTabSz="1828800">
              <a:defRPr sz="2400">
                <a:solidFill>
                  <a:srgbClr val="FFFFFF"/>
                </a:solidFill>
                <a:latin typeface="Calibri"/>
                <a:ea typeface="Calibri"/>
                <a:cs typeface="Calibri"/>
                <a:sym typeface="Calibri"/>
              </a:defRPr>
            </a:lvl1pPr>
          </a:lstStyle>
          <a:p>
            <a:fld id="{86CB4B4D-7CA3-9044-876B-883B54F8677D}" type="slidenum">
              <a:t>2</a:t>
            </a:fld>
            <a:endParaRPr/>
          </a:p>
        </p:txBody>
      </p:sp>
      <p:sp>
        <p:nvSpPr>
          <p:cNvPr id="224" name="Who?"/>
          <p:cNvSpPr txBox="1">
            <a:spLocks noGrp="1"/>
          </p:cNvSpPr>
          <p:nvPr>
            <p:ph type="title"/>
          </p:nvPr>
        </p:nvSpPr>
        <p:spPr>
          <a:xfrm>
            <a:off x="1006517" y="677538"/>
            <a:ext cx="22370966" cy="1107998"/>
          </a:xfrm>
          <a:prstGeom prst="rect">
            <a:avLst/>
          </a:prstGeom>
        </p:spPr>
        <p:txBody>
          <a:bodyPr/>
          <a:lstStyle/>
          <a:p>
            <a:r>
              <a:t>The Renters Reform Bill</a:t>
            </a:r>
          </a:p>
        </p:txBody>
      </p:sp>
      <p:sp>
        <p:nvSpPr>
          <p:cNvPr id="225" name="Who committed an act?…"/>
          <p:cNvSpPr txBox="1">
            <a:spLocks noGrp="1"/>
          </p:cNvSpPr>
          <p:nvPr>
            <p:ph type="body" idx="1"/>
          </p:nvPr>
        </p:nvSpPr>
        <p:spPr>
          <a:xfrm>
            <a:off x="1006517" y="2545246"/>
            <a:ext cx="22370966" cy="9751280"/>
          </a:xfrm>
          <a:prstGeom prst="rect">
            <a:avLst/>
          </a:prstGeom>
        </p:spPr>
        <p:txBody>
          <a:bodyPr/>
          <a:lstStyle/>
          <a:p>
            <a:pPr>
              <a:buBlip>
                <a:blip r:embed="rId2"/>
              </a:buBlip>
              <a:defRPr sz="6400" b="1">
                <a:latin typeface="+mn-lt"/>
                <a:ea typeface="+mn-ea"/>
                <a:cs typeface="+mn-cs"/>
                <a:sym typeface="Helvetica Neue"/>
              </a:defRPr>
            </a:pPr>
            <a:r>
              <a:t>This has been promised by government since 2019 and was a manifesto pledge to be the biggest shake up of private rental law since 1989.</a:t>
            </a:r>
          </a:p>
          <a:p>
            <a:pPr>
              <a:buBlip>
                <a:blip r:embed="rId2"/>
              </a:buBlip>
              <a:defRPr sz="6400" b="1">
                <a:latin typeface="+mn-lt"/>
                <a:ea typeface="+mn-ea"/>
                <a:cs typeface="+mn-cs"/>
                <a:sym typeface="Helvetica Neue"/>
              </a:defRPr>
            </a:pPr>
            <a:r>
              <a:t>Published in the spring it proposes a huge raft of changes not only to rights and obligations on landlords and tenants but also to duties of local authorities, in particular placing a duty on councils to prosecute all housing offence breaches (Clause 58)</a:t>
            </a:r>
          </a:p>
          <a:p>
            <a:pPr>
              <a:buBlip>
                <a:blip r:embed="rId2"/>
              </a:buBlip>
              <a:defRPr sz="6400" b="1">
                <a:latin typeface="+mn-lt"/>
                <a:ea typeface="+mn-ea"/>
                <a:cs typeface="+mn-cs"/>
                <a:sym typeface="Helvetica Neue"/>
              </a:defRPr>
            </a:pPr>
            <a:r>
              <a:t>Theoretically taking away negotiations and possibly even warnings.</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20</a:t>
            </a:fld>
            <a:endParaRPr/>
          </a:p>
        </p:txBody>
      </p:sp>
      <p:sp>
        <p:nvSpPr>
          <p:cNvPr id="293" name="Rent increase mechanisms"/>
          <p:cNvSpPr txBox="1">
            <a:spLocks noGrp="1"/>
          </p:cNvSpPr>
          <p:nvPr>
            <p:ph type="title"/>
          </p:nvPr>
        </p:nvSpPr>
        <p:spPr>
          <a:prstGeom prst="rect">
            <a:avLst/>
          </a:prstGeom>
        </p:spPr>
        <p:txBody>
          <a:bodyPr/>
          <a:lstStyle/>
          <a:p>
            <a:r>
              <a:t>Rent increase mechanisms</a:t>
            </a:r>
          </a:p>
        </p:txBody>
      </p:sp>
      <p:sp>
        <p:nvSpPr>
          <p:cNvPr id="294" name="You can build a rent increase into a contract, for instance a clause stating the rent will rise by 4% annually. Or by a set amount, say £50 annually.…"/>
          <p:cNvSpPr txBox="1">
            <a:spLocks noGrp="1"/>
          </p:cNvSpPr>
          <p:nvPr>
            <p:ph type="body" idx="1"/>
          </p:nvPr>
        </p:nvSpPr>
        <p:spPr>
          <a:xfrm>
            <a:off x="1006518" y="2452153"/>
            <a:ext cx="22370965" cy="9893629"/>
          </a:xfrm>
          <a:prstGeom prst="rect">
            <a:avLst/>
          </a:prstGeom>
        </p:spPr>
        <p:txBody>
          <a:bodyPr/>
          <a:lstStyle/>
          <a:p>
            <a:pPr>
              <a:buBlip>
                <a:blip r:embed="rId2"/>
              </a:buBlip>
              <a:defRPr sz="6400" b="1">
                <a:latin typeface="Carlito"/>
                <a:ea typeface="Carlito"/>
                <a:cs typeface="Carlito"/>
                <a:sym typeface="Carlito"/>
              </a:defRPr>
            </a:pPr>
            <a:r>
              <a:t>You can build a rent increase into a contract, for instance a clause stating the rent will rise by 4% annually. Or by a set amount, say £50 annually.</a:t>
            </a:r>
          </a:p>
          <a:p>
            <a:pPr>
              <a:buBlip>
                <a:blip r:embed="rId2"/>
              </a:buBlip>
              <a:defRPr sz="6400" b="1">
                <a:latin typeface="Carlito"/>
                <a:ea typeface="Carlito"/>
                <a:cs typeface="Carlito"/>
                <a:sym typeface="Carlito"/>
              </a:defRPr>
            </a:pPr>
            <a:r>
              <a:t>You could simply propose a rent increase and if the tenant agrees and starts paying it then that new rent level is binding.</a:t>
            </a:r>
          </a:p>
          <a:p>
            <a:pPr>
              <a:buBlip>
                <a:blip r:embed="rId2"/>
              </a:buBlip>
              <a:defRPr sz="6400" b="1">
                <a:latin typeface="Carlito"/>
                <a:ea typeface="Carlito"/>
                <a:cs typeface="Carlito"/>
                <a:sym typeface="Carlito"/>
              </a:defRPr>
            </a:pPr>
            <a:r>
              <a:t>You could issue a new contract at a higher rent and if the tenant wants to sign it then that makes it all official.</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21</a:t>
            </a:fld>
            <a:endParaRPr/>
          </a:p>
        </p:txBody>
      </p:sp>
      <p:sp>
        <p:nvSpPr>
          <p:cNvPr id="297" name="Rent increase mechanisms"/>
          <p:cNvSpPr txBox="1">
            <a:spLocks noGrp="1"/>
          </p:cNvSpPr>
          <p:nvPr>
            <p:ph type="title"/>
          </p:nvPr>
        </p:nvSpPr>
        <p:spPr>
          <a:prstGeom prst="rect">
            <a:avLst/>
          </a:prstGeom>
        </p:spPr>
        <p:txBody>
          <a:bodyPr/>
          <a:lstStyle/>
          <a:p>
            <a:r>
              <a:t>Rent increase mechanisms</a:t>
            </a:r>
          </a:p>
        </p:txBody>
      </p:sp>
      <p:sp>
        <p:nvSpPr>
          <p:cNvPr id="298" name="Where a fixed term tenancy has lapsed into a statutory periodic tenancy (s5 Housing Act 1988) then to raise the rent you need to serve a formal notice under s13 Housing Act 1988 - free forms are available for download form Gov.uk.…"/>
          <p:cNvSpPr txBox="1">
            <a:spLocks noGrp="1"/>
          </p:cNvSpPr>
          <p:nvPr>
            <p:ph type="body" idx="1"/>
          </p:nvPr>
        </p:nvSpPr>
        <p:spPr>
          <a:xfrm>
            <a:off x="1006518" y="2452153"/>
            <a:ext cx="22370965" cy="9893629"/>
          </a:xfrm>
          <a:prstGeom prst="rect">
            <a:avLst/>
          </a:prstGeom>
        </p:spPr>
        <p:txBody>
          <a:bodyPr/>
          <a:lstStyle/>
          <a:p>
            <a:pPr marL="645794" indent="-645794" defTabSz="1645919">
              <a:spcBef>
                <a:spcPts val="1800"/>
              </a:spcBef>
              <a:buBlip>
                <a:blip r:embed="rId2"/>
              </a:buBlip>
              <a:defRPr sz="5760" b="1">
                <a:latin typeface="Carlito"/>
                <a:ea typeface="Carlito"/>
                <a:cs typeface="Carlito"/>
                <a:sym typeface="Carlito"/>
              </a:defRPr>
            </a:pPr>
            <a:r>
              <a:t>Where a fixed term tenancy has lapsed into a statutory periodic tenancy (s5 Housing Act 1988) then to raise the rent you need to serve a formal notice under s13 Housing Act 1988 - free forms are available for download form Gov.uk.</a:t>
            </a:r>
          </a:p>
          <a:p>
            <a:pPr marL="645794" indent="-645794" defTabSz="1645919">
              <a:spcBef>
                <a:spcPts val="1800"/>
              </a:spcBef>
              <a:buBlip>
                <a:blip r:embed="rId2"/>
              </a:buBlip>
              <a:defRPr sz="5760" b="1">
                <a:latin typeface="Carlito"/>
                <a:ea typeface="Carlito"/>
                <a:cs typeface="Carlito"/>
                <a:sym typeface="Carlito"/>
              </a:defRPr>
            </a:pPr>
            <a:r>
              <a:t>You can only do this once every 12 months.</a:t>
            </a:r>
          </a:p>
          <a:p>
            <a:pPr marL="645794" indent="-645794" defTabSz="1645919">
              <a:spcBef>
                <a:spcPts val="1800"/>
              </a:spcBef>
              <a:buBlip>
                <a:blip r:embed="rId2"/>
              </a:buBlip>
              <a:defRPr sz="5760" b="1">
                <a:latin typeface="Carlito"/>
                <a:ea typeface="Carlito"/>
                <a:cs typeface="Carlito"/>
                <a:sym typeface="Carlito"/>
              </a:defRPr>
            </a:pPr>
            <a:r>
              <a:t>The tenant then has one month to refer the increase to the rent tribunal.</a:t>
            </a:r>
          </a:p>
          <a:p>
            <a:pPr marL="645794" indent="-645794" defTabSz="1645919">
              <a:spcBef>
                <a:spcPts val="1800"/>
              </a:spcBef>
              <a:buBlip>
                <a:blip r:embed="rId2"/>
              </a:buBlip>
              <a:defRPr sz="5760" b="1">
                <a:latin typeface="Carlito"/>
                <a:ea typeface="Carlito"/>
                <a:cs typeface="Carlito"/>
                <a:sym typeface="Carlito"/>
              </a:defRPr>
            </a:pPr>
            <a:r>
              <a:t>If the increase is at market rent level they usually don interfere but they can restrict it if it is above.</a:t>
            </a:r>
          </a:p>
          <a:p>
            <a:pPr marL="645794" indent="-645794" defTabSz="1645919">
              <a:spcBef>
                <a:spcPts val="1800"/>
              </a:spcBef>
              <a:buBlip>
                <a:blip r:embed="rId2"/>
              </a:buBlip>
              <a:defRPr sz="5760" b="1">
                <a:latin typeface="Carlito"/>
                <a:ea typeface="Carlito"/>
                <a:cs typeface="Carlito"/>
                <a:sym typeface="Carlito"/>
              </a:defRPr>
            </a:pPr>
            <a:r>
              <a:t>If the tenant doesn’t refer it to tribunal then after 1 month the rent increase is allowed.</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Slide Number"/>
          <p:cNvSpPr txBox="1">
            <a:spLocks noGrp="1"/>
          </p:cNvSpPr>
          <p:nvPr>
            <p:ph type="sldNum" sz="quarter" idx="4294967295"/>
          </p:nvPr>
        </p:nvSpPr>
        <p:spPr>
          <a:xfrm>
            <a:off x="23414175" y="13012399"/>
            <a:ext cx="350063" cy="48390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38" tIns="91438" rIns="91438" bIns="91438" anchor="ctr"/>
          <a:lstStyle>
            <a:lvl1pPr algn="r" defTabSz="1828800">
              <a:defRPr sz="2400">
                <a:solidFill>
                  <a:srgbClr val="FFFFFF"/>
                </a:solidFill>
                <a:latin typeface="Calibri"/>
                <a:ea typeface="Calibri"/>
                <a:cs typeface="Calibri"/>
                <a:sym typeface="Calibri"/>
              </a:defRPr>
            </a:lvl1pPr>
          </a:lstStyle>
          <a:p>
            <a:fld id="{86CB4B4D-7CA3-9044-876B-883B54F8677D}" type="slidenum">
              <a:t>3</a:t>
            </a:fld>
            <a:endParaRPr/>
          </a:p>
        </p:txBody>
      </p:sp>
      <p:sp>
        <p:nvSpPr>
          <p:cNvPr id="228" name="Who?"/>
          <p:cNvSpPr txBox="1">
            <a:spLocks noGrp="1"/>
          </p:cNvSpPr>
          <p:nvPr>
            <p:ph type="title"/>
          </p:nvPr>
        </p:nvSpPr>
        <p:spPr>
          <a:xfrm>
            <a:off x="1006517" y="677538"/>
            <a:ext cx="22370966" cy="1107998"/>
          </a:xfrm>
          <a:prstGeom prst="rect">
            <a:avLst/>
          </a:prstGeom>
        </p:spPr>
        <p:txBody>
          <a:bodyPr/>
          <a:lstStyle/>
          <a:p>
            <a:r>
              <a:t>The Renters Reform Bill</a:t>
            </a:r>
          </a:p>
        </p:txBody>
      </p:sp>
      <p:sp>
        <p:nvSpPr>
          <p:cNvPr id="229" name="Who committed an act?…"/>
          <p:cNvSpPr txBox="1">
            <a:spLocks noGrp="1"/>
          </p:cNvSpPr>
          <p:nvPr>
            <p:ph type="body" idx="1"/>
          </p:nvPr>
        </p:nvSpPr>
        <p:spPr>
          <a:xfrm>
            <a:off x="1006517" y="2545246"/>
            <a:ext cx="22370966" cy="9751280"/>
          </a:xfrm>
          <a:prstGeom prst="rect">
            <a:avLst/>
          </a:prstGeom>
        </p:spPr>
        <p:txBody>
          <a:bodyPr/>
          <a:lstStyle/>
          <a:p>
            <a:pPr>
              <a:buBlip>
                <a:blip r:embed="rId2"/>
              </a:buBlip>
              <a:defRPr sz="6400" b="1">
                <a:latin typeface="+mn-lt"/>
                <a:ea typeface="+mn-ea"/>
                <a:cs typeface="+mn-cs"/>
                <a:sym typeface="Helvetica Neue"/>
              </a:defRPr>
            </a:pPr>
            <a:r>
              <a:t>It also proposes allowing councils to prosecute landlords across borough borders.</a:t>
            </a:r>
          </a:p>
          <a:p>
            <a:pPr>
              <a:buBlip>
                <a:blip r:embed="rId2"/>
              </a:buBlip>
              <a:defRPr sz="6400" b="1">
                <a:latin typeface="+mn-lt"/>
                <a:ea typeface="+mn-ea"/>
                <a:cs typeface="+mn-cs"/>
                <a:sym typeface="Helvetica Neue"/>
              </a:defRPr>
            </a:pPr>
            <a:r>
              <a:t>There are also provision to allow councils to choose to issue civil penalty notices for harassment and illegal eviction as an alternative to prosecution.</a:t>
            </a:r>
          </a:p>
          <a:p>
            <a:pPr>
              <a:buBlip>
                <a:blip r:embed="rId2"/>
              </a:buBlip>
              <a:defRPr sz="6400" b="1">
                <a:latin typeface="+mn-lt"/>
                <a:ea typeface="+mn-ea"/>
                <a:cs typeface="+mn-cs"/>
                <a:sym typeface="Helvetica Neue"/>
              </a:defRPr>
            </a:pPr>
            <a:r>
              <a:t>CPNs are already used for Housing Act 2004 breaches</a:t>
            </a:r>
          </a:p>
          <a:p>
            <a:pPr>
              <a:buBlip>
                <a:blip r:embed="rId2"/>
              </a:buBlip>
              <a:defRPr sz="6400" b="1">
                <a:latin typeface="+mn-lt"/>
                <a:ea typeface="+mn-ea"/>
                <a:cs typeface="+mn-cs"/>
                <a:sym typeface="Helvetica Neue"/>
              </a:defRPr>
            </a:pPr>
            <a:r>
              <a:t>Other proposals in the Bill bring in new grounds for possession where a landlord wants to sell or have his family move in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Slide Number"/>
          <p:cNvSpPr txBox="1">
            <a:spLocks noGrp="1"/>
          </p:cNvSpPr>
          <p:nvPr>
            <p:ph type="sldNum" sz="quarter" idx="4294967295"/>
          </p:nvPr>
        </p:nvSpPr>
        <p:spPr>
          <a:xfrm>
            <a:off x="23414175" y="13012399"/>
            <a:ext cx="350063" cy="48390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38" tIns="91438" rIns="91438" bIns="91438" anchor="ctr"/>
          <a:lstStyle>
            <a:lvl1pPr algn="r" defTabSz="1828800">
              <a:defRPr sz="2400">
                <a:solidFill>
                  <a:srgbClr val="FFFFFF"/>
                </a:solidFill>
                <a:latin typeface="Calibri"/>
                <a:ea typeface="Calibri"/>
                <a:cs typeface="Calibri"/>
                <a:sym typeface="Calibri"/>
              </a:defRPr>
            </a:lvl1pPr>
          </a:lstStyle>
          <a:p>
            <a:fld id="{86CB4B4D-7CA3-9044-876B-883B54F8677D}" type="slidenum">
              <a:t>4</a:t>
            </a:fld>
            <a:endParaRPr/>
          </a:p>
        </p:txBody>
      </p:sp>
      <p:sp>
        <p:nvSpPr>
          <p:cNvPr id="232" name="Who?"/>
          <p:cNvSpPr txBox="1">
            <a:spLocks noGrp="1"/>
          </p:cNvSpPr>
          <p:nvPr>
            <p:ph type="title"/>
          </p:nvPr>
        </p:nvSpPr>
        <p:spPr>
          <a:xfrm>
            <a:off x="1006517" y="677538"/>
            <a:ext cx="22370966" cy="1107998"/>
          </a:xfrm>
          <a:prstGeom prst="rect">
            <a:avLst/>
          </a:prstGeom>
        </p:spPr>
        <p:txBody>
          <a:bodyPr/>
          <a:lstStyle/>
          <a:p>
            <a:r>
              <a:t>The Renters Reform Bill</a:t>
            </a:r>
          </a:p>
        </p:txBody>
      </p:sp>
      <p:sp>
        <p:nvSpPr>
          <p:cNvPr id="233" name="Who committed an act?…"/>
          <p:cNvSpPr txBox="1">
            <a:spLocks noGrp="1"/>
          </p:cNvSpPr>
          <p:nvPr>
            <p:ph type="body" idx="1"/>
          </p:nvPr>
        </p:nvSpPr>
        <p:spPr>
          <a:xfrm>
            <a:off x="1006517" y="2545246"/>
            <a:ext cx="22370966" cy="9751280"/>
          </a:xfrm>
          <a:prstGeom prst="rect">
            <a:avLst/>
          </a:prstGeom>
        </p:spPr>
        <p:txBody>
          <a:bodyPr/>
          <a:lstStyle>
            <a:lvl1pPr>
              <a:buBlip>
                <a:blip r:embed="rId2"/>
              </a:buBlip>
              <a:defRPr sz="6400" b="1">
                <a:latin typeface="+mn-lt"/>
                <a:ea typeface="+mn-ea"/>
                <a:cs typeface="+mn-cs"/>
                <a:sym typeface="Helvetica Neue"/>
              </a:defRPr>
            </a:lvl1pPr>
          </a:lstStyle>
          <a:p>
            <a:r>
              <a:t>The provision getting the most attention was the proposal to abolish s21 notices, which would also mean abolition the Assured Shorthold Tenancy, the most common type of tenancy used in the PRS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Slide Number"/>
          <p:cNvSpPr txBox="1">
            <a:spLocks noGrp="1"/>
          </p:cNvSpPr>
          <p:nvPr>
            <p:ph type="sldNum" sz="quarter" idx="4294967295"/>
          </p:nvPr>
        </p:nvSpPr>
        <p:spPr>
          <a:xfrm>
            <a:off x="23414175" y="13012399"/>
            <a:ext cx="350063" cy="48390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38" tIns="91438" rIns="91438" bIns="91438" anchor="ctr"/>
          <a:lstStyle>
            <a:lvl1pPr algn="r" defTabSz="1828800">
              <a:defRPr sz="2400">
                <a:solidFill>
                  <a:srgbClr val="FFFFFF"/>
                </a:solidFill>
                <a:latin typeface="Calibri"/>
                <a:ea typeface="Calibri"/>
                <a:cs typeface="Calibri"/>
                <a:sym typeface="Calibri"/>
              </a:defRPr>
            </a:lvl1pPr>
          </a:lstStyle>
          <a:p>
            <a:fld id="{86CB4B4D-7CA3-9044-876B-883B54F8677D}" type="slidenum">
              <a:t>5</a:t>
            </a:fld>
            <a:endParaRPr/>
          </a:p>
        </p:txBody>
      </p:sp>
      <p:sp>
        <p:nvSpPr>
          <p:cNvPr id="236" name="Who?"/>
          <p:cNvSpPr txBox="1">
            <a:spLocks noGrp="1"/>
          </p:cNvSpPr>
          <p:nvPr>
            <p:ph type="title"/>
          </p:nvPr>
        </p:nvSpPr>
        <p:spPr>
          <a:xfrm>
            <a:off x="1006517" y="677538"/>
            <a:ext cx="22370966" cy="1107998"/>
          </a:xfrm>
          <a:prstGeom prst="rect">
            <a:avLst/>
          </a:prstGeom>
        </p:spPr>
        <p:txBody>
          <a:bodyPr/>
          <a:lstStyle/>
          <a:p>
            <a:r>
              <a:t>The Renters Reform Bill</a:t>
            </a:r>
          </a:p>
        </p:txBody>
      </p:sp>
      <p:sp>
        <p:nvSpPr>
          <p:cNvPr id="237" name="Who committed an act?…"/>
          <p:cNvSpPr txBox="1">
            <a:spLocks noGrp="1"/>
          </p:cNvSpPr>
          <p:nvPr>
            <p:ph type="body" idx="1"/>
          </p:nvPr>
        </p:nvSpPr>
        <p:spPr>
          <a:xfrm>
            <a:off x="1006517" y="2545246"/>
            <a:ext cx="22370966" cy="9751280"/>
          </a:xfrm>
          <a:prstGeom prst="rect">
            <a:avLst/>
          </a:prstGeom>
        </p:spPr>
        <p:txBody>
          <a:bodyPr/>
          <a:lstStyle/>
          <a:p>
            <a:pPr>
              <a:buBlip>
                <a:blip r:embed="rId2"/>
              </a:buBlip>
              <a:defRPr sz="6400" b="1">
                <a:latin typeface="+mn-lt"/>
                <a:ea typeface="+mn-ea"/>
                <a:cs typeface="+mn-cs"/>
                <a:sym typeface="Helvetica Neue"/>
              </a:defRPr>
            </a:pPr>
            <a:r>
              <a:t>Despite rushing the Bill through in the spring it was sidelined, much to the concern of tenant’s rights groups.</a:t>
            </a:r>
          </a:p>
          <a:p>
            <a:pPr>
              <a:buBlip>
                <a:blip r:embed="rId2"/>
              </a:buBlip>
              <a:defRPr sz="6400" b="1">
                <a:latin typeface="+mn-lt"/>
                <a:ea typeface="+mn-ea"/>
                <a:cs typeface="+mn-cs"/>
                <a:sym typeface="Helvetica Neue"/>
              </a:defRPr>
            </a:pPr>
            <a:r>
              <a:t>Originally expected to have its second reading in the summer but it didn’t happen.</a:t>
            </a:r>
          </a:p>
          <a:p>
            <a:pPr>
              <a:buBlip>
                <a:blip r:embed="rId2"/>
              </a:buBlip>
              <a:defRPr sz="6400" b="1">
                <a:latin typeface="+mn-lt"/>
                <a:ea typeface="+mn-ea"/>
                <a:cs typeface="+mn-cs"/>
                <a:sym typeface="Helvetica Neue"/>
              </a:defRPr>
            </a:pPr>
            <a:r>
              <a:t>Second reading took place on Monday 23rd October</a:t>
            </a:r>
          </a:p>
          <a:p>
            <a:pPr>
              <a:buBlip>
                <a:blip r:embed="rId2"/>
              </a:buBlip>
              <a:defRPr sz="6400" b="1">
                <a:latin typeface="+mn-lt"/>
                <a:ea typeface="+mn-ea"/>
                <a:cs typeface="+mn-cs"/>
                <a:sym typeface="Helvetica Neue"/>
              </a:defRPr>
            </a:pPr>
            <a:r>
              <a:t>On 21st October government announced  that they would not be abolishing s21 notices until they had completed a restricting of the court system</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Slide Number"/>
          <p:cNvSpPr txBox="1">
            <a:spLocks noGrp="1"/>
          </p:cNvSpPr>
          <p:nvPr>
            <p:ph type="sldNum" sz="quarter" idx="4294967295"/>
          </p:nvPr>
        </p:nvSpPr>
        <p:spPr>
          <a:xfrm>
            <a:off x="23414175" y="13012399"/>
            <a:ext cx="350063" cy="48390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38" tIns="91438" rIns="91438" bIns="91438" anchor="ctr"/>
          <a:lstStyle>
            <a:lvl1pPr algn="r" defTabSz="1828800">
              <a:defRPr sz="2400">
                <a:solidFill>
                  <a:srgbClr val="FFFFFF"/>
                </a:solidFill>
                <a:latin typeface="Calibri"/>
                <a:ea typeface="Calibri"/>
                <a:cs typeface="Calibri"/>
                <a:sym typeface="Calibri"/>
              </a:defRPr>
            </a:lvl1pPr>
          </a:lstStyle>
          <a:p>
            <a:fld id="{86CB4B4D-7CA3-9044-876B-883B54F8677D}" type="slidenum">
              <a:t>6</a:t>
            </a:fld>
            <a:endParaRPr/>
          </a:p>
        </p:txBody>
      </p:sp>
      <p:sp>
        <p:nvSpPr>
          <p:cNvPr id="240" name="Who?"/>
          <p:cNvSpPr txBox="1">
            <a:spLocks noGrp="1"/>
          </p:cNvSpPr>
          <p:nvPr>
            <p:ph type="title"/>
          </p:nvPr>
        </p:nvSpPr>
        <p:spPr>
          <a:xfrm>
            <a:off x="1006517" y="677538"/>
            <a:ext cx="22370966" cy="1107998"/>
          </a:xfrm>
          <a:prstGeom prst="rect">
            <a:avLst/>
          </a:prstGeom>
        </p:spPr>
        <p:txBody>
          <a:bodyPr/>
          <a:lstStyle/>
          <a:p>
            <a:r>
              <a:t>Improving the court system - what it entails</a:t>
            </a:r>
          </a:p>
        </p:txBody>
      </p:sp>
      <p:sp>
        <p:nvSpPr>
          <p:cNvPr id="241" name="Who committed an act?…"/>
          <p:cNvSpPr txBox="1">
            <a:spLocks noGrp="1"/>
          </p:cNvSpPr>
          <p:nvPr>
            <p:ph type="body" idx="1"/>
          </p:nvPr>
        </p:nvSpPr>
        <p:spPr>
          <a:xfrm>
            <a:off x="1006517" y="2545246"/>
            <a:ext cx="22370966" cy="9751280"/>
          </a:xfrm>
          <a:prstGeom prst="rect">
            <a:avLst/>
          </a:prstGeom>
        </p:spPr>
        <p:txBody>
          <a:bodyPr/>
          <a:lstStyle/>
          <a:p>
            <a:pPr marL="457200" indent="-317500" defTabSz="457200">
              <a:lnSpc>
                <a:spcPct val="100000"/>
              </a:lnSpc>
              <a:spcBef>
                <a:spcPts val="0"/>
              </a:spcBef>
              <a:buClr>
                <a:srgbClr val="666666"/>
              </a:buClr>
              <a:buFont typeface="Helvetica"/>
              <a:buChar char="•"/>
              <a:defRPr sz="6300" b="1">
                <a:solidFill>
                  <a:srgbClr val="666666"/>
                </a:solidFill>
                <a:latin typeface="Helvetica"/>
                <a:ea typeface="Helvetica"/>
                <a:cs typeface="Helvetica"/>
                <a:sym typeface="Helvetica"/>
              </a:defRPr>
            </a:pPr>
            <a:r>
              <a:t>digitising more of the court process to make it simpler and easier for landlords to use;</a:t>
            </a:r>
          </a:p>
          <a:p>
            <a:pPr marL="457200" indent="-317500" defTabSz="457200">
              <a:lnSpc>
                <a:spcPct val="100000"/>
              </a:lnSpc>
              <a:spcBef>
                <a:spcPts val="0"/>
              </a:spcBef>
              <a:buClr>
                <a:srgbClr val="666666"/>
              </a:buClr>
              <a:buFont typeface="Helvetica"/>
              <a:buChar char="•"/>
              <a:defRPr sz="6300" b="1">
                <a:solidFill>
                  <a:srgbClr val="666666"/>
                </a:solidFill>
                <a:latin typeface="Helvetica"/>
                <a:ea typeface="Helvetica"/>
                <a:cs typeface="Helvetica"/>
                <a:sym typeface="Helvetica"/>
              </a:defRPr>
            </a:pPr>
            <a:r>
              <a:t>exploring the prioritisation of certain cases, including antisocial behaviour;</a:t>
            </a:r>
          </a:p>
          <a:p>
            <a:pPr marL="457200" indent="-317500" defTabSz="457200">
              <a:lnSpc>
                <a:spcPct val="100000"/>
              </a:lnSpc>
              <a:spcBef>
                <a:spcPts val="0"/>
              </a:spcBef>
              <a:buClr>
                <a:srgbClr val="666666"/>
              </a:buClr>
              <a:buFont typeface="Helvetica"/>
              <a:buChar char="•"/>
              <a:defRPr sz="6300" b="1">
                <a:solidFill>
                  <a:srgbClr val="666666"/>
                </a:solidFill>
                <a:latin typeface="Helvetica"/>
                <a:ea typeface="Helvetica"/>
                <a:cs typeface="Helvetica"/>
                <a:sym typeface="Helvetica"/>
              </a:defRPr>
            </a:pPr>
            <a:r>
              <a:t>improving bailiff recruitment and retention and reducing administrative tasks so bailiffs can prioritise possession enforcement; and</a:t>
            </a:r>
          </a:p>
          <a:p>
            <a:pPr marL="457200" indent="-317500" defTabSz="457200">
              <a:lnSpc>
                <a:spcPct val="100000"/>
              </a:lnSpc>
              <a:spcBef>
                <a:spcPts val="0"/>
              </a:spcBef>
              <a:buClr>
                <a:srgbClr val="666666"/>
              </a:buClr>
              <a:buFont typeface="Helvetica"/>
              <a:buChar char="•"/>
              <a:defRPr sz="6300" b="1">
                <a:solidFill>
                  <a:srgbClr val="666666"/>
                </a:solidFill>
                <a:latin typeface="Helvetica"/>
                <a:ea typeface="Helvetica"/>
                <a:cs typeface="Helvetica"/>
                <a:sym typeface="Helvetica"/>
              </a:defRPr>
            </a:pPr>
            <a:r>
              <a:t>providing early legal advice and better signposting for tenants, including to help them find a housing solution that meets their needs.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Slide Number"/>
          <p:cNvSpPr txBox="1">
            <a:spLocks noGrp="1"/>
          </p:cNvSpPr>
          <p:nvPr>
            <p:ph type="sldNum" sz="quarter" idx="4294967295"/>
          </p:nvPr>
        </p:nvSpPr>
        <p:spPr>
          <a:xfrm>
            <a:off x="23414175" y="13012399"/>
            <a:ext cx="350063" cy="48390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38" tIns="91438" rIns="91438" bIns="91438" anchor="ctr"/>
          <a:lstStyle>
            <a:lvl1pPr algn="r" defTabSz="1828800">
              <a:defRPr sz="2400">
                <a:solidFill>
                  <a:srgbClr val="FFFFFF"/>
                </a:solidFill>
                <a:latin typeface="Calibri"/>
                <a:ea typeface="Calibri"/>
                <a:cs typeface="Calibri"/>
                <a:sym typeface="Calibri"/>
              </a:defRPr>
            </a:lvl1pPr>
          </a:lstStyle>
          <a:p>
            <a:fld id="{86CB4B4D-7CA3-9044-876B-883B54F8677D}" type="slidenum">
              <a:t>7</a:t>
            </a:fld>
            <a:endParaRPr/>
          </a:p>
        </p:txBody>
      </p:sp>
      <p:sp>
        <p:nvSpPr>
          <p:cNvPr id="244" name="Who?"/>
          <p:cNvSpPr txBox="1">
            <a:spLocks noGrp="1"/>
          </p:cNvSpPr>
          <p:nvPr>
            <p:ph type="title"/>
          </p:nvPr>
        </p:nvSpPr>
        <p:spPr>
          <a:xfrm>
            <a:off x="1006517" y="677538"/>
            <a:ext cx="22370966" cy="1107998"/>
          </a:xfrm>
          <a:prstGeom prst="rect">
            <a:avLst/>
          </a:prstGeom>
        </p:spPr>
        <p:txBody>
          <a:bodyPr/>
          <a:lstStyle/>
          <a:p>
            <a:r>
              <a:t>The Renters Reform Bill</a:t>
            </a:r>
          </a:p>
        </p:txBody>
      </p:sp>
      <p:sp>
        <p:nvSpPr>
          <p:cNvPr id="245" name="Who committed an act?…"/>
          <p:cNvSpPr txBox="1">
            <a:spLocks noGrp="1"/>
          </p:cNvSpPr>
          <p:nvPr>
            <p:ph type="body" idx="1"/>
          </p:nvPr>
        </p:nvSpPr>
        <p:spPr>
          <a:xfrm>
            <a:off x="1006517" y="2545246"/>
            <a:ext cx="22370966" cy="9751280"/>
          </a:xfrm>
          <a:prstGeom prst="rect">
            <a:avLst/>
          </a:prstGeom>
        </p:spPr>
        <p:txBody>
          <a:bodyPr/>
          <a:lstStyle/>
          <a:p>
            <a:pPr marL="703199" indent="-703199" defTabSz="1792223">
              <a:spcBef>
                <a:spcPts val="1900"/>
              </a:spcBef>
              <a:buBlip>
                <a:blip r:embed="rId2"/>
              </a:buBlip>
              <a:defRPr sz="6272" b="1">
                <a:latin typeface="+mn-lt"/>
                <a:ea typeface="+mn-ea"/>
                <a:cs typeface="+mn-cs"/>
                <a:sym typeface="Helvetica Neue"/>
              </a:defRPr>
            </a:pPr>
            <a:r>
              <a:t>What will happen to the Bill now?</a:t>
            </a:r>
          </a:p>
          <a:p>
            <a:pPr marL="703199" indent="-703199" defTabSz="1792223">
              <a:spcBef>
                <a:spcPts val="1900"/>
              </a:spcBef>
              <a:buBlip>
                <a:blip r:embed="rId2"/>
              </a:buBlip>
              <a:defRPr sz="6272" b="1">
                <a:latin typeface="+mn-lt"/>
                <a:ea typeface="+mn-ea"/>
                <a:cs typeface="+mn-cs"/>
                <a:sym typeface="Helvetica Neue"/>
              </a:defRPr>
            </a:pPr>
            <a:r>
              <a:t>A general election is looming and government will be concentrating on vote winning strategies so it will highly likely to be kicked into the long grass until after the election.</a:t>
            </a:r>
          </a:p>
          <a:p>
            <a:pPr marL="703199" indent="-703199" defTabSz="1792223">
              <a:spcBef>
                <a:spcPts val="1900"/>
              </a:spcBef>
              <a:buBlip>
                <a:blip r:embed="rId2"/>
              </a:buBlip>
              <a:defRPr sz="6272" b="1">
                <a:latin typeface="+mn-lt"/>
                <a:ea typeface="+mn-ea"/>
                <a:cs typeface="+mn-cs"/>
                <a:sym typeface="Helvetica Neue"/>
              </a:defRPr>
            </a:pPr>
            <a:r>
              <a:t>Safer Renting had meetings in August with the shadow housing team who said they would not be amending the Bill if it was passed into an Act before the election.</a:t>
            </a:r>
          </a:p>
          <a:p>
            <a:pPr marL="703199" indent="-703199" defTabSz="1792223">
              <a:spcBef>
                <a:spcPts val="1900"/>
              </a:spcBef>
              <a:buBlip>
                <a:blip r:embed="rId2"/>
              </a:buBlip>
              <a:defRPr sz="6272" b="1">
                <a:latin typeface="+mn-lt"/>
                <a:ea typeface="+mn-ea"/>
                <a:cs typeface="+mn-cs"/>
                <a:sym typeface="Helvetica Neue"/>
              </a:defRPr>
            </a:pPr>
            <a:r>
              <a:t>However, if it is still just a Bill at that stage, Labour will probably get their pens out.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Title 1"/>
          <p:cNvSpPr txBox="1">
            <a:spLocks noGrp="1"/>
          </p:cNvSpPr>
          <p:nvPr>
            <p:ph type="title"/>
          </p:nvPr>
        </p:nvSpPr>
        <p:spPr>
          <a:prstGeom prst="rect">
            <a:avLst/>
          </a:prstGeom>
        </p:spPr>
        <p:txBody>
          <a:bodyPr/>
          <a:lstStyle/>
          <a:p>
            <a:r>
              <a:t>Trends in deposits</a:t>
            </a:r>
          </a:p>
        </p:txBody>
      </p:sp>
      <p:sp>
        <p:nvSpPr>
          <p:cNvPr id="248" name="Slide Number Placeholder 2"/>
          <p:cNvSpPr txBox="1">
            <a:spLocks noGrp="1"/>
          </p:cNvSpPr>
          <p:nvPr>
            <p:ph type="sldNum" sz="quarter" idx="2"/>
          </p:nvPr>
        </p:nvSpPr>
        <p:spPr>
          <a:xfrm>
            <a:off x="23414175" y="13012400"/>
            <a:ext cx="350065" cy="48391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8</a:t>
            </a:fld>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Slide Number"/>
          <p:cNvSpPr txBox="1">
            <a:spLocks noGrp="1"/>
          </p:cNvSpPr>
          <p:nvPr>
            <p:ph type="sldNum" sz="quarter" idx="2"/>
          </p:nvPr>
        </p:nvSpPr>
        <p:spPr>
          <a:xfrm>
            <a:off x="23414175" y="13012400"/>
            <a:ext cx="350065" cy="48391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9</a:t>
            </a:fld>
            <a:endParaRPr/>
          </a:p>
        </p:txBody>
      </p:sp>
      <p:sp>
        <p:nvSpPr>
          <p:cNvPr id="251" name="Deposit protection penalties"/>
          <p:cNvSpPr txBox="1">
            <a:spLocks noGrp="1"/>
          </p:cNvSpPr>
          <p:nvPr>
            <p:ph type="title"/>
          </p:nvPr>
        </p:nvSpPr>
        <p:spPr>
          <a:prstGeom prst="rect">
            <a:avLst/>
          </a:prstGeom>
        </p:spPr>
        <p:txBody>
          <a:bodyPr/>
          <a:lstStyle/>
          <a:p>
            <a:r>
              <a:t>Deposit protection penalties</a:t>
            </a:r>
          </a:p>
        </p:txBody>
      </p:sp>
      <p:sp>
        <p:nvSpPr>
          <p:cNvPr id="252" name="On the 7th April 2007 a new law was introduced requiring landlords to protect deposits paid on assured shorthold tenancies.…"/>
          <p:cNvSpPr txBox="1">
            <a:spLocks noGrp="1"/>
          </p:cNvSpPr>
          <p:nvPr>
            <p:ph type="body" idx="1"/>
          </p:nvPr>
        </p:nvSpPr>
        <p:spPr>
          <a:xfrm>
            <a:off x="1006518" y="2452153"/>
            <a:ext cx="22370965" cy="9893629"/>
          </a:xfrm>
          <a:prstGeom prst="rect">
            <a:avLst/>
          </a:prstGeom>
        </p:spPr>
        <p:txBody>
          <a:bodyPr/>
          <a:lstStyle/>
          <a:p>
            <a:pPr>
              <a:buBlip>
                <a:blip r:embed="rId2"/>
              </a:buBlip>
              <a:defRPr sz="6400" b="1">
                <a:latin typeface="Carlito"/>
                <a:ea typeface="Carlito"/>
                <a:cs typeface="Carlito"/>
                <a:sym typeface="Carlito"/>
              </a:defRPr>
            </a:pPr>
            <a:r>
              <a:t>On the 7th April 2007 a new law was introduced requiring landlords to protect deposits paid on assured shorthold tenancies.</a:t>
            </a:r>
          </a:p>
          <a:p>
            <a:pPr>
              <a:buBlip>
                <a:blip r:embed="rId2"/>
              </a:buBlip>
              <a:defRPr sz="6400" b="1">
                <a:latin typeface="Carlito"/>
                <a:ea typeface="Carlito"/>
                <a:cs typeface="Carlito"/>
                <a:sym typeface="Carlito"/>
              </a:defRPr>
            </a:pPr>
            <a:r>
              <a:t>Failure to comply with deposit protection regulations allows the tenant to pursue the landlord for not only the return of the deposit also to pay a penalty to the tenant of up to three times the amount of the deposit.</a:t>
            </a:r>
          </a:p>
          <a:p>
            <a:pPr>
              <a:buBlip>
                <a:blip r:embed="rId2"/>
              </a:buBlip>
              <a:defRPr sz="6400" b="1">
                <a:latin typeface="Carlito"/>
                <a:ea typeface="Carlito"/>
                <a:cs typeface="Carlito"/>
                <a:sym typeface="Carlito"/>
              </a:defRPr>
            </a:pPr>
            <a:r>
              <a:t>They have 6 years to pursue such claims.</a:t>
            </a:r>
          </a:p>
        </p:txBody>
      </p:sp>
    </p:spTree>
  </p:cSld>
  <p:clrMapOvr>
    <a:masterClrMapping/>
  </p:clrMapOvr>
  <p:transition spd="med"/>
</p:sld>
</file>

<file path=ppt/theme/theme1.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1454</Words>
  <Application>Microsoft Office PowerPoint</Application>
  <PresentationFormat>Custom</PresentationFormat>
  <Paragraphs>97</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Calibri</vt:lpstr>
      <vt:lpstr>Calibri Light</vt:lpstr>
      <vt:lpstr>Carlito</vt:lpstr>
      <vt:lpstr>Helvetica</vt:lpstr>
      <vt:lpstr>Helvetica Neue</vt:lpstr>
      <vt:lpstr>Helvetica Neue Medium</vt:lpstr>
      <vt:lpstr>21_BasicWhite</vt:lpstr>
      <vt:lpstr>Safer Renting - What’s been going on ?  Ben Reeve-Lewis</vt:lpstr>
      <vt:lpstr>The Renters Reform Bill</vt:lpstr>
      <vt:lpstr>The Renters Reform Bill</vt:lpstr>
      <vt:lpstr>The Renters Reform Bill</vt:lpstr>
      <vt:lpstr>The Renters Reform Bill</vt:lpstr>
      <vt:lpstr>Improving the court system - what it entails</vt:lpstr>
      <vt:lpstr>The Renters Reform Bill</vt:lpstr>
      <vt:lpstr>Trends in deposits</vt:lpstr>
      <vt:lpstr>Deposit protection penalties</vt:lpstr>
      <vt:lpstr>Deposit protection and Superstrike</vt:lpstr>
      <vt:lpstr>Deposit protection and Superstrike</vt:lpstr>
      <vt:lpstr>Deposit protection and Superstrike</vt:lpstr>
      <vt:lpstr>Deposit protection and Superstrike</vt:lpstr>
      <vt:lpstr>Rent  problems</vt:lpstr>
      <vt:lpstr>Rent inclusive deals</vt:lpstr>
      <vt:lpstr>Rent inclusive deals</vt:lpstr>
      <vt:lpstr>Rent inclusive deals</vt:lpstr>
      <vt:lpstr>Rent inclusive deals</vt:lpstr>
      <vt:lpstr>Increasing the rent</vt:lpstr>
      <vt:lpstr>Rent increase mechanisms</vt:lpstr>
      <vt:lpstr>Rent increase mechanisms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Safer Renting - What’s been going on ?  Ben Reeve-Lewis</dc:title>
  <dc:creator>Julia Morris</dc:creator>
  <cp:lastModifiedBy>Julia Morris</cp:lastModifiedBy>
  <cp:revision>1</cp:revision>
  <dcterms:modified xsi:type="dcterms:W3CDTF">2023-10-26T07:42:45Z</dcterms:modified>
</cp:coreProperties>
</file>