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  <p:sldMasterId id="2147483659" r:id="rId5"/>
    <p:sldMasterId id="2147483670" r:id="rId6"/>
    <p:sldMasterId id="2147483681" r:id="rId7"/>
  </p:sldMasterIdLst>
  <p:notesMasterIdLst>
    <p:notesMasterId r:id="rId18"/>
  </p:notesMasterIdLst>
  <p:sldIdLst>
    <p:sldId id="2146846647" r:id="rId8"/>
    <p:sldId id="2146846653" r:id="rId9"/>
    <p:sldId id="2146846669" r:id="rId10"/>
    <p:sldId id="2146846673" r:id="rId11"/>
    <p:sldId id="2146846674" r:id="rId12"/>
    <p:sldId id="2146846675" r:id="rId13"/>
    <p:sldId id="2146846676" r:id="rId14"/>
    <p:sldId id="2146846677" r:id="rId15"/>
    <p:sldId id="2146846671" r:id="rId16"/>
    <p:sldId id="2146846672" r:id="rId17"/>
  </p:sldIdLst>
  <p:sldSz cx="18288000" cy="10288588"/>
  <p:notesSz cx="6797675" cy="9926638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29C718EA-9C6F-4159-B982-A566ACDFA613}">
          <p14:sldIdLst>
            <p14:sldId id="2146846647"/>
          </p14:sldIdLst>
        </p14:section>
        <p14:section name="PSHL" id="{363F0EBF-41AC-48E7-8C54-8005A711AE28}">
          <p14:sldIdLst>
            <p14:sldId id="2146846653"/>
            <p14:sldId id="2146846669"/>
            <p14:sldId id="2146846673"/>
            <p14:sldId id="2146846674"/>
            <p14:sldId id="2146846675"/>
            <p14:sldId id="2146846676"/>
            <p14:sldId id="2146846677"/>
            <p14:sldId id="2146846671"/>
            <p14:sldId id="2146846672"/>
          </p14:sldIdLst>
        </p14:section>
        <p14:section name="Planning Enforcement" id="{B17708D7-64E3-4C94-948D-C90A5064C93B}">
          <p14:sldIdLst/>
        </p14:section>
        <p14:section name="Unused slides" id="{EFC533A1-B9E1-4810-A11C-4C410AC8CC7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8CEC0E-065A-ACC5-AB01-3A2444420349}" name="Peter Agnelli" initials="PA" userId="S::Peter.Agnelli@walthamforest.gov.uk::04d7d698-658e-4d8a-b54c-04f771becc0e" providerId="AD"/>
  <p188:author id="{587A5D14-5DDA-FF5E-F24C-D3D8FF9B3E52}" name="Lisa Jones" initials="LJ" userId="S::Lisa.Jones@walthamforest.gov.uk::8db03358-0cb8-427f-ba39-436b9c3c553e" providerId="AD"/>
  <p188:author id="{4BC2EC18-DE41-8997-73F8-2EAB57F20F6E}" name="David Beach" initials="DB" userId="S::david.beach@walthamforest.gov.uk::01240f7f-05c7-47ba-aaee-f84c7aa7de4b" providerId="AD"/>
  <p188:author id="{2F7ADF19-B8A1-03C3-284C-D91440ADEF4E}" name="Cheryle Davies" initials="CD" userId="S::cheryle.davies@walthamforest.gov.uk::c10e1b21-3c30-4b5d-b3e4-1f1b7d64d3fb" providerId="AD"/>
  <p188:author id="{10675038-D19B-85DD-AEAC-F6F50DD8DE44}" name="Edith Galliers" initials="EG" userId="S::edith.galliers@walthamforest.gov.uk::75dc2a58-7f24-43a6-8661-baf3d01a0bef" providerId="AD"/>
  <p188:author id="{4F982343-DDC6-F7FB-777D-EB2E22F61417}" name="Edith Galliers" initials="EG" userId="S::Edith.Galliers@walthamforest.gov.uk::75dc2a58-7f24-43a6-8661-baf3d01a0bef" providerId="AD"/>
  <p188:author id="{FC4B387B-0CA2-C1A4-AB53-25C68E5F01DA}" name="Toby Stone" initials="TS" userId="S::Toby.Stone@walthamforest.gov.uk::e30f97ce-d38d-49dd-99fa-6e4b110b9feb" providerId="AD"/>
  <p188:author id="{59D2F099-2ABD-3E49-A797-7FFEA97544BF}" name="Daniel Greaves" initials="DG" userId="S::daniel.greaves@walthamforest.gov.uk::d601eda2-bea1-4860-8c7f-3bf9cfe6ef91" providerId="AD"/>
  <p188:author id="{27D843A0-43CF-D033-9410-08BD6B25C12A}" name="Simon Ward" initials="SW" userId="S::Simon.Ward@walthamforest.gov.uk::357dc7c8-3ed7-46c8-ba56-f96babcf0c2a" providerId="AD"/>
  <p188:author id="{C64788F0-8CC6-FE28-E1D0-4CAD6EE4ECC0}" name="Debbie Porter" initials="DP" userId="S::debbie.porter@walthamforest.gov.uk::ce689e78-6a17-4fd4-b151-a8e2994d50e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CF8"/>
    <a:srgbClr val="FDE9F2"/>
    <a:srgbClr val="FEF4F9"/>
    <a:srgbClr val="E93081"/>
    <a:srgbClr val="FFC000"/>
    <a:srgbClr val="ED7D31"/>
    <a:srgbClr val="4472C4"/>
    <a:srgbClr val="F389B6"/>
    <a:srgbClr val="EE5C9B"/>
    <a:srgbClr val="4F2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74" y="72"/>
      </p:cViewPr>
      <p:guideLst>
        <p:guide orient="horz" pos="3241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6/11/relationships/changesInfo" Target="changesInfos/changesInfo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Killey" userId="09c03691-f38d-4964-b428-b509431422b3" providerId="ADAL" clId="{962AA147-BABE-4638-9678-962EE4803ADB}"/>
    <pc:docChg chg="modSld">
      <pc:chgData name="Elizabeth Killey" userId="09c03691-f38d-4964-b428-b509431422b3" providerId="ADAL" clId="{962AA147-BABE-4638-9678-962EE4803ADB}" dt="2023-10-26T16:07:29.998" v="6" actId="6549"/>
      <pc:docMkLst>
        <pc:docMk/>
      </pc:docMkLst>
      <pc:sldChg chg="modSp mod">
        <pc:chgData name="Elizabeth Killey" userId="09c03691-f38d-4964-b428-b509431422b3" providerId="ADAL" clId="{962AA147-BABE-4638-9678-962EE4803ADB}" dt="2023-10-26T16:07:29.998" v="6" actId="6549"/>
        <pc:sldMkLst>
          <pc:docMk/>
          <pc:sldMk cId="88026012" sldId="2146846647"/>
        </pc:sldMkLst>
        <pc:spChg chg="mod">
          <ac:chgData name="Elizabeth Killey" userId="09c03691-f38d-4964-b428-b509431422b3" providerId="ADAL" clId="{962AA147-BABE-4638-9678-962EE4803ADB}" dt="2023-10-26T16:07:29.998" v="6" actId="6549"/>
          <ac:spMkLst>
            <pc:docMk/>
            <pc:sldMk cId="88026012" sldId="2146846647"/>
            <ac:spMk id="2" creationId="{26DA05D1-18E5-2B06-9972-96F9AE97C20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77746-554C-4A51-91E8-39C29045B5B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F75ACAB-CB98-4DAC-94E7-24D926CE9536}">
      <dgm:prSet/>
      <dgm:spPr/>
      <dgm:t>
        <a:bodyPr/>
        <a:lstStyle/>
        <a:p>
          <a:r>
            <a:rPr lang="en-GB" dirty="0"/>
            <a:t>All Presentations given tonight will be available on the website within the next few days.</a:t>
          </a:r>
          <a:endParaRPr lang="en-US" dirty="0"/>
        </a:p>
      </dgm:t>
    </dgm:pt>
    <dgm:pt modelId="{A13533F4-05A1-4D5F-A32E-AA8A5429115D}" type="parTrans" cxnId="{79225ECB-7E9F-4941-B483-BDDD6FBB1EB7}">
      <dgm:prSet/>
      <dgm:spPr/>
      <dgm:t>
        <a:bodyPr/>
        <a:lstStyle/>
        <a:p>
          <a:endParaRPr lang="en-US"/>
        </a:p>
      </dgm:t>
    </dgm:pt>
    <dgm:pt modelId="{7A111794-7AB2-4C54-9334-D3873C9CF80C}" type="sibTrans" cxnId="{79225ECB-7E9F-4941-B483-BDDD6FBB1EB7}">
      <dgm:prSet/>
      <dgm:spPr/>
      <dgm:t>
        <a:bodyPr/>
        <a:lstStyle/>
        <a:p>
          <a:endParaRPr lang="en-US"/>
        </a:p>
      </dgm:t>
    </dgm:pt>
    <dgm:pt modelId="{C7AB2966-4E62-42C6-A0CC-D6C7E964EA58}">
      <dgm:prSet/>
      <dgm:spPr/>
      <dgm:t>
        <a:bodyPr/>
        <a:lstStyle/>
        <a:p>
          <a:r>
            <a:rPr lang="en-GB" dirty="0"/>
            <a:t>The website will be updated regularly over the next few months – it is advisable to check the website for any updates.</a:t>
          </a:r>
          <a:endParaRPr lang="en-US" dirty="0"/>
        </a:p>
      </dgm:t>
    </dgm:pt>
    <dgm:pt modelId="{EA4EC81E-85F7-4079-A315-482AA3BE3D9C}" type="parTrans" cxnId="{277D2307-3795-4F77-97F9-1A23767B8E2D}">
      <dgm:prSet/>
      <dgm:spPr/>
      <dgm:t>
        <a:bodyPr/>
        <a:lstStyle/>
        <a:p>
          <a:endParaRPr lang="en-US"/>
        </a:p>
      </dgm:t>
    </dgm:pt>
    <dgm:pt modelId="{0AC79FC2-E52F-495E-990E-7288BF0296D6}" type="sibTrans" cxnId="{277D2307-3795-4F77-97F9-1A23767B8E2D}">
      <dgm:prSet/>
      <dgm:spPr/>
      <dgm:t>
        <a:bodyPr/>
        <a:lstStyle/>
        <a:p>
          <a:endParaRPr lang="en-US"/>
        </a:p>
      </dgm:t>
    </dgm:pt>
    <dgm:pt modelId="{BF8122D3-47E7-42FB-925F-FFDF62CC6F74}">
      <dgm:prSet/>
      <dgm:spPr/>
      <dgm:t>
        <a:bodyPr/>
        <a:lstStyle/>
        <a:p>
          <a:r>
            <a:rPr lang="en-GB"/>
            <a:t>Newsletters will be sent out with any significant updates.</a:t>
          </a:r>
          <a:endParaRPr lang="en-US"/>
        </a:p>
      </dgm:t>
    </dgm:pt>
    <dgm:pt modelId="{219F1ADE-2831-4604-95CD-E12AEF7C7233}" type="parTrans" cxnId="{27A9E467-6990-4799-A1B8-8390DC922391}">
      <dgm:prSet/>
      <dgm:spPr/>
      <dgm:t>
        <a:bodyPr/>
        <a:lstStyle/>
        <a:p>
          <a:endParaRPr lang="en-US"/>
        </a:p>
      </dgm:t>
    </dgm:pt>
    <dgm:pt modelId="{2D04F32A-8796-49BA-BE9A-B169C41F60BC}" type="sibTrans" cxnId="{27A9E467-6990-4799-A1B8-8390DC922391}">
      <dgm:prSet/>
      <dgm:spPr/>
      <dgm:t>
        <a:bodyPr/>
        <a:lstStyle/>
        <a:p>
          <a:endParaRPr lang="en-US"/>
        </a:p>
      </dgm:t>
    </dgm:pt>
    <dgm:pt modelId="{68B63CA9-4B1F-4AD6-8A8D-F543DBD5F289}">
      <dgm:prSet/>
      <dgm:spPr/>
      <dgm:t>
        <a:bodyPr/>
        <a:lstStyle/>
        <a:p>
          <a:r>
            <a:rPr lang="en-GB"/>
            <a:t>We want your ideas for next Landlord Forums – topics to be discussed.</a:t>
          </a:r>
          <a:endParaRPr lang="en-US"/>
        </a:p>
      </dgm:t>
    </dgm:pt>
    <dgm:pt modelId="{3F542D95-C233-4A73-840E-367EC63E2B35}" type="parTrans" cxnId="{7386C93D-1591-4891-9924-7384D246D1A8}">
      <dgm:prSet/>
      <dgm:spPr/>
      <dgm:t>
        <a:bodyPr/>
        <a:lstStyle/>
        <a:p>
          <a:endParaRPr lang="en-US"/>
        </a:p>
      </dgm:t>
    </dgm:pt>
    <dgm:pt modelId="{904C58B8-9093-47D2-8AB7-EF5FBD31E8D5}" type="sibTrans" cxnId="{7386C93D-1591-4891-9924-7384D246D1A8}">
      <dgm:prSet/>
      <dgm:spPr/>
      <dgm:t>
        <a:bodyPr/>
        <a:lstStyle/>
        <a:p>
          <a:endParaRPr lang="en-US"/>
        </a:p>
      </dgm:t>
    </dgm:pt>
    <dgm:pt modelId="{C9CEEA8F-13B1-4A7E-B6A6-B6914BF58E46}" type="pres">
      <dgm:prSet presAssocID="{34D77746-554C-4A51-91E8-39C29045B5BF}" presName="linear" presStyleCnt="0">
        <dgm:presLayoutVars>
          <dgm:animLvl val="lvl"/>
          <dgm:resizeHandles val="exact"/>
        </dgm:presLayoutVars>
      </dgm:prSet>
      <dgm:spPr/>
    </dgm:pt>
    <dgm:pt modelId="{74390551-AC38-4AF2-9B8C-B02C4E106117}" type="pres">
      <dgm:prSet presAssocID="{AF75ACAB-CB98-4DAC-94E7-24D926CE9536}" presName="parentText" presStyleLbl="node1" presStyleIdx="0" presStyleCnt="4" custLinFactNeighborX="1983" custLinFactNeighborY="-38051">
        <dgm:presLayoutVars>
          <dgm:chMax val="0"/>
          <dgm:bulletEnabled val="1"/>
        </dgm:presLayoutVars>
      </dgm:prSet>
      <dgm:spPr/>
    </dgm:pt>
    <dgm:pt modelId="{D2EC5824-60DD-481C-B0F1-B7BA77E5FAEC}" type="pres">
      <dgm:prSet presAssocID="{7A111794-7AB2-4C54-9334-D3873C9CF80C}" presName="spacer" presStyleCnt="0"/>
      <dgm:spPr/>
    </dgm:pt>
    <dgm:pt modelId="{741B0B31-F03D-4BB6-B9D2-46B5E1DD5114}" type="pres">
      <dgm:prSet presAssocID="{C7AB2966-4E62-42C6-A0CC-D6C7E964EA5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F37D06-C145-4633-B173-7CFB9132FBD3}" type="pres">
      <dgm:prSet presAssocID="{0AC79FC2-E52F-495E-990E-7288BF0296D6}" presName="spacer" presStyleCnt="0"/>
      <dgm:spPr/>
    </dgm:pt>
    <dgm:pt modelId="{3A976D34-7C31-441D-B375-57A2A3EB4FBD}" type="pres">
      <dgm:prSet presAssocID="{BF8122D3-47E7-42FB-925F-FFDF62CC6F7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C089E4C-C52B-4C34-8C0B-35873534F582}" type="pres">
      <dgm:prSet presAssocID="{2D04F32A-8796-49BA-BE9A-B169C41F60BC}" presName="spacer" presStyleCnt="0"/>
      <dgm:spPr/>
    </dgm:pt>
    <dgm:pt modelId="{5D00F771-E4BA-4511-8206-B9488DA49AD4}" type="pres">
      <dgm:prSet presAssocID="{68B63CA9-4B1F-4AD6-8A8D-F543DBD5F28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7D2307-3795-4F77-97F9-1A23767B8E2D}" srcId="{34D77746-554C-4A51-91E8-39C29045B5BF}" destId="{C7AB2966-4E62-42C6-A0CC-D6C7E964EA58}" srcOrd="1" destOrd="0" parTransId="{EA4EC81E-85F7-4079-A315-482AA3BE3D9C}" sibTransId="{0AC79FC2-E52F-495E-990E-7288BF0296D6}"/>
    <dgm:cxn modelId="{E7476D22-6573-425C-B52E-5FCEC7CDB95F}" type="presOf" srcId="{68B63CA9-4B1F-4AD6-8A8D-F543DBD5F289}" destId="{5D00F771-E4BA-4511-8206-B9488DA49AD4}" srcOrd="0" destOrd="0" presId="urn:microsoft.com/office/officeart/2005/8/layout/vList2"/>
    <dgm:cxn modelId="{7386C93D-1591-4891-9924-7384D246D1A8}" srcId="{34D77746-554C-4A51-91E8-39C29045B5BF}" destId="{68B63CA9-4B1F-4AD6-8A8D-F543DBD5F289}" srcOrd="3" destOrd="0" parTransId="{3F542D95-C233-4A73-840E-367EC63E2B35}" sibTransId="{904C58B8-9093-47D2-8AB7-EF5FBD31E8D5}"/>
    <dgm:cxn modelId="{143F6A3E-8FFC-4227-884D-42F7C394F009}" type="presOf" srcId="{34D77746-554C-4A51-91E8-39C29045B5BF}" destId="{C9CEEA8F-13B1-4A7E-B6A6-B6914BF58E46}" srcOrd="0" destOrd="0" presId="urn:microsoft.com/office/officeart/2005/8/layout/vList2"/>
    <dgm:cxn modelId="{27A9E467-6990-4799-A1B8-8390DC922391}" srcId="{34D77746-554C-4A51-91E8-39C29045B5BF}" destId="{BF8122D3-47E7-42FB-925F-FFDF62CC6F74}" srcOrd="2" destOrd="0" parTransId="{219F1ADE-2831-4604-95CD-E12AEF7C7233}" sibTransId="{2D04F32A-8796-49BA-BE9A-B169C41F60BC}"/>
    <dgm:cxn modelId="{9011BE54-0A1F-4074-8ED4-99E0CFB7560D}" type="presOf" srcId="{AF75ACAB-CB98-4DAC-94E7-24D926CE9536}" destId="{74390551-AC38-4AF2-9B8C-B02C4E106117}" srcOrd="0" destOrd="0" presId="urn:microsoft.com/office/officeart/2005/8/layout/vList2"/>
    <dgm:cxn modelId="{1C3A8997-4592-494F-B20E-7909A6E5F31A}" type="presOf" srcId="{C7AB2966-4E62-42C6-A0CC-D6C7E964EA58}" destId="{741B0B31-F03D-4BB6-B9D2-46B5E1DD5114}" srcOrd="0" destOrd="0" presId="urn:microsoft.com/office/officeart/2005/8/layout/vList2"/>
    <dgm:cxn modelId="{79225ECB-7E9F-4941-B483-BDDD6FBB1EB7}" srcId="{34D77746-554C-4A51-91E8-39C29045B5BF}" destId="{AF75ACAB-CB98-4DAC-94E7-24D926CE9536}" srcOrd="0" destOrd="0" parTransId="{A13533F4-05A1-4D5F-A32E-AA8A5429115D}" sibTransId="{7A111794-7AB2-4C54-9334-D3873C9CF80C}"/>
    <dgm:cxn modelId="{B22E63FC-0C32-4637-B8C0-41901236E6BF}" type="presOf" srcId="{BF8122D3-47E7-42FB-925F-FFDF62CC6F74}" destId="{3A976D34-7C31-441D-B375-57A2A3EB4FBD}" srcOrd="0" destOrd="0" presId="urn:microsoft.com/office/officeart/2005/8/layout/vList2"/>
    <dgm:cxn modelId="{6DD2F559-6E84-4E08-92CB-91D2F2C7197F}" type="presParOf" srcId="{C9CEEA8F-13B1-4A7E-B6A6-B6914BF58E46}" destId="{74390551-AC38-4AF2-9B8C-B02C4E106117}" srcOrd="0" destOrd="0" presId="urn:microsoft.com/office/officeart/2005/8/layout/vList2"/>
    <dgm:cxn modelId="{6CB4A4CF-6891-4CC1-A709-CC3FAC342928}" type="presParOf" srcId="{C9CEEA8F-13B1-4A7E-B6A6-B6914BF58E46}" destId="{D2EC5824-60DD-481C-B0F1-B7BA77E5FAEC}" srcOrd="1" destOrd="0" presId="urn:microsoft.com/office/officeart/2005/8/layout/vList2"/>
    <dgm:cxn modelId="{538FFDDA-FBC7-4CF1-86A6-B4E5782B7CDC}" type="presParOf" srcId="{C9CEEA8F-13B1-4A7E-B6A6-B6914BF58E46}" destId="{741B0B31-F03D-4BB6-B9D2-46B5E1DD5114}" srcOrd="2" destOrd="0" presId="urn:microsoft.com/office/officeart/2005/8/layout/vList2"/>
    <dgm:cxn modelId="{F1599879-9A13-4C8E-933A-3E0A89963DE8}" type="presParOf" srcId="{C9CEEA8F-13B1-4A7E-B6A6-B6914BF58E46}" destId="{8DF37D06-C145-4633-B173-7CFB9132FBD3}" srcOrd="3" destOrd="0" presId="urn:microsoft.com/office/officeart/2005/8/layout/vList2"/>
    <dgm:cxn modelId="{0FC60144-E1D4-4AB4-9FBC-FC77C6AF127A}" type="presParOf" srcId="{C9CEEA8F-13B1-4A7E-B6A6-B6914BF58E46}" destId="{3A976D34-7C31-441D-B375-57A2A3EB4FBD}" srcOrd="4" destOrd="0" presId="urn:microsoft.com/office/officeart/2005/8/layout/vList2"/>
    <dgm:cxn modelId="{FF514A7A-2A57-493C-A30C-C63E01BB4018}" type="presParOf" srcId="{C9CEEA8F-13B1-4A7E-B6A6-B6914BF58E46}" destId="{3C089E4C-C52B-4C34-8C0B-35873534F582}" srcOrd="5" destOrd="0" presId="urn:microsoft.com/office/officeart/2005/8/layout/vList2"/>
    <dgm:cxn modelId="{2DA627AE-C2BD-4682-A2EF-30C531449A0B}" type="presParOf" srcId="{C9CEEA8F-13B1-4A7E-B6A6-B6914BF58E46}" destId="{5D00F771-E4BA-4511-8206-B9488DA49A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90551-AC38-4AF2-9B8C-B02C4E106117}">
      <dsp:nvSpPr>
        <dsp:cNvPr id="0" name=""/>
        <dsp:cNvSpPr/>
      </dsp:nvSpPr>
      <dsp:spPr>
        <a:xfrm>
          <a:off x="0" y="0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All Presentations given tonight will be available on the website within the next few days.</a:t>
          </a:r>
          <a:endParaRPr lang="en-US" sz="3000" kern="1200" dirty="0"/>
        </a:p>
      </dsp:txBody>
      <dsp:txXfrm>
        <a:off x="58177" y="58177"/>
        <a:ext cx="15255729" cy="1075400"/>
      </dsp:txXfrm>
    </dsp:sp>
    <dsp:sp modelId="{741B0B31-F03D-4BB6-B9D2-46B5E1DD5114}">
      <dsp:nvSpPr>
        <dsp:cNvPr id="0" name=""/>
        <dsp:cNvSpPr/>
      </dsp:nvSpPr>
      <dsp:spPr>
        <a:xfrm>
          <a:off x="0" y="1311030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The website will be updated regularly over the next few months – it is advisable to check the website for any updates.</a:t>
          </a:r>
          <a:endParaRPr lang="en-US" sz="3000" kern="1200" dirty="0"/>
        </a:p>
      </dsp:txBody>
      <dsp:txXfrm>
        <a:off x="58177" y="1369207"/>
        <a:ext cx="15255729" cy="1075400"/>
      </dsp:txXfrm>
    </dsp:sp>
    <dsp:sp modelId="{3A976D34-7C31-441D-B375-57A2A3EB4FBD}">
      <dsp:nvSpPr>
        <dsp:cNvPr id="0" name=""/>
        <dsp:cNvSpPr/>
      </dsp:nvSpPr>
      <dsp:spPr>
        <a:xfrm>
          <a:off x="0" y="2589185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Newsletters will be sent out with any significant updates.</a:t>
          </a:r>
          <a:endParaRPr lang="en-US" sz="3000" kern="1200"/>
        </a:p>
      </dsp:txBody>
      <dsp:txXfrm>
        <a:off x="58177" y="2647362"/>
        <a:ext cx="15255729" cy="1075400"/>
      </dsp:txXfrm>
    </dsp:sp>
    <dsp:sp modelId="{5D00F771-E4BA-4511-8206-B9488DA49AD4}">
      <dsp:nvSpPr>
        <dsp:cNvPr id="0" name=""/>
        <dsp:cNvSpPr/>
      </dsp:nvSpPr>
      <dsp:spPr>
        <a:xfrm>
          <a:off x="0" y="3867339"/>
          <a:ext cx="15372083" cy="1191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We want your ideas for next Landlord Forums – topics to be discussed.</a:t>
          </a:r>
          <a:endParaRPr lang="en-US" sz="3000" kern="1200"/>
        </a:p>
      </dsp:txBody>
      <dsp:txXfrm>
        <a:off x="58177" y="3925516"/>
        <a:ext cx="15255729" cy="107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3F22A-9544-5C42-B5B8-5FD81E952B7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4B117-9D35-6B49-842C-40ED4BD10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6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0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4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64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6065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7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98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74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8036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9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63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95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45C15-E85E-E446-B759-A89EE84C1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2733687"/>
            <a:ext cx="15773400" cy="65280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defRPr sz="3000"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876F37-D75F-704A-95CA-BF81AA395C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4381" y="1885950"/>
            <a:ext cx="14766926" cy="328614"/>
          </a:xfrm>
        </p:spPr>
        <p:txBody>
          <a:bodyPr/>
          <a:lstStyle>
            <a:lvl1pPr marL="0" indent="0">
              <a:buNone/>
              <a:defRPr b="1">
                <a:solidFill>
                  <a:srgbClr val="4E226B"/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D597AE-2229-0E4D-B3A9-6B7C05BF87C2}"/>
              </a:ext>
            </a:extLst>
          </p:cNvPr>
          <p:cNvSpPr txBox="1"/>
          <p:nvPr userDrawn="1"/>
        </p:nvSpPr>
        <p:spPr>
          <a:xfrm>
            <a:off x="700088" y="-142875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en-US" sz="3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0BBA43-1122-314C-91ED-1C6BB4DD73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044066" y="343319"/>
            <a:ext cx="1930143" cy="15984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AC541E-14D1-2349-92AE-7BDF258B0761}"/>
              </a:ext>
            </a:extLst>
          </p:cNvPr>
          <p:cNvSpPr txBox="1"/>
          <p:nvPr userDrawn="1"/>
        </p:nvSpPr>
        <p:spPr>
          <a:xfrm>
            <a:off x="16864314" y="9537539"/>
            <a:ext cx="0" cy="0"/>
          </a:xfrm>
          <a:prstGeom prst="rect">
            <a:avLst/>
          </a:prstGeom>
        </p:spPr>
        <p:txBody>
          <a:bodyPr vert="horz" wrap="none" lIns="0" tIns="0" rIns="0" bIns="0" rtlCol="0" anchor="b">
            <a:normAutofit fontScale="25000" lnSpcReduction="20000"/>
          </a:bodyPr>
          <a:lstStyle/>
          <a:p>
            <a:pPr algn="l"/>
            <a:endParaRPr lang="en-US" sz="32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A0DC4-1A43-4F7E-AC8C-735FF92E3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3986666" y="152700"/>
            <a:ext cx="4114800" cy="54777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fld id="{7ED3C3FB-97FF-4690-B61E-41E8A0916B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75E8E30-C893-4BF0-81DC-401C43CF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55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83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98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714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41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32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0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78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5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40287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916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7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6197-7BD7-A922-0CC8-4FAC0C5C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19EFD-752A-0143-6B33-4159EE72F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21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170DB-3B8B-E724-9D8A-0596B791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4EEF7-E997-12C7-DF81-7187CE48A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33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FFC2-16C5-E945-F893-04E2D2C3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0476D-C108-1C04-A83E-0AFD41E4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387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60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54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076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105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3077-08A8-B006-45AB-6DD0CD3D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74E4D-9B86-B891-79C6-950CC4006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E36AF-94FB-54F7-2C0B-20CC2B929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30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07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A38E-58AF-E41B-AC4C-89AD7E3C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8BD5B-7ABC-509A-2DB8-2D1DCE01C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0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E535-118C-1378-2C07-D43EA29F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3BA6A-7771-0F05-A7D5-3A7C97A36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8EC7E-A5C9-8488-2D13-CAD504A11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F5BBC-55BF-B890-9200-DFEDA842A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F374F-B7FE-6951-6027-320D7589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7D302-0ADE-9B22-EABE-3FC1394C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7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00F7-9B8F-F635-6202-91312A52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F1AF-27B9-B52A-F67C-020CBD25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B2913-A56C-1419-9B21-5973D7F50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E7EB3-AFE4-1964-9DD0-EFC341C88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714F9-E8A8-B14E-FD5B-5BEC2DE9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C4034-9EB9-5C8C-4B51-9CFBB9AB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9312-2B72-E9EF-39A6-84F09A51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60A0F-2FA2-AB5F-4EF7-ED162A9668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D8F5A-AD03-B1FC-8E46-695A5CBF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8C63B-9B21-FDD0-72A6-B5D75243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6F496BB9-6951-1645-B8B8-9D146DA84CD5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34676-D0AF-D3E2-6133-528B11AC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301E4-5313-EC53-DBD6-20831072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/>
          <a:lstStyle/>
          <a:p>
            <a:fld id="{B0688CE8-08DC-8946-BE74-BDAAB2AF8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1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0E9B0-E2B0-A310-EFF7-FE38BD7D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1"/>
            <a:ext cx="15773400" cy="602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8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0E9B0-E2B0-A310-EFF7-FE38BD7D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5621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20E9B0-E2B0-A310-EFF7-FE38BD7D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5566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6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E590-55E4-E299-6E32-BF14A01D7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5621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62E8C3-F4F3-AD99-E742-C546DEFB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2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lthamforest.gov.uk/content/property-licensi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damp-and-mould-in-the-private-rented-sector/damp-and-mould-in-the-private-rented-sector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475" y="2535238"/>
            <a:ext cx="16021050" cy="2964396"/>
          </a:xfrm>
        </p:spPr>
        <p:txBody>
          <a:bodyPr>
            <a:noAutofit/>
          </a:bodyPr>
          <a:lstStyle/>
          <a:p>
            <a:r>
              <a:rPr lang="en-GB" sz="8800" b="1" dirty="0"/>
              <a:t> </a:t>
            </a:r>
            <a:br>
              <a:rPr lang="en-GB" sz="11500" b="1" dirty="0"/>
            </a:br>
            <a:r>
              <a:rPr lang="en-GB" sz="8000" b="1" dirty="0"/>
              <a:t>Private Sector Housing &amp; Licensing Landlord Forum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26DA05D1-18E5-2B06-9972-96F9AE97C20A}"/>
              </a:ext>
            </a:extLst>
          </p:cNvPr>
          <p:cNvSpPr txBox="1">
            <a:spLocks/>
          </p:cNvSpPr>
          <p:nvPr/>
        </p:nvSpPr>
        <p:spPr>
          <a:xfrm>
            <a:off x="2019300" y="6135688"/>
            <a:ext cx="14249400" cy="1617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26</a:t>
            </a:r>
            <a:r>
              <a:rPr lang="en-GB" baseline="30000" dirty="0"/>
              <a:t>th</a:t>
            </a:r>
            <a:r>
              <a:rPr lang="en-GB" dirty="0"/>
              <a:t> October 2023</a:t>
            </a:r>
          </a:p>
        </p:txBody>
      </p:sp>
    </p:spTree>
    <p:extLst>
      <p:ext uri="{BB962C8B-B14F-4D97-AF65-F5344CB8AC3E}">
        <p14:creationId xmlns:p14="http://schemas.microsoft.com/office/powerpoint/2010/main" val="8802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905" y="858211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Contact us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9B2B96-8776-777D-B012-E24D37572398}"/>
              </a:ext>
            </a:extLst>
          </p:cNvPr>
          <p:cNvSpPr txBox="1"/>
          <p:nvPr/>
        </p:nvSpPr>
        <p:spPr>
          <a:xfrm>
            <a:off x="1149151" y="3335338"/>
            <a:ext cx="1257094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srgbClr val="FDE9F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https://www.walthamforest.gov.uk/content/property-licensing</a:t>
            </a:r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4400" dirty="0">
                <a:solidFill>
                  <a:srgbClr val="FDE9F2"/>
                </a:solidFill>
                <a:latin typeface="Arial" panose="020B0604020202020204" pitchFamily="34" charset="0"/>
                <a:cs typeface="Arial" panose="020B0604020202020204" pitchFamily="34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Propertylicensing@walthamforest.gov.uk</a:t>
            </a:r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solidFill>
                <a:srgbClr val="FDE9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 dirty="0">
                <a:solidFill>
                  <a:srgbClr val="FDE9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020 8496 4949</a:t>
            </a:r>
          </a:p>
        </p:txBody>
      </p:sp>
    </p:spTree>
    <p:extLst>
      <p:ext uri="{BB962C8B-B14F-4D97-AF65-F5344CB8AC3E}">
        <p14:creationId xmlns:p14="http://schemas.microsoft.com/office/powerpoint/2010/main" val="295985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Agenda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Licensing update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Ben Reeve-Lewis – Safer Renting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Brianna Francis &amp; Grace Couch – Energy Upgrade loan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55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Housekeeping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Please ensure Microphones and Cameras are off, until asking a question.</a:t>
            </a: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You can ask a question by typing it in the comments and a colleague will respond.</a:t>
            </a: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At the end of each presentation there will be a chance to ask questions if you could raise your hand.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859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Possible New Designation 2025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2857502"/>
            <a:ext cx="13555390" cy="601398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380962" indent="-380962" algn="l">
              <a:buFont typeface="Arial" panose="020B0604020202020204" pitchFamily="34" charset="0"/>
              <a:buChar char="•"/>
            </a:pPr>
            <a:r>
              <a:rPr lang="en-GB" sz="4400" dirty="0">
                <a:solidFill>
                  <a:srgbClr val="FDE9F2"/>
                </a:solidFill>
              </a:rPr>
              <a:t>Cabinet agreed on 5 October 2023 for further work to be undertaken to evaluate the impact of the existing licensing schemes and to identify whether the relevant legal criteria are met to support a further designation or designations.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/>
              <a:t>Should the evidence base be met consultation should start mid-December and will last for at least 10 weeks.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/>
              <a:t>Newsletters will be sent prior to any consultation.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393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Damp &amp; Mould in the PRS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2857502"/>
            <a:ext cx="14379174" cy="601398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Significantly higher profile following the coroner’s finding in November 2022 that the tragic and avoidable death of </a:t>
            </a:r>
            <a:r>
              <a:rPr lang="en-GB" sz="4400" dirty="0" err="1">
                <a:latin typeface="+mn-lt"/>
              </a:rPr>
              <a:t>Awaab</a:t>
            </a:r>
            <a:r>
              <a:rPr lang="en-GB" sz="4400" dirty="0">
                <a:latin typeface="+mn-lt"/>
              </a:rPr>
              <a:t> Ishak was caused by prolonged exposure to damp &amp; mould.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Following this the Secretary of State of the Department for Levelling Up Housing (DLUHC) wrote to all local authorities re tackling damp &amp; mould in the PRS.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In relation to the PRS all 307 local authorities were required to provide specified information by 27 January 2023</a:t>
            </a:r>
          </a:p>
        </p:txBody>
      </p:sp>
    </p:spTree>
    <p:extLst>
      <p:ext uri="{BB962C8B-B14F-4D97-AF65-F5344CB8AC3E}">
        <p14:creationId xmlns:p14="http://schemas.microsoft.com/office/powerpoint/2010/main" val="172848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Damp &amp; Mould in the PRS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2857502"/>
            <a:ext cx="14379174" cy="601398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B76348-0F53-7139-739A-241D4921A81D}"/>
              </a:ext>
            </a:extLst>
          </p:cNvPr>
          <p:cNvSpPr txBox="1"/>
          <p:nvPr/>
        </p:nvSpPr>
        <p:spPr>
          <a:xfrm>
            <a:off x="1309816" y="4414315"/>
            <a:ext cx="12393826" cy="2233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rgbClr val="F3ECF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Estimates of level of damp and </a:t>
            </a:r>
            <a:r>
              <a:rPr lang="en-US" sz="4400" dirty="0" err="1">
                <a:solidFill>
                  <a:srgbClr val="F3ECF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mould</a:t>
            </a:r>
            <a:r>
              <a:rPr lang="en-US" sz="4400" dirty="0">
                <a:solidFill>
                  <a:srgbClr val="F3ECF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hazards</a:t>
            </a:r>
            <a:endParaRPr lang="en-GB" sz="4400" dirty="0">
              <a:solidFill>
                <a:srgbClr val="F3ECF8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rgbClr val="F3ECF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Enforcement action taken on damp and </a:t>
            </a:r>
            <a:r>
              <a:rPr lang="en-US" sz="4400" dirty="0" err="1">
                <a:solidFill>
                  <a:srgbClr val="F3ECF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mould</a:t>
            </a:r>
            <a:endParaRPr lang="en-GB" sz="4400" dirty="0">
              <a:solidFill>
                <a:srgbClr val="F3ECF8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solidFill>
                  <a:srgbClr val="F3ECF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Enforcement capacity and capability</a:t>
            </a:r>
            <a:endParaRPr lang="en-GB" sz="4400" dirty="0">
              <a:solidFill>
                <a:srgbClr val="F3ECF8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2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518984"/>
            <a:ext cx="17373600" cy="1556951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Damp &amp; Mould in the PRS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426720" y="2075935"/>
            <a:ext cx="16551464" cy="67955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400" dirty="0">
                <a:latin typeface="+mn-lt"/>
              </a:rPr>
              <a:t>On 7 September 2023 DLUHC published the data returns provided by all local authorities together with a report summarising the findings.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  <a:p>
            <a:pPr marL="342900" lvl="0" indent="-342900" algn="l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3600" kern="1200" dirty="0">
                <a:solidFill>
                  <a:srgbClr val="F3ECF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Significant variations in enforcement between local authorities</a:t>
            </a:r>
            <a:endParaRPr lang="en-GB" sz="3600" dirty="0">
              <a:solidFill>
                <a:srgbClr val="F3ECF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3600" kern="1200" dirty="0">
                <a:solidFill>
                  <a:srgbClr val="F3ECF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Inconsistent local monitoring – some local authorities unable to provide any estimates of damp &amp; mould hazards in their area</a:t>
            </a:r>
            <a:endParaRPr lang="en-GB" sz="3600" dirty="0">
              <a:solidFill>
                <a:srgbClr val="F3ECF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3600" kern="1200" dirty="0">
                <a:solidFill>
                  <a:srgbClr val="F3ECF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Enforcement action is too often informal – 13% of local authorities accounted for all CPs issued in 2021-22 in relation to damp &amp; mould hazards</a:t>
            </a:r>
            <a:endParaRPr lang="en-GB" sz="3600" dirty="0">
              <a:solidFill>
                <a:srgbClr val="F3ECF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 fontAlgn="base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3600" kern="1200" dirty="0">
                <a:solidFill>
                  <a:srgbClr val="F3ECF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Current enforcement model risks leaving tenants with insufficient assurance that landlords are held to account for poor quality housing standards</a:t>
            </a:r>
            <a:endParaRPr lang="en-GB" sz="3600" dirty="0">
              <a:solidFill>
                <a:srgbClr val="F3ECF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196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444844"/>
            <a:ext cx="17373600" cy="1186248"/>
          </a:xfrm>
        </p:spPr>
        <p:txBody>
          <a:bodyPr>
            <a:normAutofit fontScale="90000"/>
          </a:bodyPr>
          <a:lstStyle/>
          <a:p>
            <a:pPr algn="l"/>
            <a:r>
              <a:rPr lang="en-GB" sz="8000" b="1" dirty="0"/>
              <a:t>Damp &amp; Mould in the PRS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426720" y="1631093"/>
            <a:ext cx="16551464" cy="687035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+mn-lt"/>
              </a:rPr>
              <a:t>Locally Waltham Forest ranked highly  in the report in its reporting and dealing with damp &amp; mould in the PRS.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000" dirty="0">
              <a:latin typeface="+mn-lt"/>
            </a:endParaRPr>
          </a:p>
          <a:p>
            <a:pPr marL="571500" indent="-5715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Waltham Forest’s 3790 inspections of PRS homes in the years 2019/20 to 2021/22 was the 6</a:t>
            </a:r>
            <a:r>
              <a:rPr lang="en-GB" sz="40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highest of the 307 local authorities.</a:t>
            </a:r>
          </a:p>
          <a:p>
            <a:pPr marL="571500" lvl="0" indent="-5715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Waltham Forest’s 15 civil penalties/prosecutions relating to homes impacted by damp/mould was the joint 8</a:t>
            </a:r>
            <a:r>
              <a:rPr lang="en-GB" sz="40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4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highest of the 307 local authorities.</a:t>
            </a:r>
          </a:p>
          <a:p>
            <a:pPr marL="571500" lvl="0" indent="-5715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GB" sz="400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full summary report published by DLUHC is </a:t>
            </a:r>
            <a:r>
              <a:rPr lang="en-GB" sz="4000" u="none" strike="noStrike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here</a:t>
            </a:r>
            <a:r>
              <a:rPr lang="en-GB" sz="4000" u="none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71500" lvl="0" indent="-571500" algn="l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GB" sz="4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535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13F63-0C90-5910-7AB9-297DA8D95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80" y="1417105"/>
            <a:ext cx="17373600" cy="1440396"/>
          </a:xfrm>
        </p:spPr>
        <p:txBody>
          <a:bodyPr>
            <a:normAutofit/>
          </a:bodyPr>
          <a:lstStyle/>
          <a:p>
            <a:pPr algn="l"/>
            <a:r>
              <a:rPr lang="en-GB" sz="8000" b="1" dirty="0"/>
              <a:t>Future updates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763EAA7-D00B-7E81-1DEC-940D6099F3E4}"/>
              </a:ext>
            </a:extLst>
          </p:cNvPr>
          <p:cNvSpPr txBox="1">
            <a:spLocks/>
          </p:cNvSpPr>
          <p:nvPr/>
        </p:nvSpPr>
        <p:spPr>
          <a:xfrm>
            <a:off x="2599010" y="3335338"/>
            <a:ext cx="13555390" cy="612870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b="1" dirty="0">
              <a:solidFill>
                <a:srgbClr val="FDE9F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400" dirty="0">
              <a:latin typeface="+mn-lt"/>
            </a:endParaRPr>
          </a:p>
        </p:txBody>
      </p:sp>
      <p:graphicFrame>
        <p:nvGraphicFramePr>
          <p:cNvPr id="2" name="TextBox 10">
            <a:extLst>
              <a:ext uri="{FF2B5EF4-FFF2-40B4-BE49-F238E27FC236}">
                <a16:creationId xmlns:a16="http://schemas.microsoft.com/office/drawing/2014/main" id="{67E9D3C7-7EFE-1ABF-7601-42A173768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4830114"/>
              </p:ext>
            </p:extLst>
          </p:nvPr>
        </p:nvGraphicFramePr>
        <p:xfrm>
          <a:off x="1037689" y="3335339"/>
          <a:ext cx="15372083" cy="5091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2993484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455460FE-24ED-8D45-B586-57D561C9F11D}"/>
    </a:ext>
  </a:extLst>
</a:theme>
</file>

<file path=ppt/theme/theme2.xml><?xml version="1.0" encoding="utf-8"?>
<a:theme xmlns:a="http://schemas.openxmlformats.org/drawingml/2006/main" name="Teal 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0788C1A1-15D7-8C4F-9FC5-2BFC960418DB}"/>
    </a:ext>
  </a:extLst>
</a:theme>
</file>

<file path=ppt/theme/theme3.xml><?xml version="1.0" encoding="utf-8"?>
<a:theme xmlns:a="http://schemas.openxmlformats.org/drawingml/2006/main" name="Pink 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C004CC2C-3C9C-A443-91E8-A6AB78ADD9B6}"/>
    </a:ext>
  </a:extLst>
</a:theme>
</file>

<file path=ppt/theme/theme4.xml><?xml version="1.0" encoding="utf-8"?>
<a:theme xmlns:a="http://schemas.openxmlformats.org/drawingml/2006/main" name="Orange foo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10590-WF My Neigbourhood-Corporate Framework-Presentation_v1 (1) copy" id="{157DDA19-460E-C84D-B650-1DCEDA559F26}" vid="{99AC8B3F-CD8F-3F43-88B3-6C869423867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02e3e0-cf32-4c25-8456-5308d64270ed">
      <UserInfo>
        <DisplayName>Debbie Porter</DisplayName>
        <AccountId>23</AccountId>
        <AccountType/>
      </UserInfo>
      <UserInfo>
        <DisplayName>Edith Galliers</DisplayName>
        <AccountId>12</AccountId>
        <AccountType/>
      </UserInfo>
      <UserInfo>
        <DisplayName>Daniel Greaves</DisplayName>
        <AccountId>27</AccountId>
        <AccountType/>
      </UserInfo>
      <UserInfo>
        <DisplayName>David Beach</DisplayName>
        <AccountId>28</AccountId>
        <AccountType/>
      </UserInfo>
      <UserInfo>
        <DisplayName>Jarlath Griffin</DisplayName>
        <AccountId>29</AccountId>
        <AccountType/>
      </UserInfo>
      <UserInfo>
        <DisplayName>Peter Agnelli</DisplayName>
        <AccountId>9</AccountId>
        <AccountType/>
      </UserInfo>
      <UserInfo>
        <DisplayName>Simon Ward</DisplayName>
        <AccountId>31</AccountId>
        <AccountType/>
      </UserInfo>
      <UserInfo>
        <DisplayName>Rachel Kamall</DisplayName>
        <AccountId>35</AccountId>
        <AccountType/>
      </UserInfo>
      <UserInfo>
        <DisplayName>Toby Stone</DisplayName>
        <AccountId>32</AccountId>
        <AccountType/>
      </UserInfo>
      <UserInfo>
        <DisplayName>Louise Sutherland</DisplayName>
        <AccountId>33</AccountId>
        <AccountType/>
      </UserInfo>
      <UserInfo>
        <DisplayName>Julia Morris</DisplayName>
        <AccountId>30</AccountId>
        <AccountType/>
      </UserInfo>
      <UserInfo>
        <DisplayName>Simon Theobald</DisplayName>
        <AccountId>36</AccountId>
        <AccountType/>
      </UserInfo>
      <UserInfo>
        <DisplayName>Joe Garrod</DisplayName>
        <AccountId>37</AccountId>
        <AccountType/>
      </UserInfo>
      <UserInfo>
        <DisplayName>David Padfield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691F9124DA6044ACBF37F5A3268A28" ma:contentTypeVersion="4" ma:contentTypeDescription="Create a new document." ma:contentTypeScope="" ma:versionID="3007233f59a36bb1c000b37ba192c812">
  <xsd:schema xmlns:xsd="http://www.w3.org/2001/XMLSchema" xmlns:xs="http://www.w3.org/2001/XMLSchema" xmlns:p="http://schemas.microsoft.com/office/2006/metadata/properties" xmlns:ns2="8e1570ac-0b07-42e5-bffb-39b5bd94e6d7" xmlns:ns3="e402e3e0-cf32-4c25-8456-5308d64270ed" targetNamespace="http://schemas.microsoft.com/office/2006/metadata/properties" ma:root="true" ma:fieldsID="8ae0694ea8d9d26cc82a2ccc0637e1fc" ns2:_="" ns3:_="">
    <xsd:import namespace="8e1570ac-0b07-42e5-bffb-39b5bd94e6d7"/>
    <xsd:import namespace="e402e3e0-cf32-4c25-8456-5308d64270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570ac-0b07-42e5-bffb-39b5bd94e6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2e3e0-cf32-4c25-8456-5308d64270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398EDF-1893-43D6-9B13-DA4CA4B6227E}">
  <ds:schemaRefs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8e1570ac-0b07-42e5-bffb-39b5bd94e6d7"/>
    <ds:schemaRef ds:uri="http://schemas.openxmlformats.org/package/2006/metadata/core-properties"/>
    <ds:schemaRef ds:uri="http://schemas.microsoft.com/office/infopath/2007/PartnerControls"/>
    <ds:schemaRef ds:uri="e402e3e0-cf32-4c25-8456-5308d64270ed"/>
  </ds:schemaRefs>
</ds:datastoreItem>
</file>

<file path=customXml/itemProps2.xml><?xml version="1.0" encoding="utf-8"?>
<ds:datastoreItem xmlns:ds="http://schemas.openxmlformats.org/officeDocument/2006/customXml" ds:itemID="{C4334DF4-732F-43CD-A739-D0009DE69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007407-7B0B-4693-8110-146D517F6E16}">
  <ds:schemaRefs>
    <ds:schemaRef ds:uri="8e1570ac-0b07-42e5-bffb-39b5bd94e6d7"/>
    <ds:schemaRef ds:uri="e402e3e0-cf32-4c25-8456-5308d64270e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Purple Theme</Template>
  <TotalTime>22665</TotalTime>
  <Words>538</Words>
  <Application>Microsoft Office PowerPoint</Application>
  <PresentationFormat>Custom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Purple Theme</vt:lpstr>
      <vt:lpstr>Teal footer</vt:lpstr>
      <vt:lpstr>Pink footer</vt:lpstr>
      <vt:lpstr>Orange footer</vt:lpstr>
      <vt:lpstr>  Private Sector Housing &amp; Licensing Landlord Forum</vt:lpstr>
      <vt:lpstr>Agenda</vt:lpstr>
      <vt:lpstr>Housekeeping</vt:lpstr>
      <vt:lpstr>Possible New Designation 2025</vt:lpstr>
      <vt:lpstr>Damp &amp; Mould in the PRS</vt:lpstr>
      <vt:lpstr>Damp &amp; Mould in the PRS</vt:lpstr>
      <vt:lpstr>Damp &amp; Mould in the PRS</vt:lpstr>
      <vt:lpstr>Damp &amp; Mould in the PRS</vt:lpstr>
      <vt:lpstr>Future updates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Smith</dc:creator>
  <cp:lastModifiedBy>Elizabeth Killey</cp:lastModifiedBy>
  <cp:revision>6</cp:revision>
  <cp:lastPrinted>2023-03-21T14:21:25Z</cp:lastPrinted>
  <dcterms:created xsi:type="dcterms:W3CDTF">2023-03-17T16:58:21Z</dcterms:created>
  <dcterms:modified xsi:type="dcterms:W3CDTF">2023-10-26T16:07:32Z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0x010100EC691F9124DA6044ACBF37F5A3268A28</vt:lpwstr>
  </property>
</Properties>
</file>