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4"/>
    <p:sldMasterId id="2147483659" r:id="rId5"/>
    <p:sldMasterId id="2147483670" r:id="rId6"/>
    <p:sldMasterId id="2147483681" r:id="rId7"/>
    <p:sldMasterId id="2147483693" r:id="rId8"/>
  </p:sldMasterIdLst>
  <p:notesMasterIdLst>
    <p:notesMasterId r:id="rId19"/>
  </p:notesMasterIdLst>
  <p:sldIdLst>
    <p:sldId id="2146846647" r:id="rId9"/>
    <p:sldId id="2146846653" r:id="rId10"/>
    <p:sldId id="2146846669" r:id="rId11"/>
    <p:sldId id="2146846642" r:id="rId12"/>
    <p:sldId id="2146846668" r:id="rId13"/>
    <p:sldId id="2146846643" r:id="rId14"/>
    <p:sldId id="4106" r:id="rId15"/>
    <p:sldId id="2146846670" r:id="rId16"/>
    <p:sldId id="2146846671" r:id="rId17"/>
    <p:sldId id="2146846672" r:id="rId18"/>
  </p:sldIdLst>
  <p:sldSz cx="18288000" cy="10288588"/>
  <p:notesSz cx="6797675" cy="9926638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Slide" id="{29C718EA-9C6F-4159-B982-A566ACDFA613}">
          <p14:sldIdLst>
            <p14:sldId id="2146846647"/>
          </p14:sldIdLst>
        </p14:section>
        <p14:section name="PSHL" id="{363F0EBF-41AC-48E7-8C54-8005A711AE28}">
          <p14:sldIdLst>
            <p14:sldId id="2146846653"/>
            <p14:sldId id="2146846669"/>
            <p14:sldId id="2146846642"/>
            <p14:sldId id="2146846668"/>
            <p14:sldId id="2146846643"/>
            <p14:sldId id="4106"/>
            <p14:sldId id="2146846670"/>
            <p14:sldId id="2146846671"/>
            <p14:sldId id="2146846672"/>
          </p14:sldIdLst>
        </p14:section>
        <p14:section name="Planning Enforcement" id="{B17708D7-64E3-4C94-948D-C90A5064C93B}">
          <p14:sldIdLst/>
        </p14:section>
        <p14:section name="Unused slides" id="{EFC533A1-B9E1-4810-A11C-4C410AC8CC7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241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68CEC0E-065A-ACC5-AB01-3A2444420349}" name="Peter Agnelli" initials="PA" userId="S::Peter.Agnelli@walthamforest.gov.uk::04d7d698-658e-4d8a-b54c-04f771becc0e" providerId="AD"/>
  <p188:author id="{587A5D14-5DDA-FF5E-F24C-D3D8FF9B3E52}" name="Lisa Jones" initials="LJ" userId="S::Lisa.Jones@walthamforest.gov.uk::8db03358-0cb8-427f-ba39-436b9c3c553e" providerId="AD"/>
  <p188:author id="{4BC2EC18-DE41-8997-73F8-2EAB57F20F6E}" name="David Beach" initials="DB" userId="S::david.beach@walthamforest.gov.uk::01240f7f-05c7-47ba-aaee-f84c7aa7de4b" providerId="AD"/>
  <p188:author id="{2F7ADF19-B8A1-03C3-284C-D91440ADEF4E}" name="Cheryle Davies" initials="CD" userId="S::cheryle.davies@walthamforest.gov.uk::c10e1b21-3c30-4b5d-b3e4-1f1b7d64d3fb" providerId="AD"/>
  <p188:author id="{10675038-D19B-85DD-AEAC-F6F50DD8DE44}" name="Edith Galliers" initials="EG" userId="S::edith.galliers@walthamforest.gov.uk::75dc2a58-7f24-43a6-8661-baf3d01a0bef" providerId="AD"/>
  <p188:author id="{4F982343-DDC6-F7FB-777D-EB2E22F61417}" name="Edith Galliers" initials="EG" userId="S::Edith.Galliers@walthamforest.gov.uk::75dc2a58-7f24-43a6-8661-baf3d01a0bef" providerId="AD"/>
  <p188:author id="{FC4B387B-0CA2-C1A4-AB53-25C68E5F01DA}" name="Toby Stone" initials="TS" userId="S::Toby.Stone@walthamforest.gov.uk::e30f97ce-d38d-49dd-99fa-6e4b110b9feb" providerId="AD"/>
  <p188:author id="{59D2F099-2ABD-3E49-A797-7FFEA97544BF}" name="Daniel Greaves" initials="DG" userId="S::daniel.greaves@walthamforest.gov.uk::d601eda2-bea1-4860-8c7f-3bf9cfe6ef91" providerId="AD"/>
  <p188:author id="{27D843A0-43CF-D033-9410-08BD6B25C12A}" name="Simon Ward" initials="SW" userId="S::Simon.Ward@walthamforest.gov.uk::357dc7c8-3ed7-46c8-ba56-f96babcf0c2a" providerId="AD"/>
  <p188:author id="{C64788F0-8CC6-FE28-E1D0-4CAD6EE4ECC0}" name="Debbie Porter" initials="DP" userId="S::debbie.porter@walthamforest.gov.uk::ce689e78-6a17-4fd4-b151-a8e2994d50e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9F2"/>
    <a:srgbClr val="F3ECF8"/>
    <a:srgbClr val="FEF4F9"/>
    <a:srgbClr val="E93081"/>
    <a:srgbClr val="FFC000"/>
    <a:srgbClr val="ED7D31"/>
    <a:srgbClr val="4472C4"/>
    <a:srgbClr val="F389B6"/>
    <a:srgbClr val="EE5C9B"/>
    <a:srgbClr val="4F25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780" y="40"/>
      </p:cViewPr>
      <p:guideLst>
        <p:guide orient="horz" pos="3241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D77746-554C-4A51-91E8-39C29045B5BF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AF75ACAB-CB98-4DAC-94E7-24D926CE9536}">
      <dgm:prSet/>
      <dgm:spPr/>
      <dgm:t>
        <a:bodyPr/>
        <a:lstStyle/>
        <a:p>
          <a:r>
            <a:rPr lang="en-GB" dirty="0"/>
            <a:t>All Presentations given tonight will be available on the website within the next few days.</a:t>
          </a:r>
          <a:endParaRPr lang="en-US" dirty="0"/>
        </a:p>
      </dgm:t>
    </dgm:pt>
    <dgm:pt modelId="{A13533F4-05A1-4D5F-A32E-AA8A5429115D}" type="parTrans" cxnId="{79225ECB-7E9F-4941-B483-BDDD6FBB1EB7}">
      <dgm:prSet/>
      <dgm:spPr/>
      <dgm:t>
        <a:bodyPr/>
        <a:lstStyle/>
        <a:p>
          <a:endParaRPr lang="en-US"/>
        </a:p>
      </dgm:t>
    </dgm:pt>
    <dgm:pt modelId="{7A111794-7AB2-4C54-9334-D3873C9CF80C}" type="sibTrans" cxnId="{79225ECB-7E9F-4941-B483-BDDD6FBB1EB7}">
      <dgm:prSet/>
      <dgm:spPr/>
      <dgm:t>
        <a:bodyPr/>
        <a:lstStyle/>
        <a:p>
          <a:endParaRPr lang="en-US"/>
        </a:p>
      </dgm:t>
    </dgm:pt>
    <dgm:pt modelId="{C7AB2966-4E62-42C6-A0CC-D6C7E964EA58}">
      <dgm:prSet/>
      <dgm:spPr/>
      <dgm:t>
        <a:bodyPr/>
        <a:lstStyle/>
        <a:p>
          <a:r>
            <a:rPr lang="en-GB" dirty="0"/>
            <a:t>The website will be updated regularly over the next few months – it is advisable to check the website for any updates.</a:t>
          </a:r>
          <a:endParaRPr lang="en-US" dirty="0"/>
        </a:p>
      </dgm:t>
    </dgm:pt>
    <dgm:pt modelId="{EA4EC81E-85F7-4079-A315-482AA3BE3D9C}" type="parTrans" cxnId="{277D2307-3795-4F77-97F9-1A23767B8E2D}">
      <dgm:prSet/>
      <dgm:spPr/>
      <dgm:t>
        <a:bodyPr/>
        <a:lstStyle/>
        <a:p>
          <a:endParaRPr lang="en-US"/>
        </a:p>
      </dgm:t>
    </dgm:pt>
    <dgm:pt modelId="{0AC79FC2-E52F-495E-990E-7288BF0296D6}" type="sibTrans" cxnId="{277D2307-3795-4F77-97F9-1A23767B8E2D}">
      <dgm:prSet/>
      <dgm:spPr/>
      <dgm:t>
        <a:bodyPr/>
        <a:lstStyle/>
        <a:p>
          <a:endParaRPr lang="en-US"/>
        </a:p>
      </dgm:t>
    </dgm:pt>
    <dgm:pt modelId="{BF8122D3-47E7-42FB-925F-FFDF62CC6F74}">
      <dgm:prSet/>
      <dgm:spPr/>
      <dgm:t>
        <a:bodyPr/>
        <a:lstStyle/>
        <a:p>
          <a:r>
            <a:rPr lang="en-GB"/>
            <a:t>Newsletters will be sent out with any significant updates.</a:t>
          </a:r>
          <a:endParaRPr lang="en-US"/>
        </a:p>
      </dgm:t>
    </dgm:pt>
    <dgm:pt modelId="{219F1ADE-2831-4604-95CD-E12AEF7C7233}" type="parTrans" cxnId="{27A9E467-6990-4799-A1B8-8390DC922391}">
      <dgm:prSet/>
      <dgm:spPr/>
      <dgm:t>
        <a:bodyPr/>
        <a:lstStyle/>
        <a:p>
          <a:endParaRPr lang="en-US"/>
        </a:p>
      </dgm:t>
    </dgm:pt>
    <dgm:pt modelId="{2D04F32A-8796-49BA-BE9A-B169C41F60BC}" type="sibTrans" cxnId="{27A9E467-6990-4799-A1B8-8390DC922391}">
      <dgm:prSet/>
      <dgm:spPr/>
      <dgm:t>
        <a:bodyPr/>
        <a:lstStyle/>
        <a:p>
          <a:endParaRPr lang="en-US"/>
        </a:p>
      </dgm:t>
    </dgm:pt>
    <dgm:pt modelId="{68B63CA9-4B1F-4AD6-8A8D-F543DBD5F289}">
      <dgm:prSet/>
      <dgm:spPr/>
      <dgm:t>
        <a:bodyPr/>
        <a:lstStyle/>
        <a:p>
          <a:r>
            <a:rPr lang="en-GB"/>
            <a:t>We want your ideas for next Landlord Forums – topics to be discussed.</a:t>
          </a:r>
          <a:endParaRPr lang="en-US"/>
        </a:p>
      </dgm:t>
    </dgm:pt>
    <dgm:pt modelId="{3F542D95-C233-4A73-840E-367EC63E2B35}" type="parTrans" cxnId="{7386C93D-1591-4891-9924-7384D246D1A8}">
      <dgm:prSet/>
      <dgm:spPr/>
      <dgm:t>
        <a:bodyPr/>
        <a:lstStyle/>
        <a:p>
          <a:endParaRPr lang="en-US"/>
        </a:p>
      </dgm:t>
    </dgm:pt>
    <dgm:pt modelId="{904C58B8-9093-47D2-8AB7-EF5FBD31E8D5}" type="sibTrans" cxnId="{7386C93D-1591-4891-9924-7384D246D1A8}">
      <dgm:prSet/>
      <dgm:spPr/>
      <dgm:t>
        <a:bodyPr/>
        <a:lstStyle/>
        <a:p>
          <a:endParaRPr lang="en-US"/>
        </a:p>
      </dgm:t>
    </dgm:pt>
    <dgm:pt modelId="{C9CEEA8F-13B1-4A7E-B6A6-B6914BF58E46}" type="pres">
      <dgm:prSet presAssocID="{34D77746-554C-4A51-91E8-39C29045B5BF}" presName="linear" presStyleCnt="0">
        <dgm:presLayoutVars>
          <dgm:animLvl val="lvl"/>
          <dgm:resizeHandles val="exact"/>
        </dgm:presLayoutVars>
      </dgm:prSet>
      <dgm:spPr/>
    </dgm:pt>
    <dgm:pt modelId="{74390551-AC38-4AF2-9B8C-B02C4E106117}" type="pres">
      <dgm:prSet presAssocID="{AF75ACAB-CB98-4DAC-94E7-24D926CE9536}" presName="parentText" presStyleLbl="node1" presStyleIdx="0" presStyleCnt="4" custLinFactNeighborX="1983" custLinFactNeighborY="-38051">
        <dgm:presLayoutVars>
          <dgm:chMax val="0"/>
          <dgm:bulletEnabled val="1"/>
        </dgm:presLayoutVars>
      </dgm:prSet>
      <dgm:spPr/>
    </dgm:pt>
    <dgm:pt modelId="{D2EC5824-60DD-481C-B0F1-B7BA77E5FAEC}" type="pres">
      <dgm:prSet presAssocID="{7A111794-7AB2-4C54-9334-D3873C9CF80C}" presName="spacer" presStyleCnt="0"/>
      <dgm:spPr/>
    </dgm:pt>
    <dgm:pt modelId="{741B0B31-F03D-4BB6-B9D2-46B5E1DD5114}" type="pres">
      <dgm:prSet presAssocID="{C7AB2966-4E62-42C6-A0CC-D6C7E964EA5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DF37D06-C145-4633-B173-7CFB9132FBD3}" type="pres">
      <dgm:prSet presAssocID="{0AC79FC2-E52F-495E-990E-7288BF0296D6}" presName="spacer" presStyleCnt="0"/>
      <dgm:spPr/>
    </dgm:pt>
    <dgm:pt modelId="{3A976D34-7C31-441D-B375-57A2A3EB4FBD}" type="pres">
      <dgm:prSet presAssocID="{BF8122D3-47E7-42FB-925F-FFDF62CC6F7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C089E4C-C52B-4C34-8C0B-35873534F582}" type="pres">
      <dgm:prSet presAssocID="{2D04F32A-8796-49BA-BE9A-B169C41F60BC}" presName="spacer" presStyleCnt="0"/>
      <dgm:spPr/>
    </dgm:pt>
    <dgm:pt modelId="{5D00F771-E4BA-4511-8206-B9488DA49AD4}" type="pres">
      <dgm:prSet presAssocID="{68B63CA9-4B1F-4AD6-8A8D-F543DBD5F28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77D2307-3795-4F77-97F9-1A23767B8E2D}" srcId="{34D77746-554C-4A51-91E8-39C29045B5BF}" destId="{C7AB2966-4E62-42C6-A0CC-D6C7E964EA58}" srcOrd="1" destOrd="0" parTransId="{EA4EC81E-85F7-4079-A315-482AA3BE3D9C}" sibTransId="{0AC79FC2-E52F-495E-990E-7288BF0296D6}"/>
    <dgm:cxn modelId="{E7476D22-6573-425C-B52E-5FCEC7CDB95F}" type="presOf" srcId="{68B63CA9-4B1F-4AD6-8A8D-F543DBD5F289}" destId="{5D00F771-E4BA-4511-8206-B9488DA49AD4}" srcOrd="0" destOrd="0" presId="urn:microsoft.com/office/officeart/2005/8/layout/vList2"/>
    <dgm:cxn modelId="{7386C93D-1591-4891-9924-7384D246D1A8}" srcId="{34D77746-554C-4A51-91E8-39C29045B5BF}" destId="{68B63CA9-4B1F-4AD6-8A8D-F543DBD5F289}" srcOrd="3" destOrd="0" parTransId="{3F542D95-C233-4A73-840E-367EC63E2B35}" sibTransId="{904C58B8-9093-47D2-8AB7-EF5FBD31E8D5}"/>
    <dgm:cxn modelId="{143F6A3E-8FFC-4227-884D-42F7C394F009}" type="presOf" srcId="{34D77746-554C-4A51-91E8-39C29045B5BF}" destId="{C9CEEA8F-13B1-4A7E-B6A6-B6914BF58E46}" srcOrd="0" destOrd="0" presId="urn:microsoft.com/office/officeart/2005/8/layout/vList2"/>
    <dgm:cxn modelId="{27A9E467-6990-4799-A1B8-8390DC922391}" srcId="{34D77746-554C-4A51-91E8-39C29045B5BF}" destId="{BF8122D3-47E7-42FB-925F-FFDF62CC6F74}" srcOrd="2" destOrd="0" parTransId="{219F1ADE-2831-4604-95CD-E12AEF7C7233}" sibTransId="{2D04F32A-8796-49BA-BE9A-B169C41F60BC}"/>
    <dgm:cxn modelId="{9011BE54-0A1F-4074-8ED4-99E0CFB7560D}" type="presOf" srcId="{AF75ACAB-CB98-4DAC-94E7-24D926CE9536}" destId="{74390551-AC38-4AF2-9B8C-B02C4E106117}" srcOrd="0" destOrd="0" presId="urn:microsoft.com/office/officeart/2005/8/layout/vList2"/>
    <dgm:cxn modelId="{1C3A8997-4592-494F-B20E-7909A6E5F31A}" type="presOf" srcId="{C7AB2966-4E62-42C6-A0CC-D6C7E964EA58}" destId="{741B0B31-F03D-4BB6-B9D2-46B5E1DD5114}" srcOrd="0" destOrd="0" presId="urn:microsoft.com/office/officeart/2005/8/layout/vList2"/>
    <dgm:cxn modelId="{79225ECB-7E9F-4941-B483-BDDD6FBB1EB7}" srcId="{34D77746-554C-4A51-91E8-39C29045B5BF}" destId="{AF75ACAB-CB98-4DAC-94E7-24D926CE9536}" srcOrd="0" destOrd="0" parTransId="{A13533F4-05A1-4D5F-A32E-AA8A5429115D}" sibTransId="{7A111794-7AB2-4C54-9334-D3873C9CF80C}"/>
    <dgm:cxn modelId="{B22E63FC-0C32-4637-B8C0-41901236E6BF}" type="presOf" srcId="{BF8122D3-47E7-42FB-925F-FFDF62CC6F74}" destId="{3A976D34-7C31-441D-B375-57A2A3EB4FBD}" srcOrd="0" destOrd="0" presId="urn:microsoft.com/office/officeart/2005/8/layout/vList2"/>
    <dgm:cxn modelId="{6DD2F559-6E84-4E08-92CB-91D2F2C7197F}" type="presParOf" srcId="{C9CEEA8F-13B1-4A7E-B6A6-B6914BF58E46}" destId="{74390551-AC38-4AF2-9B8C-B02C4E106117}" srcOrd="0" destOrd="0" presId="urn:microsoft.com/office/officeart/2005/8/layout/vList2"/>
    <dgm:cxn modelId="{6CB4A4CF-6891-4CC1-A709-CC3FAC342928}" type="presParOf" srcId="{C9CEEA8F-13B1-4A7E-B6A6-B6914BF58E46}" destId="{D2EC5824-60DD-481C-B0F1-B7BA77E5FAEC}" srcOrd="1" destOrd="0" presId="urn:microsoft.com/office/officeart/2005/8/layout/vList2"/>
    <dgm:cxn modelId="{538FFDDA-FBC7-4CF1-86A6-B4E5782B7CDC}" type="presParOf" srcId="{C9CEEA8F-13B1-4A7E-B6A6-B6914BF58E46}" destId="{741B0B31-F03D-4BB6-B9D2-46B5E1DD5114}" srcOrd="2" destOrd="0" presId="urn:microsoft.com/office/officeart/2005/8/layout/vList2"/>
    <dgm:cxn modelId="{F1599879-9A13-4C8E-933A-3E0A89963DE8}" type="presParOf" srcId="{C9CEEA8F-13B1-4A7E-B6A6-B6914BF58E46}" destId="{8DF37D06-C145-4633-B173-7CFB9132FBD3}" srcOrd="3" destOrd="0" presId="urn:microsoft.com/office/officeart/2005/8/layout/vList2"/>
    <dgm:cxn modelId="{0FC60144-E1D4-4AB4-9FBC-FC77C6AF127A}" type="presParOf" srcId="{C9CEEA8F-13B1-4A7E-B6A6-B6914BF58E46}" destId="{3A976D34-7C31-441D-B375-57A2A3EB4FBD}" srcOrd="4" destOrd="0" presId="urn:microsoft.com/office/officeart/2005/8/layout/vList2"/>
    <dgm:cxn modelId="{FF514A7A-2A57-493C-A30C-C63E01BB4018}" type="presParOf" srcId="{C9CEEA8F-13B1-4A7E-B6A6-B6914BF58E46}" destId="{3C089E4C-C52B-4C34-8C0B-35873534F582}" srcOrd="5" destOrd="0" presId="urn:microsoft.com/office/officeart/2005/8/layout/vList2"/>
    <dgm:cxn modelId="{2DA627AE-C2BD-4682-A2EF-30C531449A0B}" type="presParOf" srcId="{C9CEEA8F-13B1-4A7E-B6A6-B6914BF58E46}" destId="{5D00F771-E4BA-4511-8206-B9488DA49AD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390551-AC38-4AF2-9B8C-B02C4E106117}">
      <dsp:nvSpPr>
        <dsp:cNvPr id="0" name=""/>
        <dsp:cNvSpPr/>
      </dsp:nvSpPr>
      <dsp:spPr>
        <a:xfrm>
          <a:off x="0" y="0"/>
          <a:ext cx="15372083" cy="11917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All Presentations given tonight will be available on the website within the next few days.</a:t>
          </a:r>
          <a:endParaRPr lang="en-US" sz="3000" kern="1200" dirty="0"/>
        </a:p>
      </dsp:txBody>
      <dsp:txXfrm>
        <a:off x="58177" y="58177"/>
        <a:ext cx="15255729" cy="1075400"/>
      </dsp:txXfrm>
    </dsp:sp>
    <dsp:sp modelId="{741B0B31-F03D-4BB6-B9D2-46B5E1DD5114}">
      <dsp:nvSpPr>
        <dsp:cNvPr id="0" name=""/>
        <dsp:cNvSpPr/>
      </dsp:nvSpPr>
      <dsp:spPr>
        <a:xfrm>
          <a:off x="0" y="1311030"/>
          <a:ext cx="15372083" cy="11917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The website will be updated regularly over the next few months – it is advisable to check the website for any updates.</a:t>
          </a:r>
          <a:endParaRPr lang="en-US" sz="3000" kern="1200" dirty="0"/>
        </a:p>
      </dsp:txBody>
      <dsp:txXfrm>
        <a:off x="58177" y="1369207"/>
        <a:ext cx="15255729" cy="1075400"/>
      </dsp:txXfrm>
    </dsp:sp>
    <dsp:sp modelId="{3A976D34-7C31-441D-B375-57A2A3EB4FBD}">
      <dsp:nvSpPr>
        <dsp:cNvPr id="0" name=""/>
        <dsp:cNvSpPr/>
      </dsp:nvSpPr>
      <dsp:spPr>
        <a:xfrm>
          <a:off x="0" y="2589185"/>
          <a:ext cx="15372083" cy="11917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Newsletters will be sent out with any significant updates.</a:t>
          </a:r>
          <a:endParaRPr lang="en-US" sz="3000" kern="1200"/>
        </a:p>
      </dsp:txBody>
      <dsp:txXfrm>
        <a:off x="58177" y="2647362"/>
        <a:ext cx="15255729" cy="1075400"/>
      </dsp:txXfrm>
    </dsp:sp>
    <dsp:sp modelId="{5D00F771-E4BA-4511-8206-B9488DA49AD4}">
      <dsp:nvSpPr>
        <dsp:cNvPr id="0" name=""/>
        <dsp:cNvSpPr/>
      </dsp:nvSpPr>
      <dsp:spPr>
        <a:xfrm>
          <a:off x="0" y="3867339"/>
          <a:ext cx="15372083" cy="11917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We want your ideas for next Landlord Forums – topics to be discussed.</a:t>
          </a:r>
          <a:endParaRPr lang="en-US" sz="3000" kern="1200"/>
        </a:p>
      </dsp:txBody>
      <dsp:txXfrm>
        <a:off x="58177" y="3925516"/>
        <a:ext cx="15255729" cy="1075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E3F22A-9544-5C42-B5B8-5FD81E952B74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4B117-9D35-6B49-842C-40ED4BD10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83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A6234C-C4D7-49E1-8A7A-385774F70C0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0892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B6197-7BD7-A922-0CC8-4FAC0C5C3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619EFD-752A-0143-6B33-4159EE72F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6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7A38E-58AF-E41B-AC4C-89AD7E3CB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68BD5B-7ABC-509A-2DB8-2D1DCE01C5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03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B6197-7BD7-A922-0CC8-4FAC0C5C3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619EFD-752A-0143-6B33-4159EE72F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84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170DB-3B8B-E724-9D8A-0596B7919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4EEF7-E997-12C7-DF81-7187CE48A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64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DFFC2-16C5-E945-F893-04E2D2C37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0476D-C108-1C04-A83E-0AFD41E45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6065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D3077-08A8-B006-45AB-6DD0CD3DC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74E4D-9B86-B891-79C6-950CC40067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DE36AF-94FB-54F7-2C0B-20CC2B929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70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5E535-118C-1378-2C07-D43EA29F6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93BA6A-7771-0F05-A7D5-3A7C97A36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98EC7E-A5C9-8488-2D13-CAD504A11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1F5BBC-55BF-B890-9200-DFEDA842AE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7F374F-B7FE-6951-6027-320D758963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98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7D302-0ADE-9B22-EABE-3FC1394C5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74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80361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E00F7-9B8F-F635-6202-91312A529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BF1AF-27B9-B52A-F67C-020CBD25E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2B2913-A56C-1419-9B21-5973D7F50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E7EB3-AFE4-1964-9DD0-EFC341C883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/>
          <a:lstStyle/>
          <a:p>
            <a:fld id="{6F496BB9-6951-1645-B8B8-9D146DA84CD5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E714F9-E8A8-B14E-FD5B-5BEC2DE96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C4034-9EB9-5C8C-4B51-9CFBB9ABC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/>
          <a:lstStyle/>
          <a:p>
            <a:fld id="{B0688CE8-08DC-8946-BE74-BDAAB2AF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394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39312-2B72-E9EF-39A6-84F09A51C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260A0F-2FA2-AB5F-4EF7-ED162A9668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8D8F5A-AD03-B1FC-8E46-695A5CBFD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8C63B-9B21-FDD0-72A6-B5D752439D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/>
          <a:lstStyle/>
          <a:p>
            <a:fld id="{6F496BB9-6951-1645-B8B8-9D146DA84CD5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D34676-D0AF-D3E2-6133-528B11AC9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A301E4-5313-EC53-DBD6-20831072E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/>
          <a:lstStyle/>
          <a:p>
            <a:fld id="{B0688CE8-08DC-8946-BE74-BDAAB2AF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2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170DB-3B8B-E724-9D8A-0596B7919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4EEF7-E997-12C7-DF81-7187CE48A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0632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7A38E-58AF-E41B-AC4C-89AD7E3CB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68BD5B-7ABC-509A-2DB8-2D1DCE01C5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950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45C15-E85E-E446-B759-A89EE84C1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80" y="2733687"/>
            <a:ext cx="15773400" cy="652801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defRPr sz="3000"/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0876F37-D75F-704A-95CA-BF81AA395CC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4381" y="1885950"/>
            <a:ext cx="14766926" cy="328614"/>
          </a:xfrm>
        </p:spPr>
        <p:txBody>
          <a:bodyPr/>
          <a:lstStyle>
            <a:lvl1pPr marL="0" indent="0">
              <a:buNone/>
              <a:defRPr b="1">
                <a:solidFill>
                  <a:srgbClr val="4E226B"/>
                </a:solidFill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D597AE-2229-0E4D-B3A9-6B7C05BF87C2}"/>
              </a:ext>
            </a:extLst>
          </p:cNvPr>
          <p:cNvSpPr txBox="1"/>
          <p:nvPr userDrawn="1"/>
        </p:nvSpPr>
        <p:spPr>
          <a:xfrm>
            <a:off x="700088" y="-142875"/>
            <a:ext cx="0" cy="0"/>
          </a:xfrm>
          <a:prstGeom prst="rect">
            <a:avLst/>
          </a:prstGeom>
        </p:spPr>
        <p:txBody>
          <a:bodyPr vert="horz" wrap="none" lIns="0" tIns="0" rIns="0" bIns="0" rtlCol="0" anchor="b">
            <a:normAutofit fontScale="25000" lnSpcReduction="20000"/>
          </a:bodyPr>
          <a:lstStyle/>
          <a:p>
            <a:pPr algn="l"/>
            <a:endParaRPr lang="en-US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0BBA43-1122-314C-91ED-1C6BB4DD73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044066" y="343319"/>
            <a:ext cx="1930143" cy="15984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AC541E-14D1-2349-92AE-7BDF258B0761}"/>
              </a:ext>
            </a:extLst>
          </p:cNvPr>
          <p:cNvSpPr txBox="1"/>
          <p:nvPr userDrawn="1"/>
        </p:nvSpPr>
        <p:spPr>
          <a:xfrm>
            <a:off x="16864314" y="9537539"/>
            <a:ext cx="0" cy="0"/>
          </a:xfrm>
          <a:prstGeom prst="rect">
            <a:avLst/>
          </a:prstGeom>
        </p:spPr>
        <p:txBody>
          <a:bodyPr vert="horz" wrap="none" lIns="0" tIns="0" rIns="0" bIns="0" rtlCol="0" anchor="b">
            <a:normAutofit fontScale="25000" lnSpcReduction="20000"/>
          </a:bodyPr>
          <a:lstStyle/>
          <a:p>
            <a:pPr algn="l"/>
            <a:endParaRPr lang="en-US" sz="32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FA0DC4-1A43-4F7E-AC8C-735FF92E3E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3986666" y="152700"/>
            <a:ext cx="4114800" cy="54777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fld id="{7ED3C3FB-97FF-4690-B61E-41E8A0916BB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75E8E30-C893-4BF0-81DC-401C43CF9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5555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B6197-7BD7-A922-0CC8-4FAC0C5C3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619EFD-752A-0143-6B33-4159EE72F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835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170DB-3B8B-E724-9D8A-0596B7919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4EEF7-E997-12C7-DF81-7187CE48A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984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DFFC2-16C5-E945-F893-04E2D2C37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0476D-C108-1C04-A83E-0AFD41E45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37142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D3077-08A8-B006-45AB-6DD0CD3DC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74E4D-9B86-B891-79C6-950CC40067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DE36AF-94FB-54F7-2C0B-20CC2B929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419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5E535-118C-1378-2C07-D43EA29F6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93BA6A-7771-0F05-A7D5-3A7C97A36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98EC7E-A5C9-8488-2D13-CAD504A11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1F5BBC-55BF-B890-9200-DFEDA842AE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7F374F-B7FE-6951-6027-320D758963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321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7D302-0ADE-9B22-EABE-3FC1394C5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407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8784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E00F7-9B8F-F635-6202-91312A529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BF1AF-27B9-B52A-F67C-020CBD25E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2B2913-A56C-1419-9B21-5973D7F50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E7EB3-AFE4-1964-9DD0-EFC341C883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/>
          <a:lstStyle/>
          <a:p>
            <a:fld id="{6F496BB9-6951-1645-B8B8-9D146DA84CD5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E714F9-E8A8-B14E-FD5B-5BEC2DE96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C4034-9EB9-5C8C-4B51-9CFBB9ABC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/>
          <a:lstStyle/>
          <a:p>
            <a:fld id="{B0688CE8-08DC-8946-BE74-BDAAB2AF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15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DFFC2-16C5-E945-F893-04E2D2C37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0476D-C108-1C04-A83E-0AFD41E45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40287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39312-2B72-E9EF-39A6-84F09A51C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260A0F-2FA2-AB5F-4EF7-ED162A9668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8D8F5A-AD03-B1FC-8E46-695A5CBFD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8C63B-9B21-FDD0-72A6-B5D752439D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/>
          <a:lstStyle/>
          <a:p>
            <a:fld id="{6F496BB9-6951-1645-B8B8-9D146DA84CD5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D34676-D0AF-D3E2-6133-528B11AC9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A301E4-5313-EC53-DBD6-20831072E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/>
          <a:lstStyle/>
          <a:p>
            <a:fld id="{B0688CE8-08DC-8946-BE74-BDAAB2AF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916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7A38E-58AF-E41B-AC4C-89AD7E3CB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68BD5B-7ABC-509A-2DB8-2D1DCE01C5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76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B6197-7BD7-A922-0CC8-4FAC0C5C3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619EFD-752A-0143-6B33-4159EE72F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211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170DB-3B8B-E724-9D8A-0596B791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4EEF7-E997-12C7-DF81-7187CE48A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334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DFFC2-16C5-E945-F893-04E2D2C37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0476D-C108-1C04-A83E-0AFD41E45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73875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D3077-08A8-B006-45AB-6DD0CD3DC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74E4D-9B86-B891-79C6-950CC40067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DE36AF-94FB-54F7-2C0B-20CC2B929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607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5E535-118C-1378-2C07-D43EA29F6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93BA6A-7771-0F05-A7D5-3A7C97A36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98EC7E-A5C9-8488-2D13-CAD504A11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1F5BBC-55BF-B890-9200-DFEDA842AE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7F374F-B7FE-6951-6027-320D758963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554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7D302-0ADE-9B22-EABE-3FC1394C5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076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51056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E00F7-9B8F-F635-6202-91312A529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BF1AF-27B9-B52A-F67C-020CBD25E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2B2913-A56C-1419-9B21-5973D7F50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E7EB3-AFE4-1964-9DD0-EFC341C883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/>
          <a:lstStyle/>
          <a:p>
            <a:fld id="{6F496BB9-6951-1645-B8B8-9D146DA84CD5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E714F9-E8A8-B14E-FD5B-5BEC2DE96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C4034-9EB9-5C8C-4B51-9CFBB9ABC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/>
          <a:lstStyle/>
          <a:p>
            <a:fld id="{B0688CE8-08DC-8946-BE74-BDAAB2AF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D3077-08A8-B006-45AB-6DD0CD3DC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74E4D-9B86-B891-79C6-950CC40067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DE36AF-94FB-54F7-2C0B-20CC2B929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0300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39312-2B72-E9EF-39A6-84F09A51C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260A0F-2FA2-AB5F-4EF7-ED162A9668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8D8F5A-AD03-B1FC-8E46-695A5CBFD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8C63B-9B21-FDD0-72A6-B5D752439D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/>
          <a:lstStyle/>
          <a:p>
            <a:fld id="{6F496BB9-6951-1645-B8B8-9D146DA84CD5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D34676-D0AF-D3E2-6133-528B11AC9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A301E4-5313-EC53-DBD6-20831072E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/>
          <a:lstStyle/>
          <a:p>
            <a:fld id="{B0688CE8-08DC-8946-BE74-BDAAB2AF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707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7A38E-58AF-E41B-AC4C-89AD7E3CB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68BD5B-7ABC-509A-2DB8-2D1DCE01C5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050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6D484-091A-4D37-AAF6-9A039953FD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EA8255-97A6-4313-A06B-E7B7A48EBF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2C8CD-A347-44B6-B89F-F8E51A51A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3F99-7068-4F56-AC0D-6564BE1AFEE6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46C56-AAF5-4A19-8D65-743389D24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F1077-14BF-40E3-A832-053068078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C1B8-0618-40CE-8EC7-A07085B78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0814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4BA89-D32D-4AE4-9E99-B972297EF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F600B-D06F-46B8-A213-CAFA2A7AE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DAF59-CA49-41C4-9553-EB4761DE7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3F99-7068-4F56-AC0D-6564BE1AFEE6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B800C-CDF9-43A2-AFEE-DD7A7E545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EADE6-E224-4C7E-BF1D-BA1064EE3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C1B8-0618-40CE-8EC7-A07085B78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27314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1442D-2D77-4066-9A0A-2DB689C02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96A289-1EFE-429F-A9A6-2491DA078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E5C03-E5DE-47E2-B5B2-FA9A28D88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3F99-7068-4F56-AC0D-6564BE1AFEE6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BFFE3-4B17-407A-A226-55881C8AD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5D4A9-4B45-46F1-AAF6-928270D4C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C1B8-0618-40CE-8EC7-A07085B78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8741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134C8-6D98-4B88-B009-24A59F8F2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8C018-D53A-429A-BB03-72F236836F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937FD7-9798-4CA1-B255-9B47695E86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67B9B0-0F4C-4DF0-9F4A-05AD8CB2D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3F99-7068-4F56-AC0D-6564BE1AFEE6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982B1-F061-4744-9B71-CEB42DD76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9F95E2-0ADC-49D7-A6AB-DA5F9AE7F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C1B8-0618-40CE-8EC7-A07085B78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950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42644-4862-47E0-9264-2F7BB8322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A6C1AA-CA17-4F4A-A228-85103B8D6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8B360-D3BE-4F47-BD22-CEFCC91064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A5C8F2-551B-4F01-8C6A-D4E1E6F043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081139-6E49-4291-9128-9A9AE54B8F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AA7DED-15F2-4030-AC38-D5A56A93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3F99-7068-4F56-AC0D-6564BE1AFEE6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869A76-EFE3-46F8-B059-0F42FA771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90404B-B7C0-4CD3-9F26-366D7D15B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C1B8-0618-40CE-8EC7-A07085B78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8814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67A2A-E08A-40E6-9462-1E887E1EF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8EA524-87BC-42F7-B99E-B2D4DA0D9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3F99-7068-4F56-AC0D-6564BE1AFEE6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2CA052-178A-4278-B325-494B919C8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5BB474-37C0-44D2-9E96-DD447494E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C1B8-0618-40CE-8EC7-A07085B78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21977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3CF60B-4F56-4C32-B3B0-8538E7568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3F99-7068-4F56-AC0D-6564BE1AFEE6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0524B3-708E-4F93-9E6C-3B22267C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6980A-49B8-40DA-9F0A-42BDF5762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C1B8-0618-40CE-8EC7-A07085B78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1237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2B546-9308-47A6-BD4A-1606B2CB3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0BF76-BA11-44B6-A086-25A37427B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B1AD02-0903-4ACC-B298-BB7B6C3B2A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319A64-8D4C-4066-9B65-C37B7C9A7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3F99-7068-4F56-AC0D-6564BE1AFEE6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B547B6-2045-4830-93C9-8C9D7FAEB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FF7DA5-D94D-43A7-8730-C58000D28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C1B8-0618-40CE-8EC7-A07085B78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95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5E535-118C-1378-2C07-D43EA29F6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93BA6A-7771-0F05-A7D5-3A7C97A36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98EC7E-A5C9-8488-2D13-CAD504A11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1F5BBC-55BF-B890-9200-DFEDA842AE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7F374F-B7FE-6951-6027-320D758963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7497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C8636-A6F3-4BB1-BA42-BBDA1E189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7D8898-8786-4E27-BFC8-B14D4FD3C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A15866-74E8-4397-B950-F1CEAC0EC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76F6A8-A6BD-4F54-B0C5-F3EC4F8BA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3F99-7068-4F56-AC0D-6564BE1AFEE6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2DC3F-DCDE-427C-BECF-6D61BE58D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B63F1C-D128-42C6-B7CE-4FB28361B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C1B8-0618-40CE-8EC7-A07085B78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0947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2EA41-E4BB-4017-BEBF-A41054B71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C2F69C-6E6E-4938-9B07-CB668123A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6FEA4-B68C-4B48-8EB1-7C3FA8818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3F99-7068-4F56-AC0D-6564BE1AFEE6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6D671-E661-4CEA-811B-3DC74497C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DD708-EB87-4B79-B7D2-152E04684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C1B8-0618-40CE-8EC7-A07085B78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52992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BFA13E-0B11-42E4-9A53-CEE22E2D91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F152DE-F524-41B9-ACA8-23292A3E2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934EB-9893-47AD-B5BA-99E3F1CC1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3F99-7068-4F56-AC0D-6564BE1AFEE6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2D644-786B-48A7-A94E-6CD708A1D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1D197-00D2-4D0F-B985-7616E76B7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C1B8-0618-40CE-8EC7-A07085B78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026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7D302-0ADE-9B22-EABE-3FC1394C5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0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74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E00F7-9B8F-F635-6202-91312A529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BF1AF-27B9-B52A-F67C-020CBD25E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2B2913-A56C-1419-9B21-5973D7F50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E7EB3-AFE4-1964-9DD0-EFC341C883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/>
          <a:lstStyle/>
          <a:p>
            <a:fld id="{6F496BB9-6951-1645-B8B8-9D146DA84CD5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E714F9-E8A8-B14E-FD5B-5BEC2DE96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C4034-9EB9-5C8C-4B51-9CFBB9ABC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/>
          <a:lstStyle/>
          <a:p>
            <a:fld id="{B0688CE8-08DC-8946-BE74-BDAAB2AF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39312-2B72-E9EF-39A6-84F09A51C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260A0F-2FA2-AB5F-4EF7-ED162A9668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8D8F5A-AD03-B1FC-8E46-695A5CBFD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8C63B-9B21-FDD0-72A6-B5D752439D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/>
          <a:lstStyle/>
          <a:p>
            <a:fld id="{6F496BB9-6951-1645-B8B8-9D146DA84CD5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D34676-D0AF-D3E2-6133-528B11AC9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A301E4-5313-EC53-DBD6-20831072E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/>
          <a:lstStyle/>
          <a:p>
            <a:fld id="{B0688CE8-08DC-8946-BE74-BDAAB2AF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1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20E9B0-E2B0-A310-EFF7-FE38BD7D1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8E590-55E4-E299-6E32-BF14A01D7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861"/>
            <a:ext cx="15773400" cy="6029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38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20E9B0-E2B0-A310-EFF7-FE38BD7D1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8E590-55E4-E299-6E32-BF14A01D7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5621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2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20E9B0-E2B0-A310-EFF7-FE38BD7D1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8E590-55E4-E299-6E32-BF14A01D7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5566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6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8E590-55E4-E299-6E32-BF14A01D7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5621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3362E8C3-F4F3-AD99-E742-C546DEFB5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2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9C2781-0DDE-4F9C-BC3F-B720D4DF1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BEA050-FD28-4929-8FD7-AD181B176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61EFB-B5AA-443C-92C1-BAAF200740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3F99-7068-4F56-AC0D-6564BE1AFEE6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2F065-E796-483F-A46C-B24A68F3EB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50B33-B0E0-4482-B07A-B7210FDED4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8C1B8-0618-40CE-8EC7-A07085B78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22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althamforest.gov.uk/content/property-licensin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8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rotect-eu.mimecast.com/s/Y5KPCgp09FNX6Nqh2XJk-" TargetMode="External"/><Relationship Id="rId2" Type="http://schemas.openxmlformats.org/officeDocument/2006/relationships/hyperlink" Target="https://protect-eu.mimecast.com/s/HgRoC08KrF4Ov4kfDb73C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rotect-eu.mimecast.com/s/3SDcClR19IkJGk1fYOEu0" TargetMode="External"/><Relationship Id="rId5" Type="http://schemas.openxmlformats.org/officeDocument/2006/relationships/hyperlink" Target="https://protect-eu.mimecast.com/s/idiqCk210s4Vl4kfJDWlj" TargetMode="External"/><Relationship Id="rId4" Type="http://schemas.openxmlformats.org/officeDocument/2006/relationships/hyperlink" Target="https://protect-eu.mimecast.com/s/_UxiCjY19sALEAYi76few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A13F63-0C90-5910-7AB9-297DA8D95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3475" y="2535238"/>
            <a:ext cx="16021050" cy="2964396"/>
          </a:xfrm>
        </p:spPr>
        <p:txBody>
          <a:bodyPr>
            <a:noAutofit/>
          </a:bodyPr>
          <a:lstStyle/>
          <a:p>
            <a:r>
              <a:rPr lang="en-GB" sz="8800" b="1" dirty="0"/>
              <a:t> </a:t>
            </a:r>
            <a:br>
              <a:rPr lang="en-GB" sz="11500" b="1" dirty="0"/>
            </a:br>
            <a:r>
              <a:rPr lang="en-GB" sz="8000" b="1" dirty="0"/>
              <a:t>Private Sector Housing &amp; Licensing Landlord Forum</a:t>
            </a:r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26DA05D1-18E5-2B06-9972-96F9AE97C20A}"/>
              </a:ext>
            </a:extLst>
          </p:cNvPr>
          <p:cNvSpPr txBox="1">
            <a:spLocks/>
          </p:cNvSpPr>
          <p:nvPr/>
        </p:nvSpPr>
        <p:spPr>
          <a:xfrm>
            <a:off x="2019300" y="6135688"/>
            <a:ext cx="14249400" cy="16176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5</a:t>
            </a:r>
            <a:r>
              <a:rPr lang="en-GB" baseline="30000" dirty="0"/>
              <a:t>th</a:t>
            </a:r>
            <a:r>
              <a:rPr lang="en-GB" dirty="0"/>
              <a:t> July 2023</a:t>
            </a:r>
          </a:p>
        </p:txBody>
      </p:sp>
    </p:spTree>
    <p:extLst>
      <p:ext uri="{BB962C8B-B14F-4D97-AF65-F5344CB8AC3E}">
        <p14:creationId xmlns:p14="http://schemas.microsoft.com/office/powerpoint/2010/main" val="88026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A13F63-0C90-5910-7AB9-297DA8D95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905" y="858211"/>
            <a:ext cx="17373600" cy="1440396"/>
          </a:xfrm>
        </p:spPr>
        <p:txBody>
          <a:bodyPr>
            <a:normAutofit/>
          </a:bodyPr>
          <a:lstStyle/>
          <a:p>
            <a:pPr algn="l"/>
            <a:r>
              <a:rPr lang="en-GB" sz="8000" b="1" dirty="0"/>
              <a:t>Contact us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3763EAA7-D00B-7E81-1DEC-940D6099F3E4}"/>
              </a:ext>
            </a:extLst>
          </p:cNvPr>
          <p:cNvSpPr txBox="1">
            <a:spLocks/>
          </p:cNvSpPr>
          <p:nvPr/>
        </p:nvSpPr>
        <p:spPr>
          <a:xfrm>
            <a:off x="2599010" y="3335338"/>
            <a:ext cx="13555390" cy="612870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600" b="1" dirty="0">
              <a:solidFill>
                <a:srgbClr val="FDE9F2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4400" dirty="0"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9B2B96-8776-777D-B012-E24D37572398}"/>
              </a:ext>
            </a:extLst>
          </p:cNvPr>
          <p:cNvSpPr txBox="1"/>
          <p:nvPr/>
        </p:nvSpPr>
        <p:spPr>
          <a:xfrm>
            <a:off x="1149151" y="3335338"/>
            <a:ext cx="1257094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dirty="0">
                <a:solidFill>
                  <a:srgbClr val="FDE9F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https://www.walthamforest.gov.uk/content/property-licensing</a:t>
            </a:r>
            <a:endParaRPr lang="en-GB" sz="4400" dirty="0">
              <a:solidFill>
                <a:srgbClr val="FDE9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400" dirty="0">
              <a:solidFill>
                <a:srgbClr val="FDE9F2"/>
              </a:solidFill>
              <a:latin typeface="Arial" panose="020B0604020202020204" pitchFamily="34" charset="0"/>
              <a:cs typeface="Arial" panose="020B0604020202020204" pitchFamily="34" charset="0"/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GB" sz="4400" dirty="0">
              <a:solidFill>
                <a:srgbClr val="FDE9F2"/>
              </a:solidFill>
              <a:latin typeface="Arial" panose="020B0604020202020204" pitchFamily="34" charset="0"/>
              <a:cs typeface="Arial" panose="020B0604020202020204" pitchFamily="34" charset="0"/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sz="4400" dirty="0">
                <a:solidFill>
                  <a:srgbClr val="FDE9F2"/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Propertylicensing@walthamforest.gov.uk</a:t>
            </a:r>
            <a:endParaRPr lang="en-GB" sz="4400" dirty="0">
              <a:solidFill>
                <a:srgbClr val="FDE9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400" dirty="0">
              <a:solidFill>
                <a:srgbClr val="FDE9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400" dirty="0">
                <a:solidFill>
                  <a:srgbClr val="FDE9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020 8496 4949</a:t>
            </a:r>
          </a:p>
        </p:txBody>
      </p:sp>
    </p:spTree>
    <p:extLst>
      <p:ext uri="{BB962C8B-B14F-4D97-AF65-F5344CB8AC3E}">
        <p14:creationId xmlns:p14="http://schemas.microsoft.com/office/powerpoint/2010/main" val="2959857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A13F63-0C90-5910-7AB9-297DA8D95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80" y="1417105"/>
            <a:ext cx="17373600" cy="1440396"/>
          </a:xfrm>
        </p:spPr>
        <p:txBody>
          <a:bodyPr>
            <a:normAutofit/>
          </a:bodyPr>
          <a:lstStyle/>
          <a:p>
            <a:pPr algn="l"/>
            <a:r>
              <a:rPr lang="en-GB" sz="8000" b="1" dirty="0"/>
              <a:t>Agenda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3763EAA7-D00B-7E81-1DEC-940D6099F3E4}"/>
              </a:ext>
            </a:extLst>
          </p:cNvPr>
          <p:cNvSpPr txBox="1">
            <a:spLocks/>
          </p:cNvSpPr>
          <p:nvPr/>
        </p:nvSpPr>
        <p:spPr>
          <a:xfrm>
            <a:off x="2599010" y="3335338"/>
            <a:ext cx="13555390" cy="612870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600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4400" dirty="0">
                <a:latin typeface="+mn-lt"/>
              </a:rPr>
              <a:t>Licensing update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4400" dirty="0">
                <a:latin typeface="+mn-lt"/>
              </a:rPr>
              <a:t>Luke Ravenscroft – energy efficiency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4400" dirty="0">
                <a:latin typeface="+mn-lt"/>
              </a:rPr>
              <a:t>Chris Mattingley – LFB, charge safe campaign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4400" dirty="0">
                <a:latin typeface="+mn-lt"/>
              </a:rPr>
              <a:t>Richard Blanco – NRLA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800" dirty="0">
              <a:latin typeface="+mn-lt"/>
            </a:endParaRPr>
          </a:p>
          <a:p>
            <a:pPr algn="l"/>
            <a:r>
              <a:rPr lang="en-GB" sz="3200" dirty="0">
                <a:solidFill>
                  <a:srgbClr val="FEF4F9"/>
                </a:solidFill>
              </a:rPr>
              <a:t>There will be time for a Q &amp; A after each presentation. Please wait until the end of the presentation before raising your hand.  Any questions should be general and not specific to your individual application/property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4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5595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A13F63-0C90-5910-7AB9-297DA8D95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80" y="1417105"/>
            <a:ext cx="17373600" cy="1440396"/>
          </a:xfrm>
        </p:spPr>
        <p:txBody>
          <a:bodyPr>
            <a:normAutofit/>
          </a:bodyPr>
          <a:lstStyle/>
          <a:p>
            <a:pPr algn="l"/>
            <a:r>
              <a:rPr lang="en-GB" sz="8000" b="1" dirty="0"/>
              <a:t>Housekeeping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3763EAA7-D00B-7E81-1DEC-940D6099F3E4}"/>
              </a:ext>
            </a:extLst>
          </p:cNvPr>
          <p:cNvSpPr txBox="1">
            <a:spLocks/>
          </p:cNvSpPr>
          <p:nvPr/>
        </p:nvSpPr>
        <p:spPr>
          <a:xfrm>
            <a:off x="2599010" y="3335338"/>
            <a:ext cx="13555390" cy="612870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600" b="1" dirty="0">
              <a:solidFill>
                <a:srgbClr val="FDE9F2"/>
              </a:solidFill>
            </a:endParaRPr>
          </a:p>
          <a:p>
            <a:pPr marL="380962" indent="-380962" algn="l">
              <a:buFont typeface="Arial" panose="020B0604020202020204" pitchFamily="34" charset="0"/>
              <a:buChar char="•"/>
            </a:pPr>
            <a:r>
              <a:rPr lang="en-GB" sz="4400" dirty="0">
                <a:solidFill>
                  <a:srgbClr val="FDE9F2"/>
                </a:solidFill>
              </a:rPr>
              <a:t>Please ensure Microphones and Cameras are off, until asking a question.</a:t>
            </a:r>
          </a:p>
          <a:p>
            <a:pPr marL="380962" indent="-380962" algn="l">
              <a:buFont typeface="Arial" panose="020B0604020202020204" pitchFamily="34" charset="0"/>
              <a:buChar char="•"/>
            </a:pPr>
            <a:r>
              <a:rPr lang="en-GB" sz="4400" dirty="0">
                <a:solidFill>
                  <a:srgbClr val="FDE9F2"/>
                </a:solidFill>
              </a:rPr>
              <a:t>You can ask a question by typing it in the comments and a colleague will respond.</a:t>
            </a:r>
          </a:p>
          <a:p>
            <a:pPr marL="380962" indent="-380962" algn="l">
              <a:buFont typeface="Arial" panose="020B0604020202020204" pitchFamily="34" charset="0"/>
              <a:buChar char="•"/>
            </a:pPr>
            <a:r>
              <a:rPr lang="en-GB" sz="4400" dirty="0">
                <a:solidFill>
                  <a:srgbClr val="FDE9F2"/>
                </a:solidFill>
              </a:rPr>
              <a:t>At the end of each presentation there will be a chance to ask questions if you could raise your hand.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4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8594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02AF114-E593-4357-68BD-2F5930D110EF}"/>
              </a:ext>
            </a:extLst>
          </p:cNvPr>
          <p:cNvSpPr/>
          <p:nvPr/>
        </p:nvSpPr>
        <p:spPr>
          <a:xfrm>
            <a:off x="1" y="8300243"/>
            <a:ext cx="18287999" cy="19883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5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502F769-A030-AB22-94A6-BF145C7BBFD0}"/>
              </a:ext>
            </a:extLst>
          </p:cNvPr>
          <p:cNvSpPr txBox="1">
            <a:spLocks/>
          </p:cNvSpPr>
          <p:nvPr/>
        </p:nvSpPr>
        <p:spPr>
          <a:xfrm>
            <a:off x="142875" y="219870"/>
            <a:ext cx="15773400" cy="1988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54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C6B7739-D14E-4015-8651-DDF60E51206C}"/>
              </a:ext>
            </a:extLst>
          </p:cNvPr>
          <p:cNvSpPr/>
          <p:nvPr/>
        </p:nvSpPr>
        <p:spPr>
          <a:xfrm>
            <a:off x="945972" y="2838034"/>
            <a:ext cx="16388439" cy="2839204"/>
          </a:xfrm>
          <a:prstGeom prst="roundRect">
            <a:avLst>
              <a:gd name="adj" fmla="val 1157"/>
            </a:avLst>
          </a:prstGeom>
          <a:solidFill>
            <a:schemeClr val="bg1"/>
          </a:solidFill>
          <a:ln w="38100">
            <a:solidFill>
              <a:srgbClr val="4A236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B4597A2-9D6E-89E5-6131-0AD9FCF8FB30}"/>
              </a:ext>
            </a:extLst>
          </p:cNvPr>
          <p:cNvSpPr/>
          <p:nvPr/>
        </p:nvSpPr>
        <p:spPr>
          <a:xfrm>
            <a:off x="1200378" y="3049096"/>
            <a:ext cx="2801093" cy="531438"/>
          </a:xfrm>
          <a:prstGeom prst="roundRect">
            <a:avLst>
              <a:gd name="adj" fmla="val 9176"/>
            </a:avLst>
          </a:prstGeom>
          <a:solidFill>
            <a:srgbClr val="F9CBDF"/>
          </a:solidFill>
          <a:ln w="38100">
            <a:solidFill>
              <a:srgbClr val="F9CBD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>
                <a:solidFill>
                  <a:schemeClr val="tx1">
                    <a:lumMod val="85000"/>
                    <a:lumOff val="15000"/>
                  </a:schemeClr>
                </a:solidFill>
              </a:rPr>
              <a:t>Licensing applications, fee collection, &amp; issuing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9AF65C5-6F38-6F51-767B-F7FD55CB466D}"/>
              </a:ext>
            </a:extLst>
          </p:cNvPr>
          <p:cNvSpPr/>
          <p:nvPr/>
        </p:nvSpPr>
        <p:spPr>
          <a:xfrm>
            <a:off x="4408314" y="3049096"/>
            <a:ext cx="2801093" cy="531438"/>
          </a:xfrm>
          <a:prstGeom prst="roundRect">
            <a:avLst>
              <a:gd name="adj" fmla="val 9176"/>
            </a:avLst>
          </a:prstGeom>
          <a:solidFill>
            <a:srgbClr val="F9CBDF"/>
          </a:solidFill>
          <a:ln w="38100">
            <a:solidFill>
              <a:srgbClr val="F9CBD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HMOs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5101CC3-6727-B1D5-4162-547002A7A97E}"/>
              </a:ext>
            </a:extLst>
          </p:cNvPr>
          <p:cNvSpPr/>
          <p:nvPr/>
        </p:nvSpPr>
        <p:spPr>
          <a:xfrm>
            <a:off x="1200378" y="3824827"/>
            <a:ext cx="2801093" cy="742195"/>
          </a:xfrm>
          <a:prstGeom prst="roundRect">
            <a:avLst>
              <a:gd name="adj" fmla="val 9176"/>
            </a:avLst>
          </a:prstGeom>
          <a:solidFill>
            <a:srgbClr val="F9CBDF"/>
          </a:solidFill>
          <a:ln w="38100">
            <a:solidFill>
              <a:srgbClr val="F9CBD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Proactive and reactive Inspections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6A90831-327C-6B14-7D19-0E3BB35D3FF8}"/>
              </a:ext>
            </a:extLst>
          </p:cNvPr>
          <p:cNvSpPr/>
          <p:nvPr/>
        </p:nvSpPr>
        <p:spPr>
          <a:xfrm>
            <a:off x="7616250" y="3824828"/>
            <a:ext cx="2801093" cy="742194"/>
          </a:xfrm>
          <a:prstGeom prst="roundRect">
            <a:avLst>
              <a:gd name="adj" fmla="val 9176"/>
            </a:avLst>
          </a:prstGeom>
          <a:solidFill>
            <a:srgbClr val="F9CBDF"/>
          </a:solidFill>
          <a:ln w="38100">
            <a:solidFill>
              <a:srgbClr val="F9CBD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Asylum seeker accommodation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B4344C0-C2D0-FF33-8CD1-1E48E62D5A1D}"/>
              </a:ext>
            </a:extLst>
          </p:cNvPr>
          <p:cNvSpPr/>
          <p:nvPr/>
        </p:nvSpPr>
        <p:spPr>
          <a:xfrm>
            <a:off x="4408312" y="3824828"/>
            <a:ext cx="2801093" cy="742194"/>
          </a:xfrm>
          <a:prstGeom prst="roundRect">
            <a:avLst>
              <a:gd name="adj" fmla="val 9176"/>
            </a:avLst>
          </a:prstGeom>
          <a:solidFill>
            <a:srgbClr val="F9CBDF"/>
          </a:solidFill>
          <a:ln w="38100">
            <a:solidFill>
              <a:srgbClr val="F9CBD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Enforcement – formal notices, prosecutions, civil penalties, IMOs/FMOs etc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C128E94-090F-7859-6F72-A85038879238}"/>
              </a:ext>
            </a:extLst>
          </p:cNvPr>
          <p:cNvSpPr/>
          <p:nvPr/>
        </p:nvSpPr>
        <p:spPr>
          <a:xfrm>
            <a:off x="7616250" y="3049096"/>
            <a:ext cx="2801093" cy="531438"/>
          </a:xfrm>
          <a:prstGeom prst="roundRect">
            <a:avLst>
              <a:gd name="adj" fmla="val 9176"/>
            </a:avLst>
          </a:prstGeom>
          <a:solidFill>
            <a:srgbClr val="F9CBDF"/>
          </a:solidFill>
          <a:ln w="38100">
            <a:solidFill>
              <a:srgbClr val="F9CBD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Multi-agency Tasking Days 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6CB4277-3820-E5BD-68D9-BAB9B57AB337}"/>
              </a:ext>
            </a:extLst>
          </p:cNvPr>
          <p:cNvSpPr/>
          <p:nvPr/>
        </p:nvSpPr>
        <p:spPr>
          <a:xfrm>
            <a:off x="945973" y="2208215"/>
            <a:ext cx="2801094" cy="548742"/>
          </a:xfrm>
          <a:prstGeom prst="roundRect">
            <a:avLst>
              <a:gd name="adj" fmla="val 0"/>
            </a:avLst>
          </a:prstGeom>
          <a:solidFill>
            <a:srgbClr val="4A236B"/>
          </a:solidFill>
          <a:ln w="28575">
            <a:solidFill>
              <a:srgbClr val="4A236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/>
              <a:t>Core functions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FDCFAAB-1EFB-64C8-DFFD-B9CFFBCCD31D}"/>
              </a:ext>
            </a:extLst>
          </p:cNvPr>
          <p:cNvSpPr/>
          <p:nvPr/>
        </p:nvSpPr>
        <p:spPr>
          <a:xfrm>
            <a:off x="3747065" y="2208215"/>
            <a:ext cx="3559201" cy="548742"/>
          </a:xfrm>
          <a:prstGeom prst="roundRect">
            <a:avLst>
              <a:gd name="adj" fmla="val 0"/>
            </a:avLst>
          </a:prstGeom>
          <a:solidFill>
            <a:srgbClr val="E93081"/>
          </a:solidFill>
          <a:ln w="28575">
            <a:solidFill>
              <a:srgbClr val="E9308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400" b="1" dirty="0"/>
              <a:t>PSH</a:t>
            </a:r>
            <a:r>
              <a:rPr lang="en-GB" sz="2400" b="1" dirty="0">
                <a:solidFill>
                  <a:schemeClr val="bg1"/>
                </a:solidFill>
              </a:rPr>
              <a:t> &amp; </a:t>
            </a:r>
            <a:r>
              <a:rPr lang="en-GB" sz="2400" b="1" dirty="0"/>
              <a:t>L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B15EA705-47EB-F0E6-93D3-5DC1134E066E}"/>
              </a:ext>
            </a:extLst>
          </p:cNvPr>
          <p:cNvSpPr/>
          <p:nvPr/>
        </p:nvSpPr>
        <p:spPr>
          <a:xfrm>
            <a:off x="1196792" y="4864199"/>
            <a:ext cx="2801093" cy="531438"/>
          </a:xfrm>
          <a:prstGeom prst="roundRect">
            <a:avLst>
              <a:gd name="adj" fmla="val 9176"/>
            </a:avLst>
          </a:prstGeom>
          <a:solidFill>
            <a:srgbClr val="F9CBDF"/>
          </a:solidFill>
          <a:ln w="38100">
            <a:solidFill>
              <a:srgbClr val="F9CBD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>
                <a:solidFill>
                  <a:schemeClr val="tx1">
                    <a:lumMod val="85000"/>
                    <a:lumOff val="15000"/>
                  </a:schemeClr>
                </a:solidFill>
              </a:rPr>
              <a:t>Cold Homes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E0C11C4C-A306-1A00-C0D7-7CEA1C85624A}"/>
              </a:ext>
            </a:extLst>
          </p:cNvPr>
          <p:cNvSpPr/>
          <p:nvPr/>
        </p:nvSpPr>
        <p:spPr>
          <a:xfrm>
            <a:off x="7590849" y="4817603"/>
            <a:ext cx="2801093" cy="531438"/>
          </a:xfrm>
          <a:prstGeom prst="roundRect">
            <a:avLst>
              <a:gd name="adj" fmla="val 9176"/>
            </a:avLst>
          </a:prstGeom>
          <a:solidFill>
            <a:srgbClr val="F9CBDF"/>
          </a:solidFill>
          <a:ln w="38100">
            <a:solidFill>
              <a:srgbClr val="F9CBD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Harassment &amp; Illegal Eviction (partner org)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8C32BDBC-C21C-4BB2-BFA1-5A0356C71CE5}"/>
              </a:ext>
            </a:extLst>
          </p:cNvPr>
          <p:cNvSpPr/>
          <p:nvPr/>
        </p:nvSpPr>
        <p:spPr>
          <a:xfrm>
            <a:off x="4425228" y="4848524"/>
            <a:ext cx="2801093" cy="531438"/>
          </a:xfrm>
          <a:prstGeom prst="roundRect">
            <a:avLst>
              <a:gd name="adj" fmla="val 9176"/>
            </a:avLst>
          </a:prstGeom>
          <a:solidFill>
            <a:srgbClr val="F9CBDF"/>
          </a:solidFill>
          <a:ln w="38100">
            <a:solidFill>
              <a:srgbClr val="F9CBD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ASB in PRS homes e.g. Noise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8F65B44-E821-74D8-ED36-18579124A130}"/>
              </a:ext>
            </a:extLst>
          </p:cNvPr>
          <p:cNvSpPr/>
          <p:nvPr/>
        </p:nvSpPr>
        <p:spPr>
          <a:xfrm>
            <a:off x="10764103" y="3824828"/>
            <a:ext cx="2801093" cy="742194"/>
          </a:xfrm>
          <a:prstGeom prst="roundRect">
            <a:avLst>
              <a:gd name="adj" fmla="val 9176"/>
            </a:avLst>
          </a:prstGeom>
          <a:solidFill>
            <a:srgbClr val="F9CBDF"/>
          </a:solidFill>
          <a:ln w="38100">
            <a:solidFill>
              <a:srgbClr val="F9CBD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Non-licensed accommodation e.g. ‘Beds in Sheds’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6203BAC-66AA-6720-304E-C499C1E89DAB}"/>
              </a:ext>
            </a:extLst>
          </p:cNvPr>
          <p:cNvSpPr/>
          <p:nvPr/>
        </p:nvSpPr>
        <p:spPr>
          <a:xfrm>
            <a:off x="14032124" y="3049096"/>
            <a:ext cx="2801093" cy="531438"/>
          </a:xfrm>
          <a:prstGeom prst="roundRect">
            <a:avLst>
              <a:gd name="adj" fmla="val 9176"/>
            </a:avLst>
          </a:prstGeom>
          <a:solidFill>
            <a:srgbClr val="F9CBDF"/>
          </a:solidFill>
          <a:ln w="38100">
            <a:solidFill>
              <a:srgbClr val="F9CBD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Cladding Enforcement - PRS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39580392-AC4E-52BD-CE91-D0AB8FF2ACEE}"/>
              </a:ext>
            </a:extLst>
          </p:cNvPr>
          <p:cNvSpPr/>
          <p:nvPr/>
        </p:nvSpPr>
        <p:spPr>
          <a:xfrm>
            <a:off x="10824186" y="3049096"/>
            <a:ext cx="2801093" cy="531438"/>
          </a:xfrm>
          <a:prstGeom prst="roundRect">
            <a:avLst>
              <a:gd name="adj" fmla="val 9176"/>
            </a:avLst>
          </a:prstGeom>
          <a:solidFill>
            <a:srgbClr val="F9CBDF"/>
          </a:solidFill>
          <a:ln w="38100">
            <a:solidFill>
              <a:srgbClr val="F9CBD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>
                <a:solidFill>
                  <a:schemeClr val="tx1">
                    <a:lumMod val="85000"/>
                    <a:lumOff val="15000"/>
                  </a:schemeClr>
                </a:solidFill>
              </a:rPr>
              <a:t>RP Enforcement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46B219F-A4AE-6A27-614B-C465D0A255AD}"/>
              </a:ext>
            </a:extLst>
          </p:cNvPr>
          <p:cNvSpPr/>
          <p:nvPr/>
        </p:nvSpPr>
        <p:spPr>
          <a:xfrm>
            <a:off x="10824186" y="4817603"/>
            <a:ext cx="2801093" cy="531438"/>
          </a:xfrm>
          <a:prstGeom prst="roundRect">
            <a:avLst>
              <a:gd name="adj" fmla="val 9176"/>
            </a:avLst>
          </a:prstGeom>
          <a:solidFill>
            <a:srgbClr val="F9CBDF"/>
          </a:solidFill>
          <a:ln w="38100">
            <a:solidFill>
              <a:srgbClr val="F9CBD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Owner Occupied homes – self-neglect, enforcement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DA1837E3-DC3C-A660-4754-355E9F6026CE}"/>
              </a:ext>
            </a:extLst>
          </p:cNvPr>
          <p:cNvSpPr/>
          <p:nvPr/>
        </p:nvSpPr>
        <p:spPr>
          <a:xfrm>
            <a:off x="14039128" y="4805002"/>
            <a:ext cx="2801093" cy="531438"/>
          </a:xfrm>
          <a:prstGeom prst="roundRect">
            <a:avLst>
              <a:gd name="adj" fmla="val 9176"/>
            </a:avLst>
          </a:prstGeom>
          <a:solidFill>
            <a:srgbClr val="F9CBDF"/>
          </a:solidFill>
          <a:ln w="38100">
            <a:solidFill>
              <a:srgbClr val="F9CBD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Landlord Forums &amp; tenant drop in sessions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38F6ABF5-9F9E-39ED-E7CA-382F87BF9875}"/>
              </a:ext>
            </a:extLst>
          </p:cNvPr>
          <p:cNvSpPr/>
          <p:nvPr/>
        </p:nvSpPr>
        <p:spPr>
          <a:xfrm>
            <a:off x="14032124" y="3824828"/>
            <a:ext cx="2801093" cy="742194"/>
          </a:xfrm>
          <a:prstGeom prst="roundRect">
            <a:avLst>
              <a:gd name="adj" fmla="val 9176"/>
            </a:avLst>
          </a:prstGeom>
          <a:solidFill>
            <a:srgbClr val="F9CBDF"/>
          </a:solidFill>
          <a:ln w="38100">
            <a:solidFill>
              <a:srgbClr val="F9CBD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Empty Residential Properties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D2CE59F-C163-1E77-141B-0987999644B8}"/>
              </a:ext>
            </a:extLst>
          </p:cNvPr>
          <p:cNvSpPr txBox="1"/>
          <p:nvPr/>
        </p:nvSpPr>
        <p:spPr>
          <a:xfrm>
            <a:off x="945972" y="5850687"/>
            <a:ext cx="16744951" cy="40972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107000"/>
              </a:lnSpc>
              <a:spcAft>
                <a:spcPts val="800"/>
              </a:spcAft>
              <a:defRPr sz="2400">
                <a:effectLst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>
              <a:spcAft>
                <a:spcPts val="1800"/>
              </a:spcAft>
            </a:pPr>
            <a:r>
              <a:rPr lang="en-GB" sz="2000" dirty="0"/>
              <a:t>Service has continued to adapt to meet changing needs and priorities, whilst meeting core licensing scheme objectives. In past 12-18 months, this has included: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Establishment of a Team to prioritise action against empty homes and/or homes with poorest energy efficiency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Responding to additional service demands following November 2022 inquest that concluded damp and mould caused death of 2-year old </a:t>
            </a:r>
            <a:r>
              <a:rPr lang="en-GB" sz="2000" dirty="0" err="1"/>
              <a:t>Awab</a:t>
            </a:r>
            <a:r>
              <a:rPr lang="en-GB" sz="2000" dirty="0"/>
              <a:t> Ishak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Establishment of weekly tenant-drop in sessions 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Inspections of accommodation offered by sponsors under the ‘Homes for Ukraine’ scheme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Participation in the ‘Safe Streets’ pilot</a:t>
            </a:r>
          </a:p>
          <a:p>
            <a:pPr>
              <a:spcAft>
                <a:spcPts val="1800"/>
              </a:spcAft>
            </a:pPr>
            <a:r>
              <a:rPr lang="en-GB" sz="2000" dirty="0"/>
              <a:t>‘Healthier homes for private renters’ identified as one of the four key Marmot accelerators and service will continue to adapt to meet new challenges and opportunities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530280F-6B7F-9940-E331-F7ABAAAF9FAC}"/>
              </a:ext>
            </a:extLst>
          </p:cNvPr>
          <p:cNvSpPr txBox="1"/>
          <p:nvPr/>
        </p:nvSpPr>
        <p:spPr>
          <a:xfrm>
            <a:off x="562519" y="1207663"/>
            <a:ext cx="17124590" cy="736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PSH&amp;L service is an accumulation of several functions, predominantly relating to the regulation of conditions and management practices in the private rented sector. </a:t>
            </a:r>
            <a:r>
              <a:rPr lang="en-GB" sz="2000" dirty="0">
                <a:effectLst/>
                <a:ea typeface="Calibri" panose="020F0502020204030204" pitchFamily="34" charset="0"/>
              </a:rPr>
              <a:t>It has a significant focus on the administration and enforcement of property licensing schemes but officers in the service perform other key functions.</a:t>
            </a:r>
            <a:endParaRPr lang="en-GB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A2EC88-086A-8D19-3825-FBA9F7CB705E}"/>
              </a:ext>
            </a:extLst>
          </p:cNvPr>
          <p:cNvSpPr txBox="1"/>
          <p:nvPr/>
        </p:nvSpPr>
        <p:spPr>
          <a:xfrm>
            <a:off x="746760" y="439591"/>
            <a:ext cx="151695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1371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Core functions &amp; changing demands</a:t>
            </a:r>
          </a:p>
        </p:txBody>
      </p:sp>
    </p:spTree>
    <p:extLst>
      <p:ext uri="{BB962C8B-B14F-4D97-AF65-F5344CB8AC3E}">
        <p14:creationId xmlns:p14="http://schemas.microsoft.com/office/powerpoint/2010/main" val="1461230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6C30CBE-A6A7-1F4A-22CA-03280A0E8408}"/>
              </a:ext>
            </a:extLst>
          </p:cNvPr>
          <p:cNvSpPr txBox="1">
            <a:spLocks/>
          </p:cNvSpPr>
          <p:nvPr/>
        </p:nvSpPr>
        <p:spPr>
          <a:xfrm>
            <a:off x="142874" y="219871"/>
            <a:ext cx="16589041" cy="92654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>
                <a:solidFill>
                  <a:schemeClr val="tx1"/>
                </a:solidFill>
                <a:cs typeface="Calibri Light"/>
              </a:rPr>
              <a:t>Property Licensing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B90CCB9-4AD3-CD5D-36FB-81FEAAF07B13}"/>
              </a:ext>
            </a:extLst>
          </p:cNvPr>
          <p:cNvSpPr/>
          <p:nvPr/>
        </p:nvSpPr>
        <p:spPr>
          <a:xfrm>
            <a:off x="629020" y="4528329"/>
            <a:ext cx="6518539" cy="549731"/>
          </a:xfrm>
          <a:prstGeom prst="roundRect">
            <a:avLst>
              <a:gd name="adj" fmla="val 9176"/>
            </a:avLst>
          </a:prstGeom>
          <a:solidFill>
            <a:srgbClr val="4F256A"/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/>
              <a:t>Current designations – scheme objectives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7E61435-0E4D-BA62-5BB2-20A81438D38D}"/>
              </a:ext>
            </a:extLst>
          </p:cNvPr>
          <p:cNvSpPr/>
          <p:nvPr/>
        </p:nvSpPr>
        <p:spPr>
          <a:xfrm>
            <a:off x="629020" y="5210528"/>
            <a:ext cx="8110563" cy="2988591"/>
          </a:xfrm>
          <a:prstGeom prst="roundRect">
            <a:avLst>
              <a:gd name="adj" fmla="val 3092"/>
            </a:avLst>
          </a:prstGeom>
          <a:solidFill>
            <a:schemeClr val="bg1"/>
          </a:solidFill>
          <a:ln w="38100">
            <a:solidFill>
              <a:srgbClr val="4F256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Authority satisfied that criteria for designating large scale selective and additional licensing schemes met – SL scheme on grounds of property condition and ASB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Authority required to set out scheme objectives to tackle identified grounds for designating schemes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Identified scheme objectives include</a:t>
            </a:r>
          </a:p>
          <a:p>
            <a:pPr marL="971550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Ensuring that all licensable addresses are licensed (now estimated ~30k of which ~2k HMOs)</a:t>
            </a:r>
          </a:p>
          <a:p>
            <a:pPr marL="971550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Carrying out audit checks including ~8k physical inspections</a:t>
            </a:r>
          </a:p>
          <a:p>
            <a:pPr marL="971550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Improving ~550 properties each year, including 100 HMOs</a:t>
            </a:r>
          </a:p>
          <a:p>
            <a:pPr marL="971550" lvl="1" indent="-285750">
              <a:buFont typeface="Arial" panose="020B0604020202020204" pitchFamily="34" charset="0"/>
              <a:buChar char="•"/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E608127-1614-E7BC-00C5-82DB4C064008}"/>
              </a:ext>
            </a:extLst>
          </p:cNvPr>
          <p:cNvSpPr/>
          <p:nvPr/>
        </p:nvSpPr>
        <p:spPr>
          <a:xfrm>
            <a:off x="629020" y="933399"/>
            <a:ext cx="4543989" cy="549732"/>
          </a:xfrm>
          <a:prstGeom prst="roundRect">
            <a:avLst>
              <a:gd name="adj" fmla="val 9176"/>
            </a:avLst>
          </a:prstGeom>
          <a:solidFill>
            <a:srgbClr val="4F256A"/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/>
              <a:t>Current licensing schemes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F7B6FCA-24CA-5356-646F-E87378ED70E8}"/>
              </a:ext>
            </a:extLst>
          </p:cNvPr>
          <p:cNvSpPr/>
          <p:nvPr/>
        </p:nvSpPr>
        <p:spPr>
          <a:xfrm>
            <a:off x="9315241" y="904623"/>
            <a:ext cx="7902819" cy="549733"/>
          </a:xfrm>
          <a:prstGeom prst="roundRect">
            <a:avLst>
              <a:gd name="adj" fmla="val 9176"/>
            </a:avLst>
          </a:prstGeom>
          <a:solidFill>
            <a:srgbClr val="4F256A"/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/>
              <a:t>Selective Licensing – regulatory framework &amp; resources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31A34988-0A4C-6B00-4E88-F53E7C753C9B}"/>
              </a:ext>
            </a:extLst>
          </p:cNvPr>
          <p:cNvSpPr/>
          <p:nvPr/>
        </p:nvSpPr>
        <p:spPr>
          <a:xfrm>
            <a:off x="9302703" y="4545347"/>
            <a:ext cx="8298918" cy="549731"/>
          </a:xfrm>
          <a:prstGeom prst="roundRect">
            <a:avLst>
              <a:gd name="adj" fmla="val 9176"/>
            </a:avLst>
          </a:prstGeom>
          <a:solidFill>
            <a:srgbClr val="4F256A"/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/>
              <a:t>Property Licensing in Waltham Forest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D56BF6A-83FE-FE99-0710-2CEC46E1D1A3}"/>
              </a:ext>
            </a:extLst>
          </p:cNvPr>
          <p:cNvSpPr/>
          <p:nvPr/>
        </p:nvSpPr>
        <p:spPr>
          <a:xfrm>
            <a:off x="629020" y="1603906"/>
            <a:ext cx="8110563" cy="2803648"/>
          </a:xfrm>
          <a:prstGeom prst="roundRect">
            <a:avLst>
              <a:gd name="adj" fmla="val 3313"/>
            </a:avLst>
          </a:prstGeom>
          <a:solidFill>
            <a:schemeClr val="bg1"/>
          </a:solidFill>
          <a:ln w="28575">
            <a:solidFill>
              <a:srgbClr val="E9308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800"/>
              </a:spcAft>
            </a:pP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 licensing schemes currently in force:</a:t>
            </a:r>
          </a:p>
          <a:p>
            <a:pPr marL="228577" indent="-228577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Borough-wide Mandatory HMO licensing – applies to most larger HMOs</a:t>
            </a:r>
          </a:p>
          <a:p>
            <a:pPr marL="228577" indent="-228577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Borough-wide Additional (HMO) licensing – came into force on 1 April 2020 and applies to smaller HMOs and some larger HMOs</a:t>
            </a:r>
          </a:p>
          <a:p>
            <a:pPr marL="228577" indent="-228577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Large-scale Selective licensing – came into force on 1 May 2020 and applies to SFDs or homes occupied by no more than 2 unrelated adults in all wards except Hatch Lane &amp;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Endlebury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45D5A12-381D-C205-DAFA-FDBFB843FBD2}"/>
              </a:ext>
            </a:extLst>
          </p:cNvPr>
          <p:cNvSpPr/>
          <p:nvPr/>
        </p:nvSpPr>
        <p:spPr>
          <a:xfrm>
            <a:off x="9302703" y="1603905"/>
            <a:ext cx="8298918" cy="2803648"/>
          </a:xfrm>
          <a:prstGeom prst="roundRect">
            <a:avLst>
              <a:gd name="adj" fmla="val 4069"/>
            </a:avLst>
          </a:prstGeom>
          <a:solidFill>
            <a:schemeClr val="bg1"/>
          </a:solidFill>
          <a:ln w="28575">
            <a:solidFill>
              <a:srgbClr val="576AC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951" tIns="30475" rIns="60951" bIns="30475" rtlCol="0" anchor="t" anchorCtr="0"/>
          <a:lstStyle/>
          <a:p>
            <a:pPr marL="342900" indent="-342900" defTabSz="914309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Licence conditions – require proactive approach to property maintenance and management</a:t>
            </a:r>
          </a:p>
          <a:p>
            <a:pPr marL="285750" indent="-285750" defTabSz="914309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Golden triangle of licensing objectives, staffing resources and licensing fees:</a:t>
            </a:r>
          </a:p>
          <a:p>
            <a:pPr marL="742950" lvl="1" indent="-285750" defTabSz="914309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How is licensing to be used to tackle issues that justified designation?</a:t>
            </a:r>
          </a:p>
          <a:p>
            <a:pPr marL="742950" lvl="1" indent="-285750" defTabSz="914309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What staffing and other resources is required to deliver?</a:t>
            </a:r>
          </a:p>
          <a:p>
            <a:pPr marL="742950" lvl="1" indent="-285750" defTabSz="914309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What does the licence fee need to be to deliver cost-neutral scheme?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CD9BCAD-BD99-08D4-EBD8-BC7A0ECAE26C}"/>
              </a:ext>
            </a:extLst>
          </p:cNvPr>
          <p:cNvSpPr/>
          <p:nvPr/>
        </p:nvSpPr>
        <p:spPr>
          <a:xfrm>
            <a:off x="9315241" y="5188409"/>
            <a:ext cx="8469839" cy="3010711"/>
          </a:xfrm>
          <a:prstGeom prst="roundRect">
            <a:avLst>
              <a:gd name="adj" fmla="val 3313"/>
            </a:avLst>
          </a:prstGeom>
          <a:solidFill>
            <a:schemeClr val="bg1"/>
          </a:solidFill>
          <a:ln w="28575">
            <a:solidFill>
              <a:srgbClr val="E9308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800"/>
              </a:spcAft>
            </a:pP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Has enabled us to: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Tackle rogue operators and create a level playing field for responsible landlords and agents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Carry a proactive inspection and enforcement capability 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 licensing and other data to carry out intelligence-led audits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Employ a full range of enforcement options to bring about improvements in property conditions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Flex resources to meet new demands</a:t>
            </a:r>
          </a:p>
        </p:txBody>
      </p:sp>
    </p:spTree>
    <p:extLst>
      <p:ext uri="{BB962C8B-B14F-4D97-AF65-F5344CB8AC3E}">
        <p14:creationId xmlns:p14="http://schemas.microsoft.com/office/powerpoint/2010/main" val="3603594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79197E8-A410-70A0-67C0-6D9961D0A54E}"/>
              </a:ext>
            </a:extLst>
          </p:cNvPr>
          <p:cNvSpPr txBox="1">
            <a:spLocks/>
          </p:cNvSpPr>
          <p:nvPr/>
        </p:nvSpPr>
        <p:spPr>
          <a:xfrm>
            <a:off x="142875" y="219871"/>
            <a:ext cx="15773400" cy="92654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>
                <a:solidFill>
                  <a:schemeClr val="tx1"/>
                </a:solidFill>
                <a:cs typeface="Calibri Light"/>
              </a:rPr>
              <a:t>Performance &amp; Outputs</a:t>
            </a:r>
            <a:endParaRPr lang="en-GB" sz="5400">
              <a:solidFill>
                <a:schemeClr val="tx1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FC182C8-36F1-4BFB-C656-10F2DC7342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766126"/>
              </p:ext>
            </p:extLst>
          </p:nvPr>
        </p:nvGraphicFramePr>
        <p:xfrm>
          <a:off x="960121" y="1402080"/>
          <a:ext cx="8854441" cy="6278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6946">
                  <a:extLst>
                    <a:ext uri="{9D8B030D-6E8A-4147-A177-3AD203B41FA5}">
                      <a16:colId xmlns:a16="http://schemas.microsoft.com/office/drawing/2014/main" val="2830999081"/>
                    </a:ext>
                  </a:extLst>
                </a:gridCol>
                <a:gridCol w="2862995">
                  <a:extLst>
                    <a:ext uri="{9D8B030D-6E8A-4147-A177-3AD203B41FA5}">
                      <a16:colId xmlns:a16="http://schemas.microsoft.com/office/drawing/2014/main" val="2245635261"/>
                    </a:ext>
                  </a:extLst>
                </a:gridCol>
                <a:gridCol w="2424500">
                  <a:extLst>
                    <a:ext uri="{9D8B030D-6E8A-4147-A177-3AD203B41FA5}">
                      <a16:colId xmlns:a16="http://schemas.microsoft.com/office/drawing/2014/main" val="1726029816"/>
                    </a:ext>
                  </a:extLst>
                </a:gridCol>
              </a:tblGrid>
              <a:tr h="1255776"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2800" kern="1200" dirty="0">
                          <a:effectLst/>
                        </a:rPr>
                        <a:t>Core licensing scheme objectives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45" marR="17145" marT="9525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019020"/>
                  </a:ext>
                </a:extLst>
              </a:tr>
              <a:tr h="125577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2800" kern="1200">
                          <a:effectLst/>
                        </a:rPr>
                        <a:t>Performance Metric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45" marR="1714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solidFill>
                            <a:schemeClr val="bg1"/>
                          </a:solidFill>
                          <a:effectLst/>
                        </a:rPr>
                        <a:t>Target 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45" marR="17145" marT="9525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2800" kern="1200" dirty="0">
                          <a:solidFill>
                            <a:schemeClr val="bg1"/>
                          </a:solidFill>
                          <a:effectLst/>
                        </a:rPr>
                        <a:t>Performance 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817376"/>
                  </a:ext>
                </a:extLst>
              </a:tr>
              <a:tr h="125577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effectLst/>
                        </a:rPr>
                        <a:t>Licence applications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45" marR="1714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effectLst/>
                        </a:rPr>
                        <a:t>~30000 (5 year)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45" marR="1714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2800" kern="1200" dirty="0">
                          <a:effectLst/>
                        </a:rPr>
                        <a:t>24918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87222921"/>
                  </a:ext>
                </a:extLst>
              </a:tr>
              <a:tr h="125577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effectLst/>
                        </a:rPr>
                        <a:t>Properties inspected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45" marR="1714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effectLst/>
                        </a:rPr>
                        <a:t>4800 (3 year)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45" marR="1714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2800" kern="1200">
                          <a:effectLst/>
                        </a:rPr>
                        <a:t>5668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04109600"/>
                  </a:ext>
                </a:extLst>
              </a:tr>
              <a:tr h="125577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effectLst/>
                        </a:rPr>
                        <a:t>Properties improved 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45" marR="1714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effectLst/>
                        </a:rPr>
                        <a:t>1650 (3 year)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45" marR="1714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2800" kern="1200" dirty="0">
                          <a:effectLst/>
                        </a:rPr>
                        <a:t>1504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6759741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36D7D7C-280F-68BD-3EC3-47DF3E8B34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120649"/>
              </p:ext>
            </p:extLst>
          </p:nvPr>
        </p:nvGraphicFramePr>
        <p:xfrm>
          <a:off x="11031438" y="426720"/>
          <a:ext cx="5656361" cy="7724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0200">
                  <a:extLst>
                    <a:ext uri="{9D8B030D-6E8A-4147-A177-3AD203B41FA5}">
                      <a16:colId xmlns:a16="http://schemas.microsoft.com/office/drawing/2014/main" val="3541222685"/>
                    </a:ext>
                  </a:extLst>
                </a:gridCol>
                <a:gridCol w="2196161">
                  <a:extLst>
                    <a:ext uri="{9D8B030D-6E8A-4147-A177-3AD203B41FA5}">
                      <a16:colId xmlns:a16="http://schemas.microsoft.com/office/drawing/2014/main" val="3150923704"/>
                    </a:ext>
                  </a:extLst>
                </a:gridCol>
              </a:tblGrid>
              <a:tr h="72989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Other selected data/performance metrics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54" marR="9154" marT="5086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238189"/>
                  </a:ext>
                </a:extLst>
              </a:tr>
              <a:tr h="4318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Description</a:t>
                      </a:r>
                      <a:endParaRPr lang="en-GB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54" marR="9154" marT="5086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Performance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54" marR="9154" marT="5086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713217"/>
                  </a:ext>
                </a:extLst>
              </a:tr>
              <a:tr h="4318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Licence applications determined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54" marR="9154" marT="508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23408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54" marR="9154" marT="5086" marB="0"/>
                </a:tc>
                <a:extLst>
                  <a:ext uri="{0D108BD9-81ED-4DB2-BD59-A6C34878D82A}">
                    <a16:rowId xmlns:a16="http://schemas.microsoft.com/office/drawing/2014/main" val="1614124655"/>
                  </a:ext>
                </a:extLst>
              </a:tr>
              <a:tr h="611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Licences Revoked, varied, refused or granted for a reduced term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54" marR="9154" marT="508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1849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54" marR="9154" marT="5086" marB="0"/>
                </a:tc>
                <a:extLst>
                  <a:ext uri="{0D108BD9-81ED-4DB2-BD59-A6C34878D82A}">
                    <a16:rowId xmlns:a16="http://schemas.microsoft.com/office/drawing/2014/main" val="3956394518"/>
                  </a:ext>
                </a:extLst>
              </a:tr>
              <a:tr h="4318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Service Requests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54" marR="9154" marT="508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&gt;800 per annum 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54" marR="9154" marT="5086" marB="0"/>
                </a:tc>
                <a:extLst>
                  <a:ext uri="{0D108BD9-81ED-4DB2-BD59-A6C34878D82A}">
                    <a16:rowId xmlns:a16="http://schemas.microsoft.com/office/drawing/2014/main" val="104264435"/>
                  </a:ext>
                </a:extLst>
              </a:tr>
              <a:tr h="8168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Enforcement action – warning letters (includes post-inspection, unlicensed address)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54" marR="9154" marT="508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&gt;12000</a:t>
                      </a:r>
                    </a:p>
                  </a:txBody>
                  <a:tcPr marL="9154" marR="9154" marT="5086" marB="0"/>
                </a:tc>
                <a:extLst>
                  <a:ext uri="{0D108BD9-81ED-4DB2-BD59-A6C34878D82A}">
                    <a16:rowId xmlns:a16="http://schemas.microsoft.com/office/drawing/2014/main" val="3855341084"/>
                  </a:ext>
                </a:extLst>
              </a:tr>
              <a:tr h="4065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Enforcement action – formal notices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54" marR="9154" marT="508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212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54" marR="9154" marT="5086" marB="0"/>
                </a:tc>
                <a:extLst>
                  <a:ext uri="{0D108BD9-81ED-4DB2-BD59-A6C34878D82A}">
                    <a16:rowId xmlns:a16="http://schemas.microsoft.com/office/drawing/2014/main" val="3399857490"/>
                  </a:ext>
                </a:extLst>
              </a:tr>
              <a:tr h="10220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Enforcement action – Civil (financial) penalties (CPs) and prosecutions – 2022/23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54" marR="9154" marT="508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88 Notice of Intent CPs and 69 Final CPs issued. 11 prosecutions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54" marR="9154" marT="5086" marB="0"/>
                </a:tc>
                <a:extLst>
                  <a:ext uri="{0D108BD9-81ED-4DB2-BD59-A6C34878D82A}">
                    <a16:rowId xmlns:a16="http://schemas.microsoft.com/office/drawing/2014/main" val="2797891042"/>
                  </a:ext>
                </a:extLst>
              </a:tr>
              <a:tr h="8168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Enforcement action – Interim Management Orders/Final Management Orders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54" marR="9154" marT="508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20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54" marR="9154" marT="5086" marB="0"/>
                </a:tc>
                <a:extLst>
                  <a:ext uri="{0D108BD9-81ED-4DB2-BD59-A6C34878D82A}">
                    <a16:rowId xmlns:a16="http://schemas.microsoft.com/office/drawing/2014/main" val="3258479074"/>
                  </a:ext>
                </a:extLst>
              </a:tr>
              <a:tr h="1913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Enforcement action – Cold and Empty Homes – 2022/23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54" marR="9154" marT="508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23 long-term void homes brought back into use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28 worst performing homes (EPC F or G EPC rating) improved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54" marR="9154" marT="5086" marB="0"/>
                </a:tc>
                <a:extLst>
                  <a:ext uri="{0D108BD9-81ED-4DB2-BD59-A6C34878D82A}">
                    <a16:rowId xmlns:a16="http://schemas.microsoft.com/office/drawing/2014/main" val="2429792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48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74D3457-977F-48BE-8738-CF8F4F8EC1CA}"/>
              </a:ext>
            </a:extLst>
          </p:cNvPr>
          <p:cNvSpPr/>
          <p:nvPr/>
        </p:nvSpPr>
        <p:spPr>
          <a:xfrm>
            <a:off x="524435" y="352459"/>
            <a:ext cx="151626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800" dirty="0">
                <a:solidFill>
                  <a:srgbClr val="FF3399"/>
                </a:solidFill>
                <a:latin typeface="Adobe Caslon Pro" panose="0205050205050A020403" pitchFamily="18" charset="77"/>
              </a:rPr>
              <a:t>Private Sector Housing &amp; Licensing service ‘highlights’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DB2F2E5-62C1-4143-997E-5115E81D3322}"/>
              </a:ext>
            </a:extLst>
          </p:cNvPr>
          <p:cNvCxnSpPr>
            <a:cxnSpLocks/>
          </p:cNvCxnSpPr>
          <p:nvPr/>
        </p:nvCxnSpPr>
        <p:spPr>
          <a:xfrm>
            <a:off x="524435" y="1201634"/>
            <a:ext cx="15117969" cy="0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CA2E336-ED4E-45F9-A5CA-F068B40C8E63}"/>
              </a:ext>
            </a:extLst>
          </p:cNvPr>
          <p:cNvSpPr/>
          <p:nvPr/>
        </p:nvSpPr>
        <p:spPr>
          <a:xfrm>
            <a:off x="831919" y="3228221"/>
            <a:ext cx="810000" cy="810000"/>
          </a:xfrm>
          <a:prstGeom prst="round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>
                <a:solidFill>
                  <a:prstClr val="white"/>
                </a:solidFill>
                <a:latin typeface="Calibri" panose="020F0502020204030204"/>
              </a:rPr>
              <a:t>2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1A65832-283C-43BE-B9DD-6D7867E06568}"/>
              </a:ext>
            </a:extLst>
          </p:cNvPr>
          <p:cNvSpPr/>
          <p:nvPr/>
        </p:nvSpPr>
        <p:spPr>
          <a:xfrm>
            <a:off x="1936062" y="3228221"/>
            <a:ext cx="10762796" cy="864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prstClr val="black"/>
              </a:solidFill>
              <a:latin typeface="Calibri" panose="020F0502020204030204"/>
              <a:ea typeface="+mn-lt"/>
              <a:cs typeface="Calibri" panose="020F0502020204030204"/>
            </a:endParaRPr>
          </a:p>
          <a:p>
            <a:r>
              <a:rPr lang="en-GB" sz="2100" b="1" dirty="0">
                <a:solidFill>
                  <a:srgbClr val="FF3399"/>
                </a:solidFill>
                <a:latin typeface="Calibri" panose="020F0502020204030204"/>
              </a:rPr>
              <a:t>Working across services and with external partners </a:t>
            </a:r>
            <a:r>
              <a:rPr lang="en-GB" sz="2100" dirty="0">
                <a:solidFill>
                  <a:schemeClr val="tx1"/>
                </a:solidFill>
                <a:latin typeface="Calibri" panose="020F0502020204030204"/>
              </a:rPr>
              <a:t>to deliver on key Council priorities</a:t>
            </a:r>
            <a:r>
              <a:rPr lang="en-GB" sz="2100" b="1" dirty="0">
                <a:solidFill>
                  <a:schemeClr val="tx1"/>
                </a:solidFill>
                <a:latin typeface="Calibri" panose="020F0502020204030204"/>
              </a:rPr>
              <a:t> </a:t>
            </a:r>
            <a:r>
              <a:rPr lang="en-GB" sz="2100" b="1" dirty="0">
                <a:solidFill>
                  <a:srgbClr val="FF3399"/>
                </a:solidFill>
                <a:latin typeface="Calibri" panose="020F0502020204030204"/>
              </a:rPr>
              <a:t> </a:t>
            </a:r>
            <a:endParaRPr lang="en-GB" sz="2100" dirty="0">
              <a:solidFill>
                <a:prstClr val="black"/>
              </a:solidFill>
              <a:latin typeface="Calibri" panose="020F0502020204030204"/>
            </a:endParaRPr>
          </a:p>
          <a:p>
            <a:pPr algn="ctr"/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7C1434B-B2C2-4691-B559-03B2F0D9D06D}"/>
              </a:ext>
            </a:extLst>
          </p:cNvPr>
          <p:cNvSpPr/>
          <p:nvPr/>
        </p:nvSpPr>
        <p:spPr>
          <a:xfrm>
            <a:off x="1936062" y="4467162"/>
            <a:ext cx="10762796" cy="864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prstClr val="black"/>
              </a:solidFill>
              <a:latin typeface="Calibri" panose="020F0502020204030204"/>
              <a:ea typeface="+mn-lt"/>
              <a:cs typeface="Calibri" panose="020F0502020204030204"/>
            </a:endParaRPr>
          </a:p>
          <a:p>
            <a:r>
              <a:rPr lang="en-GB" sz="2100" b="1" dirty="0">
                <a:solidFill>
                  <a:srgbClr val="FF3399"/>
                </a:solidFill>
                <a:latin typeface="Calibri" panose="020F0502020204030204"/>
              </a:rPr>
              <a:t>Regular ‘Action Days’ </a:t>
            </a:r>
            <a:r>
              <a:rPr lang="en-GB" sz="2100" dirty="0">
                <a:solidFill>
                  <a:prstClr val="black"/>
                </a:solidFill>
                <a:latin typeface="Calibri" panose="020F0502020204030204"/>
              </a:rPr>
              <a:t>of concentrated enforcement activity in an area or by portfolio landlord </a:t>
            </a:r>
          </a:p>
          <a:p>
            <a:pPr algn="ctr"/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EA27D9C-E987-411C-A353-961FD17B665D}"/>
              </a:ext>
            </a:extLst>
          </p:cNvPr>
          <p:cNvSpPr/>
          <p:nvPr/>
        </p:nvSpPr>
        <p:spPr>
          <a:xfrm>
            <a:off x="1956603" y="5653917"/>
            <a:ext cx="10773318" cy="864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prstClr val="black"/>
              </a:solidFill>
              <a:latin typeface="Calibri" panose="020F0502020204030204"/>
              <a:ea typeface="+mn-lt"/>
              <a:cs typeface="Calibri" panose="020F0502020204030204"/>
            </a:endParaRPr>
          </a:p>
          <a:p>
            <a:r>
              <a:rPr lang="en-GB" sz="2100" b="1" dirty="0">
                <a:solidFill>
                  <a:srgbClr val="FF3399"/>
                </a:solidFill>
                <a:latin typeface="Calibri" panose="020F0502020204030204"/>
              </a:rPr>
              <a:t>National leaders in use of Interim Management Orders </a:t>
            </a:r>
            <a:r>
              <a:rPr lang="en-GB" sz="2100" dirty="0">
                <a:solidFill>
                  <a:prstClr val="black"/>
                </a:solidFill>
                <a:latin typeface="Calibri" panose="020F0502020204030204"/>
              </a:rPr>
              <a:t>to take over management of unlicensed properties with Lettings Waltham Forest managing homes </a:t>
            </a:r>
          </a:p>
          <a:p>
            <a:pPr algn="ctr"/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4977A70-E5DE-40C2-AB89-A7833FDFC99F}"/>
              </a:ext>
            </a:extLst>
          </p:cNvPr>
          <p:cNvSpPr/>
          <p:nvPr/>
        </p:nvSpPr>
        <p:spPr>
          <a:xfrm>
            <a:off x="1925540" y="6961632"/>
            <a:ext cx="10762796" cy="864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prstClr val="black"/>
              </a:solidFill>
              <a:latin typeface="Calibri" panose="020F0502020204030204"/>
              <a:ea typeface="+mn-lt"/>
              <a:cs typeface="Calibri" panose="020F0502020204030204"/>
            </a:endParaRPr>
          </a:p>
          <a:p>
            <a:r>
              <a:rPr lang="en-GB" sz="2100" b="1" dirty="0">
                <a:solidFill>
                  <a:srgbClr val="FF3399"/>
                </a:solidFill>
                <a:latin typeface="Calibri" panose="020F0502020204030204"/>
              </a:rPr>
              <a:t>Creating National case law </a:t>
            </a:r>
            <a:r>
              <a:rPr lang="en-GB" sz="2100" dirty="0">
                <a:solidFill>
                  <a:prstClr val="black"/>
                </a:solidFill>
                <a:latin typeface="Calibri" panose="020F0502020204030204"/>
              </a:rPr>
              <a:t>– pushing the boundaries to test the law, intervening to enhance outcomes for our residents</a:t>
            </a:r>
            <a:endParaRPr lang="en-GB" sz="2100" dirty="0">
              <a:solidFill>
                <a:prstClr val="white"/>
              </a:solidFill>
              <a:latin typeface="Calibri" panose="020F0502020204030204"/>
            </a:endParaRPr>
          </a:p>
          <a:p>
            <a:pPr algn="ctr"/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72190DD-EEAC-4DEC-8D23-F6DE4816A350}"/>
              </a:ext>
            </a:extLst>
          </p:cNvPr>
          <p:cNvSpPr/>
          <p:nvPr/>
        </p:nvSpPr>
        <p:spPr>
          <a:xfrm>
            <a:off x="831919" y="4389550"/>
            <a:ext cx="810000" cy="810000"/>
          </a:xfrm>
          <a:prstGeom prst="round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>
                <a:solidFill>
                  <a:prstClr val="white"/>
                </a:solidFill>
                <a:latin typeface="Calibri" panose="020F0502020204030204"/>
              </a:rPr>
              <a:t>3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F44577B-081A-46B3-9A12-3677FEE3C498}"/>
              </a:ext>
            </a:extLst>
          </p:cNvPr>
          <p:cNvSpPr/>
          <p:nvPr/>
        </p:nvSpPr>
        <p:spPr>
          <a:xfrm>
            <a:off x="782520" y="5653917"/>
            <a:ext cx="810000" cy="810000"/>
          </a:xfrm>
          <a:prstGeom prst="round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prstClr val="white"/>
                </a:solidFill>
                <a:latin typeface="Calibri" panose="020F0502020204030204"/>
              </a:rPr>
              <a:t>4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DB20F09-CB0D-43E8-A433-78EF0A60A2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49244" y="1952248"/>
            <a:ext cx="4106469" cy="2466264"/>
          </a:xfrm>
          <a:prstGeom prst="rect">
            <a:avLst/>
          </a:prstGeom>
        </p:spPr>
      </p:pic>
      <p:pic>
        <p:nvPicPr>
          <p:cNvPr id="23" name="Picture 3" descr="O:\ES\APP\HMOS\Blackhorse Lane 218\Photos\IMG_9346.JPG">
            <a:extLst>
              <a:ext uri="{FF2B5EF4-FFF2-40B4-BE49-F238E27FC236}">
                <a16:creationId xmlns:a16="http://schemas.microsoft.com/office/drawing/2014/main" id="{11F38C99-3E3A-483A-9122-FDB2E176C5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9244" y="4761232"/>
            <a:ext cx="4106468" cy="3258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501E7B5-DBCB-4BDA-AC34-82E735AB5B6C}"/>
              </a:ext>
            </a:extLst>
          </p:cNvPr>
          <p:cNvSpPr/>
          <p:nvPr/>
        </p:nvSpPr>
        <p:spPr>
          <a:xfrm>
            <a:off x="832285" y="1957964"/>
            <a:ext cx="810000" cy="810000"/>
          </a:xfrm>
          <a:prstGeom prst="round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>
                <a:solidFill>
                  <a:prstClr val="white"/>
                </a:solidFill>
                <a:latin typeface="Calibri" panose="020F0502020204030204"/>
              </a:rPr>
              <a:t>1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40A4ACA-EE45-4A4E-B672-C0B04382CCDB}"/>
              </a:ext>
            </a:extLst>
          </p:cNvPr>
          <p:cNvSpPr/>
          <p:nvPr/>
        </p:nvSpPr>
        <p:spPr>
          <a:xfrm>
            <a:off x="1925540" y="1959056"/>
            <a:ext cx="10762796" cy="864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prstClr val="black"/>
              </a:solidFill>
              <a:latin typeface="Calibri" panose="020F0502020204030204"/>
              <a:ea typeface="+mn-lt"/>
              <a:cs typeface="Calibri" panose="020F0502020204030204"/>
            </a:endParaRPr>
          </a:p>
          <a:p>
            <a:r>
              <a:rPr lang="en-GB" sz="2100" b="1" dirty="0">
                <a:solidFill>
                  <a:srgbClr val="FF3399"/>
                </a:solidFill>
                <a:latin typeface="Calibri" panose="020F0502020204030204"/>
              </a:rPr>
              <a:t>Regional and National </a:t>
            </a:r>
            <a:r>
              <a:rPr lang="en-GB" sz="2100" dirty="0">
                <a:solidFill>
                  <a:prstClr val="black"/>
                </a:solidFill>
                <a:latin typeface="Calibri" panose="020F0502020204030204"/>
              </a:rPr>
              <a:t>profile in successfully intervening to improve property conditions. &gt;4500 homes improved through successive selective licensing scheme </a:t>
            </a:r>
          </a:p>
          <a:p>
            <a:pPr algn="ctr"/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6548FEF2-DAAC-43C7-9BA5-B365F2DEBA73}"/>
              </a:ext>
            </a:extLst>
          </p:cNvPr>
          <p:cNvSpPr/>
          <p:nvPr/>
        </p:nvSpPr>
        <p:spPr>
          <a:xfrm>
            <a:off x="799941" y="6918284"/>
            <a:ext cx="800406" cy="810000"/>
          </a:xfrm>
          <a:prstGeom prst="round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prstClr val="white"/>
                </a:solidFill>
                <a:latin typeface="Calibri" panose="020F0502020204030204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120010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A13F63-0C90-5910-7AB9-297DA8D95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80" y="1417105"/>
            <a:ext cx="17373600" cy="1440396"/>
          </a:xfrm>
        </p:spPr>
        <p:txBody>
          <a:bodyPr>
            <a:normAutofit/>
          </a:bodyPr>
          <a:lstStyle/>
          <a:p>
            <a:pPr algn="l"/>
            <a:r>
              <a:rPr lang="en-GB" sz="8000" b="1" dirty="0"/>
              <a:t>Renters Reform Bill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3763EAA7-D00B-7E81-1DEC-940D6099F3E4}"/>
              </a:ext>
            </a:extLst>
          </p:cNvPr>
          <p:cNvSpPr txBox="1">
            <a:spLocks/>
          </p:cNvSpPr>
          <p:nvPr/>
        </p:nvSpPr>
        <p:spPr>
          <a:xfrm>
            <a:off x="2599010" y="3335338"/>
            <a:ext cx="13555390" cy="612870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600" b="1" dirty="0">
              <a:solidFill>
                <a:srgbClr val="FDE9F2"/>
              </a:solidFill>
            </a:endParaRPr>
          </a:p>
          <a:p>
            <a:pPr marL="342900" lvl="0" indent="-342900" algn="l">
              <a:buFont typeface="Symbol" panose="05050102010706020507" pitchFamily="18" charset="2"/>
              <a:buChar char=""/>
            </a:pPr>
            <a:r>
              <a:rPr lang="en-GB" sz="3600" u="sng" dirty="0">
                <a:solidFill>
                  <a:srgbClr val="F3ECF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Guide to the Renters (Reform) Bill - GOV.UK (www.gov.uk)</a:t>
            </a:r>
            <a:r>
              <a:rPr lang="en-GB" sz="3600" dirty="0">
                <a:solidFill>
                  <a:srgbClr val="F3ECF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GB" sz="3600" dirty="0">
              <a:solidFill>
                <a:srgbClr val="F3ECF8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l">
              <a:buFont typeface="Symbol" panose="05050102010706020507" pitchFamily="18" charset="2"/>
              <a:buChar char=""/>
            </a:pPr>
            <a:r>
              <a:rPr lang="en-GB" sz="3600" u="sng" dirty="0">
                <a:solidFill>
                  <a:srgbClr val="F3ECF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Tenancy reform: Renters (Reform) Bill - GOV.UK (www.gov.uk)</a:t>
            </a:r>
            <a:endParaRPr lang="en-GB" sz="3600" dirty="0">
              <a:solidFill>
                <a:srgbClr val="F3ECF8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l">
              <a:buFont typeface="Symbol" panose="05050102010706020507" pitchFamily="18" charset="2"/>
              <a:buChar char=""/>
            </a:pPr>
            <a:r>
              <a:rPr lang="en-GB" sz="3600" u="sng" dirty="0">
                <a:solidFill>
                  <a:srgbClr val="F3ECF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Private Rented Sector Ombudsman: Renters (Reform) Bill - GOV.UK (www.gov.uk)</a:t>
            </a:r>
            <a:endParaRPr lang="en-GB" sz="3600" dirty="0">
              <a:solidFill>
                <a:srgbClr val="F3ECF8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l">
              <a:buFont typeface="Symbol" panose="05050102010706020507" pitchFamily="18" charset="2"/>
              <a:buChar char=""/>
            </a:pPr>
            <a:r>
              <a:rPr lang="en-GB" sz="3600" u="sng" dirty="0">
                <a:solidFill>
                  <a:srgbClr val="F3ECF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Privately Rented Property Portal: Renters (Reform) Bill - GOV.UK (www.gov.uk)</a:t>
            </a:r>
            <a:endParaRPr lang="en-GB" sz="3600" dirty="0">
              <a:solidFill>
                <a:srgbClr val="F3ECF8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l">
              <a:buFont typeface="Symbol" panose="05050102010706020507" pitchFamily="18" charset="2"/>
              <a:buChar char=""/>
            </a:pPr>
            <a:r>
              <a:rPr lang="en-GB" sz="3600" u="sng" dirty="0">
                <a:solidFill>
                  <a:srgbClr val="F3ECF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Renting with pets: Renters (Reform) Bill - GOV.UK (www.gov.uk)</a:t>
            </a:r>
            <a:endParaRPr lang="en-GB" sz="3600" dirty="0">
              <a:solidFill>
                <a:srgbClr val="F3ECF8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/>
            <a:r>
              <a:rPr lang="en-GB" sz="3600" dirty="0">
                <a:solidFill>
                  <a:srgbClr val="F3ECF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4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5123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A13F63-0C90-5910-7AB9-297DA8D95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80" y="1417105"/>
            <a:ext cx="17373600" cy="1440396"/>
          </a:xfrm>
        </p:spPr>
        <p:txBody>
          <a:bodyPr>
            <a:normAutofit/>
          </a:bodyPr>
          <a:lstStyle/>
          <a:p>
            <a:pPr algn="l"/>
            <a:r>
              <a:rPr lang="en-GB" sz="8000" b="1" dirty="0"/>
              <a:t>Future updates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3763EAA7-D00B-7E81-1DEC-940D6099F3E4}"/>
              </a:ext>
            </a:extLst>
          </p:cNvPr>
          <p:cNvSpPr txBox="1">
            <a:spLocks/>
          </p:cNvSpPr>
          <p:nvPr/>
        </p:nvSpPr>
        <p:spPr>
          <a:xfrm>
            <a:off x="2599010" y="3335338"/>
            <a:ext cx="13555390" cy="612870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600" b="1" dirty="0">
              <a:solidFill>
                <a:srgbClr val="FDE9F2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4400" dirty="0">
              <a:latin typeface="+mn-lt"/>
            </a:endParaRPr>
          </a:p>
        </p:txBody>
      </p:sp>
      <p:graphicFrame>
        <p:nvGraphicFramePr>
          <p:cNvPr id="2" name="TextBox 10">
            <a:extLst>
              <a:ext uri="{FF2B5EF4-FFF2-40B4-BE49-F238E27FC236}">
                <a16:creationId xmlns:a16="http://schemas.microsoft.com/office/drawing/2014/main" id="{67E9D3C7-7EFE-1ABF-7601-42A1737685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4830114"/>
              </p:ext>
            </p:extLst>
          </p:nvPr>
        </p:nvGraphicFramePr>
        <p:xfrm>
          <a:off x="1037689" y="3335339"/>
          <a:ext cx="15372083" cy="5091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2993484"/>
      </p:ext>
    </p:extLst>
  </p:cSld>
  <p:clrMapOvr>
    <a:masterClrMapping/>
  </p:clrMapOvr>
</p:sld>
</file>

<file path=ppt/theme/theme1.xml><?xml version="1.0" encoding="utf-8"?>
<a:theme xmlns:a="http://schemas.openxmlformats.org/drawingml/2006/main" name="Purpl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010590-WF My Neigbourhood-Corporate Framework-Presentation_v1 (1) copy" id="{157DDA19-460E-C84D-B650-1DCEDA559F26}" vid="{455460FE-24ED-8D45-B586-57D561C9F11D}"/>
    </a:ext>
  </a:extLst>
</a:theme>
</file>

<file path=ppt/theme/theme2.xml><?xml version="1.0" encoding="utf-8"?>
<a:theme xmlns:a="http://schemas.openxmlformats.org/drawingml/2006/main" name="Teal foo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010590-WF My Neigbourhood-Corporate Framework-Presentation_v1 (1) copy" id="{157DDA19-460E-C84D-B650-1DCEDA559F26}" vid="{0788C1A1-15D7-8C4F-9FC5-2BFC960418DB}"/>
    </a:ext>
  </a:extLst>
</a:theme>
</file>

<file path=ppt/theme/theme3.xml><?xml version="1.0" encoding="utf-8"?>
<a:theme xmlns:a="http://schemas.openxmlformats.org/drawingml/2006/main" name="Pink foo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010590-WF My Neigbourhood-Corporate Framework-Presentation_v1 (1) copy" id="{157DDA19-460E-C84D-B650-1DCEDA559F26}" vid="{C004CC2C-3C9C-A443-91E8-A6AB78ADD9B6}"/>
    </a:ext>
  </a:extLst>
</a:theme>
</file>

<file path=ppt/theme/theme4.xml><?xml version="1.0" encoding="utf-8"?>
<a:theme xmlns:a="http://schemas.openxmlformats.org/drawingml/2006/main" name="Orange foo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010590-WF My Neigbourhood-Corporate Framework-Presentation_v1 (1) copy" id="{157DDA19-460E-C84D-B650-1DCEDA559F26}" vid="{99AC8B3F-CD8F-3F43-88B3-6C8694238675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691F9124DA6044ACBF37F5A3268A28" ma:contentTypeVersion="4" ma:contentTypeDescription="Create a new document." ma:contentTypeScope="" ma:versionID="3007233f59a36bb1c000b37ba192c812">
  <xsd:schema xmlns:xsd="http://www.w3.org/2001/XMLSchema" xmlns:xs="http://www.w3.org/2001/XMLSchema" xmlns:p="http://schemas.microsoft.com/office/2006/metadata/properties" xmlns:ns2="8e1570ac-0b07-42e5-bffb-39b5bd94e6d7" xmlns:ns3="e402e3e0-cf32-4c25-8456-5308d64270ed" targetNamespace="http://schemas.microsoft.com/office/2006/metadata/properties" ma:root="true" ma:fieldsID="8ae0694ea8d9d26cc82a2ccc0637e1fc" ns2:_="" ns3:_="">
    <xsd:import namespace="8e1570ac-0b07-42e5-bffb-39b5bd94e6d7"/>
    <xsd:import namespace="e402e3e0-cf32-4c25-8456-5308d64270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1570ac-0b07-42e5-bffb-39b5bd94e6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02e3e0-cf32-4c25-8456-5308d64270e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02e3e0-cf32-4c25-8456-5308d64270ed">
      <UserInfo>
        <DisplayName>Debbie Porter</DisplayName>
        <AccountId>23</AccountId>
        <AccountType/>
      </UserInfo>
      <UserInfo>
        <DisplayName>Edith Galliers</DisplayName>
        <AccountId>12</AccountId>
        <AccountType/>
      </UserInfo>
      <UserInfo>
        <DisplayName>Daniel Greaves</DisplayName>
        <AccountId>27</AccountId>
        <AccountType/>
      </UserInfo>
      <UserInfo>
        <DisplayName>David Beach</DisplayName>
        <AccountId>28</AccountId>
        <AccountType/>
      </UserInfo>
      <UserInfo>
        <DisplayName>Jarlath Griffin</DisplayName>
        <AccountId>29</AccountId>
        <AccountType/>
      </UserInfo>
      <UserInfo>
        <DisplayName>Peter Agnelli</DisplayName>
        <AccountId>9</AccountId>
        <AccountType/>
      </UserInfo>
      <UserInfo>
        <DisplayName>Simon Ward</DisplayName>
        <AccountId>31</AccountId>
        <AccountType/>
      </UserInfo>
      <UserInfo>
        <DisplayName>Rachel Kamall</DisplayName>
        <AccountId>35</AccountId>
        <AccountType/>
      </UserInfo>
      <UserInfo>
        <DisplayName>Toby Stone</DisplayName>
        <AccountId>32</AccountId>
        <AccountType/>
      </UserInfo>
      <UserInfo>
        <DisplayName>Louise Sutherland</DisplayName>
        <AccountId>33</AccountId>
        <AccountType/>
      </UserInfo>
      <UserInfo>
        <DisplayName>Julia Morris</DisplayName>
        <AccountId>30</AccountId>
        <AccountType/>
      </UserInfo>
      <UserInfo>
        <DisplayName>Simon Theobald</DisplayName>
        <AccountId>36</AccountId>
        <AccountType/>
      </UserInfo>
      <UserInfo>
        <DisplayName>Joe Garrod</DisplayName>
        <AccountId>37</AccountId>
        <AccountType/>
      </UserInfo>
      <UserInfo>
        <DisplayName>David Padfield</DisplayName>
        <AccountId>38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007407-7B0B-4693-8110-146D517F6E16}">
  <ds:schemaRefs>
    <ds:schemaRef ds:uri="8e1570ac-0b07-42e5-bffb-39b5bd94e6d7"/>
    <ds:schemaRef ds:uri="e402e3e0-cf32-4c25-8456-5308d64270e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D398EDF-1893-43D6-9B13-DA4CA4B6227E}">
  <ds:schemaRefs>
    <ds:schemaRef ds:uri="http://schemas.microsoft.com/office/2006/metadata/properties"/>
    <ds:schemaRef ds:uri="http://purl.org/dc/dcmitype/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8e1570ac-0b07-42e5-bffb-39b5bd94e6d7"/>
    <ds:schemaRef ds:uri="http://schemas.openxmlformats.org/package/2006/metadata/core-properties"/>
    <ds:schemaRef ds:uri="http://schemas.microsoft.com/office/infopath/2007/PartnerControls"/>
    <ds:schemaRef ds:uri="e402e3e0-cf32-4c25-8456-5308d64270ed"/>
  </ds:schemaRefs>
</ds:datastoreItem>
</file>

<file path=customXml/itemProps3.xml><?xml version="1.0" encoding="utf-8"?>
<ds:datastoreItem xmlns:ds="http://schemas.openxmlformats.org/officeDocument/2006/customXml" ds:itemID="{C4334DF4-732F-43CD-A739-D0009DE696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Purple Theme</Template>
  <TotalTime>22541</TotalTime>
  <Words>1142</Words>
  <Application>Microsoft Office PowerPoint</Application>
  <PresentationFormat>Custom</PresentationFormat>
  <Paragraphs>140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Adobe Caslon Pro</vt:lpstr>
      <vt:lpstr>Arial</vt:lpstr>
      <vt:lpstr>Calibri</vt:lpstr>
      <vt:lpstr>Calibri Light</vt:lpstr>
      <vt:lpstr>Symbol</vt:lpstr>
      <vt:lpstr>Purple Theme</vt:lpstr>
      <vt:lpstr>Teal footer</vt:lpstr>
      <vt:lpstr>Pink footer</vt:lpstr>
      <vt:lpstr>Orange footer</vt:lpstr>
      <vt:lpstr>Office Theme</vt:lpstr>
      <vt:lpstr>  Private Sector Housing &amp; Licensing Landlord Forum</vt:lpstr>
      <vt:lpstr>Agenda</vt:lpstr>
      <vt:lpstr>Housekeeping</vt:lpstr>
      <vt:lpstr>PowerPoint Presentation</vt:lpstr>
      <vt:lpstr>PowerPoint Presentation</vt:lpstr>
      <vt:lpstr>PowerPoint Presentation</vt:lpstr>
      <vt:lpstr>PowerPoint Presentation</vt:lpstr>
      <vt:lpstr>Renters Reform Bill</vt:lpstr>
      <vt:lpstr>Future updates</vt:lpstr>
      <vt:lpstr>Contact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Kerry Smith</dc:creator>
  <cp:lastModifiedBy>Julia Morris</cp:lastModifiedBy>
  <cp:revision>5</cp:revision>
  <cp:lastPrinted>2023-03-21T14:21:25Z</cp:lastPrinted>
  <dcterms:created xsi:type="dcterms:W3CDTF">2023-03-17T16:58:21Z</dcterms:created>
  <dcterms:modified xsi:type="dcterms:W3CDTF">2023-07-05T13:25:18Z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0x010100EC691F9124DA6044ACBF37F5A3268A28</vt:lpwstr>
  </property>
</Properties>
</file>