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3" r:id="rId3"/>
    <p:sldId id="274" r:id="rId4"/>
    <p:sldId id="279" r:id="rId5"/>
    <p:sldId id="280" r:id="rId6"/>
    <p:sldId id="278" r:id="rId7"/>
    <p:sldId id="276" r:id="rId8"/>
    <p:sldId id="275" r:id="rId9"/>
    <p:sldId id="289" r:id="rId10"/>
    <p:sldId id="290" r:id="rId11"/>
    <p:sldId id="291" r:id="rId12"/>
    <p:sldId id="292" r:id="rId13"/>
    <p:sldId id="294" r:id="rId14"/>
    <p:sldId id="295" r:id="rId15"/>
    <p:sldId id="281" r:id="rId16"/>
    <p:sldId id="283" r:id="rId17"/>
    <p:sldId id="282" r:id="rId18"/>
    <p:sldId id="284" r:id="rId19"/>
    <p:sldId id="285" r:id="rId20"/>
    <p:sldId id="286" r:id="rId21"/>
    <p:sldId id="287" r:id="rId22"/>
    <p:sldId id="288"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7B955B-6016-4B9D-BCA7-E832706B9664}" v="5" dt="2022-10-06T11:59:06.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AC871-B959-2E73-BCBB-1081D52993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AD0CC30-1148-DEF7-DC25-CFD846418C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A614E8-932E-CB02-AFA9-331ABB2B8CD4}"/>
              </a:ext>
            </a:extLst>
          </p:cNvPr>
          <p:cNvSpPr>
            <a:spLocks noGrp="1"/>
          </p:cNvSpPr>
          <p:nvPr>
            <p:ph type="dt" sz="half" idx="10"/>
          </p:nvPr>
        </p:nvSpPr>
        <p:spPr/>
        <p:txBody>
          <a:bodyPr/>
          <a:lstStyle/>
          <a:p>
            <a:fld id="{C2855448-32BD-4324-814D-78E879B7A810}" type="datetimeFigureOut">
              <a:rPr lang="en-GB" smtClean="0"/>
              <a:t>07/10/2022</a:t>
            </a:fld>
            <a:endParaRPr lang="en-GB"/>
          </a:p>
        </p:txBody>
      </p:sp>
      <p:sp>
        <p:nvSpPr>
          <p:cNvPr id="5" name="Footer Placeholder 4">
            <a:extLst>
              <a:ext uri="{FF2B5EF4-FFF2-40B4-BE49-F238E27FC236}">
                <a16:creationId xmlns:a16="http://schemas.microsoft.com/office/drawing/2014/main" id="{D207F99A-9914-D08D-5960-CCC944524A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631BDE-297D-2321-E5BB-039253DFCD01}"/>
              </a:ext>
            </a:extLst>
          </p:cNvPr>
          <p:cNvSpPr>
            <a:spLocks noGrp="1"/>
          </p:cNvSpPr>
          <p:nvPr>
            <p:ph type="sldNum" sz="quarter" idx="12"/>
          </p:nvPr>
        </p:nvSpPr>
        <p:spPr/>
        <p:txBody>
          <a:bodyPr/>
          <a:lstStyle/>
          <a:p>
            <a:fld id="{3926210A-C179-4A0C-8F70-E21CCB37BE73}" type="slidenum">
              <a:rPr lang="en-GB" smtClean="0"/>
              <a:t>‹#›</a:t>
            </a:fld>
            <a:endParaRPr lang="en-GB"/>
          </a:p>
        </p:txBody>
      </p:sp>
    </p:spTree>
    <p:extLst>
      <p:ext uri="{BB962C8B-B14F-4D97-AF65-F5344CB8AC3E}">
        <p14:creationId xmlns:p14="http://schemas.microsoft.com/office/powerpoint/2010/main" val="827645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3942E-0865-6BCB-92BC-AE5DAE92DE3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BF92B4-CDEE-8876-2534-160D98D0D8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A89E95-F69A-0B78-66AC-7DA8CE80170C}"/>
              </a:ext>
            </a:extLst>
          </p:cNvPr>
          <p:cNvSpPr>
            <a:spLocks noGrp="1"/>
          </p:cNvSpPr>
          <p:nvPr>
            <p:ph type="dt" sz="half" idx="10"/>
          </p:nvPr>
        </p:nvSpPr>
        <p:spPr/>
        <p:txBody>
          <a:bodyPr/>
          <a:lstStyle/>
          <a:p>
            <a:fld id="{C2855448-32BD-4324-814D-78E879B7A810}" type="datetimeFigureOut">
              <a:rPr lang="en-GB" smtClean="0"/>
              <a:t>07/10/2022</a:t>
            </a:fld>
            <a:endParaRPr lang="en-GB"/>
          </a:p>
        </p:txBody>
      </p:sp>
      <p:sp>
        <p:nvSpPr>
          <p:cNvPr id="5" name="Footer Placeholder 4">
            <a:extLst>
              <a:ext uri="{FF2B5EF4-FFF2-40B4-BE49-F238E27FC236}">
                <a16:creationId xmlns:a16="http://schemas.microsoft.com/office/drawing/2014/main" id="{2A2E1959-98C4-5674-D2AE-DCB07A8119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0A1080-2867-8D8D-4433-C24E99540116}"/>
              </a:ext>
            </a:extLst>
          </p:cNvPr>
          <p:cNvSpPr>
            <a:spLocks noGrp="1"/>
          </p:cNvSpPr>
          <p:nvPr>
            <p:ph type="sldNum" sz="quarter" idx="12"/>
          </p:nvPr>
        </p:nvSpPr>
        <p:spPr/>
        <p:txBody>
          <a:bodyPr/>
          <a:lstStyle/>
          <a:p>
            <a:fld id="{3926210A-C179-4A0C-8F70-E21CCB37BE73}" type="slidenum">
              <a:rPr lang="en-GB" smtClean="0"/>
              <a:t>‹#›</a:t>
            </a:fld>
            <a:endParaRPr lang="en-GB"/>
          </a:p>
        </p:txBody>
      </p:sp>
    </p:spTree>
    <p:extLst>
      <p:ext uri="{BB962C8B-B14F-4D97-AF65-F5344CB8AC3E}">
        <p14:creationId xmlns:p14="http://schemas.microsoft.com/office/powerpoint/2010/main" val="318587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2D1E08-839D-5601-1B45-E9762FA55A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5DD071-7CEF-25D7-D71D-97D0FC5D06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FE57A3-8AD5-6B81-E563-E9BFC634256E}"/>
              </a:ext>
            </a:extLst>
          </p:cNvPr>
          <p:cNvSpPr>
            <a:spLocks noGrp="1"/>
          </p:cNvSpPr>
          <p:nvPr>
            <p:ph type="dt" sz="half" idx="10"/>
          </p:nvPr>
        </p:nvSpPr>
        <p:spPr/>
        <p:txBody>
          <a:bodyPr/>
          <a:lstStyle/>
          <a:p>
            <a:fld id="{C2855448-32BD-4324-814D-78E879B7A810}" type="datetimeFigureOut">
              <a:rPr lang="en-GB" smtClean="0"/>
              <a:t>07/10/2022</a:t>
            </a:fld>
            <a:endParaRPr lang="en-GB"/>
          </a:p>
        </p:txBody>
      </p:sp>
      <p:sp>
        <p:nvSpPr>
          <p:cNvPr id="5" name="Footer Placeholder 4">
            <a:extLst>
              <a:ext uri="{FF2B5EF4-FFF2-40B4-BE49-F238E27FC236}">
                <a16:creationId xmlns:a16="http://schemas.microsoft.com/office/drawing/2014/main" id="{FB0999BE-3D49-4D79-CF85-6FCCFD1CBC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352260-8F5C-0A9E-9F3B-865C06A7270C}"/>
              </a:ext>
            </a:extLst>
          </p:cNvPr>
          <p:cNvSpPr>
            <a:spLocks noGrp="1"/>
          </p:cNvSpPr>
          <p:nvPr>
            <p:ph type="sldNum" sz="quarter" idx="12"/>
          </p:nvPr>
        </p:nvSpPr>
        <p:spPr/>
        <p:txBody>
          <a:bodyPr/>
          <a:lstStyle/>
          <a:p>
            <a:fld id="{3926210A-C179-4A0C-8F70-E21CCB37BE73}" type="slidenum">
              <a:rPr lang="en-GB" smtClean="0"/>
              <a:t>‹#›</a:t>
            </a:fld>
            <a:endParaRPr lang="en-GB"/>
          </a:p>
        </p:txBody>
      </p:sp>
    </p:spTree>
    <p:extLst>
      <p:ext uri="{BB962C8B-B14F-4D97-AF65-F5344CB8AC3E}">
        <p14:creationId xmlns:p14="http://schemas.microsoft.com/office/powerpoint/2010/main" val="1616948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B120-5389-0E05-CDFE-8322F84014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2967BB-1644-9326-158F-0993828ABB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9D755E-B75C-9A70-8474-63441635CC60}"/>
              </a:ext>
            </a:extLst>
          </p:cNvPr>
          <p:cNvSpPr>
            <a:spLocks noGrp="1"/>
          </p:cNvSpPr>
          <p:nvPr>
            <p:ph type="dt" sz="half" idx="10"/>
          </p:nvPr>
        </p:nvSpPr>
        <p:spPr/>
        <p:txBody>
          <a:bodyPr/>
          <a:lstStyle/>
          <a:p>
            <a:fld id="{C2855448-32BD-4324-814D-78E879B7A810}" type="datetimeFigureOut">
              <a:rPr lang="en-GB" smtClean="0"/>
              <a:t>07/10/2022</a:t>
            </a:fld>
            <a:endParaRPr lang="en-GB"/>
          </a:p>
        </p:txBody>
      </p:sp>
      <p:sp>
        <p:nvSpPr>
          <p:cNvPr id="5" name="Footer Placeholder 4">
            <a:extLst>
              <a:ext uri="{FF2B5EF4-FFF2-40B4-BE49-F238E27FC236}">
                <a16:creationId xmlns:a16="http://schemas.microsoft.com/office/drawing/2014/main" id="{A707E8CB-BC73-E946-109F-60C2CFC7D5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9B3D4C-7B43-AC08-4A1B-CDAD9C4BC4A5}"/>
              </a:ext>
            </a:extLst>
          </p:cNvPr>
          <p:cNvSpPr>
            <a:spLocks noGrp="1"/>
          </p:cNvSpPr>
          <p:nvPr>
            <p:ph type="sldNum" sz="quarter" idx="12"/>
          </p:nvPr>
        </p:nvSpPr>
        <p:spPr/>
        <p:txBody>
          <a:bodyPr/>
          <a:lstStyle/>
          <a:p>
            <a:fld id="{3926210A-C179-4A0C-8F70-E21CCB37BE73}" type="slidenum">
              <a:rPr lang="en-GB" smtClean="0"/>
              <a:t>‹#›</a:t>
            </a:fld>
            <a:endParaRPr lang="en-GB"/>
          </a:p>
        </p:txBody>
      </p:sp>
    </p:spTree>
    <p:extLst>
      <p:ext uri="{BB962C8B-B14F-4D97-AF65-F5344CB8AC3E}">
        <p14:creationId xmlns:p14="http://schemas.microsoft.com/office/powerpoint/2010/main" val="1544300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38A92-B883-47E1-5B77-97493CBEAF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010FEC-2B5B-9FE8-0740-7962CC0735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B0E1F3-F7C6-78A5-D6FD-F38B5BB32006}"/>
              </a:ext>
            </a:extLst>
          </p:cNvPr>
          <p:cNvSpPr>
            <a:spLocks noGrp="1"/>
          </p:cNvSpPr>
          <p:nvPr>
            <p:ph type="dt" sz="half" idx="10"/>
          </p:nvPr>
        </p:nvSpPr>
        <p:spPr/>
        <p:txBody>
          <a:bodyPr/>
          <a:lstStyle/>
          <a:p>
            <a:fld id="{C2855448-32BD-4324-814D-78E879B7A810}" type="datetimeFigureOut">
              <a:rPr lang="en-GB" smtClean="0"/>
              <a:t>07/10/2022</a:t>
            </a:fld>
            <a:endParaRPr lang="en-GB"/>
          </a:p>
        </p:txBody>
      </p:sp>
      <p:sp>
        <p:nvSpPr>
          <p:cNvPr id="5" name="Footer Placeholder 4">
            <a:extLst>
              <a:ext uri="{FF2B5EF4-FFF2-40B4-BE49-F238E27FC236}">
                <a16:creationId xmlns:a16="http://schemas.microsoft.com/office/drawing/2014/main" id="{1A79C730-AA16-D677-9775-C5FC6D350B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2562EA-E65D-91AF-F0A5-58705594FA75}"/>
              </a:ext>
            </a:extLst>
          </p:cNvPr>
          <p:cNvSpPr>
            <a:spLocks noGrp="1"/>
          </p:cNvSpPr>
          <p:nvPr>
            <p:ph type="sldNum" sz="quarter" idx="12"/>
          </p:nvPr>
        </p:nvSpPr>
        <p:spPr/>
        <p:txBody>
          <a:bodyPr/>
          <a:lstStyle/>
          <a:p>
            <a:fld id="{3926210A-C179-4A0C-8F70-E21CCB37BE73}" type="slidenum">
              <a:rPr lang="en-GB" smtClean="0"/>
              <a:t>‹#›</a:t>
            </a:fld>
            <a:endParaRPr lang="en-GB"/>
          </a:p>
        </p:txBody>
      </p:sp>
    </p:spTree>
    <p:extLst>
      <p:ext uri="{BB962C8B-B14F-4D97-AF65-F5344CB8AC3E}">
        <p14:creationId xmlns:p14="http://schemas.microsoft.com/office/powerpoint/2010/main" val="3280593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E668D-F4F7-78BD-54C8-5D3ADE7F58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1C9CC4-903B-EA1D-E525-ACC0988D26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89CD17-61A3-0C57-3A1C-1EEF7DC979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BC8303-F73A-5A70-85B1-287311B97DE6}"/>
              </a:ext>
            </a:extLst>
          </p:cNvPr>
          <p:cNvSpPr>
            <a:spLocks noGrp="1"/>
          </p:cNvSpPr>
          <p:nvPr>
            <p:ph type="dt" sz="half" idx="10"/>
          </p:nvPr>
        </p:nvSpPr>
        <p:spPr/>
        <p:txBody>
          <a:bodyPr/>
          <a:lstStyle/>
          <a:p>
            <a:fld id="{C2855448-32BD-4324-814D-78E879B7A810}" type="datetimeFigureOut">
              <a:rPr lang="en-GB" smtClean="0"/>
              <a:t>07/10/2022</a:t>
            </a:fld>
            <a:endParaRPr lang="en-GB"/>
          </a:p>
        </p:txBody>
      </p:sp>
      <p:sp>
        <p:nvSpPr>
          <p:cNvPr id="6" name="Footer Placeholder 5">
            <a:extLst>
              <a:ext uri="{FF2B5EF4-FFF2-40B4-BE49-F238E27FC236}">
                <a16:creationId xmlns:a16="http://schemas.microsoft.com/office/drawing/2014/main" id="{31691334-3EEE-8092-5F46-BE12394CD1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E1B4FA-F6AD-F8F7-4117-31309A452F6F}"/>
              </a:ext>
            </a:extLst>
          </p:cNvPr>
          <p:cNvSpPr>
            <a:spLocks noGrp="1"/>
          </p:cNvSpPr>
          <p:nvPr>
            <p:ph type="sldNum" sz="quarter" idx="12"/>
          </p:nvPr>
        </p:nvSpPr>
        <p:spPr/>
        <p:txBody>
          <a:bodyPr/>
          <a:lstStyle/>
          <a:p>
            <a:fld id="{3926210A-C179-4A0C-8F70-E21CCB37BE73}" type="slidenum">
              <a:rPr lang="en-GB" smtClean="0"/>
              <a:t>‹#›</a:t>
            </a:fld>
            <a:endParaRPr lang="en-GB"/>
          </a:p>
        </p:txBody>
      </p:sp>
    </p:spTree>
    <p:extLst>
      <p:ext uri="{BB962C8B-B14F-4D97-AF65-F5344CB8AC3E}">
        <p14:creationId xmlns:p14="http://schemas.microsoft.com/office/powerpoint/2010/main" val="1187712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A6DBE-FE2C-7E57-A312-2615FBE8E4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64BEDA-5D83-C410-10DA-4422355AD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051B05-5230-C286-F52A-1F4BC09410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A0834D-393F-7270-5D42-2605B88338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AB91D0-E9CA-9894-CC80-7C51FFD3DD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629927B-15C9-3FC0-4A62-4C716521F8A1}"/>
              </a:ext>
            </a:extLst>
          </p:cNvPr>
          <p:cNvSpPr>
            <a:spLocks noGrp="1"/>
          </p:cNvSpPr>
          <p:nvPr>
            <p:ph type="dt" sz="half" idx="10"/>
          </p:nvPr>
        </p:nvSpPr>
        <p:spPr/>
        <p:txBody>
          <a:bodyPr/>
          <a:lstStyle/>
          <a:p>
            <a:fld id="{C2855448-32BD-4324-814D-78E879B7A810}" type="datetimeFigureOut">
              <a:rPr lang="en-GB" smtClean="0"/>
              <a:t>07/10/2022</a:t>
            </a:fld>
            <a:endParaRPr lang="en-GB"/>
          </a:p>
        </p:txBody>
      </p:sp>
      <p:sp>
        <p:nvSpPr>
          <p:cNvPr id="8" name="Footer Placeholder 7">
            <a:extLst>
              <a:ext uri="{FF2B5EF4-FFF2-40B4-BE49-F238E27FC236}">
                <a16:creationId xmlns:a16="http://schemas.microsoft.com/office/drawing/2014/main" id="{46AD0EF8-6B33-CAD9-8E2D-1A4CB642AF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C11740C-A45F-6D24-8041-67916BC43E02}"/>
              </a:ext>
            </a:extLst>
          </p:cNvPr>
          <p:cNvSpPr>
            <a:spLocks noGrp="1"/>
          </p:cNvSpPr>
          <p:nvPr>
            <p:ph type="sldNum" sz="quarter" idx="12"/>
          </p:nvPr>
        </p:nvSpPr>
        <p:spPr/>
        <p:txBody>
          <a:bodyPr/>
          <a:lstStyle/>
          <a:p>
            <a:fld id="{3926210A-C179-4A0C-8F70-E21CCB37BE73}" type="slidenum">
              <a:rPr lang="en-GB" smtClean="0"/>
              <a:t>‹#›</a:t>
            </a:fld>
            <a:endParaRPr lang="en-GB"/>
          </a:p>
        </p:txBody>
      </p:sp>
    </p:spTree>
    <p:extLst>
      <p:ext uri="{BB962C8B-B14F-4D97-AF65-F5344CB8AC3E}">
        <p14:creationId xmlns:p14="http://schemas.microsoft.com/office/powerpoint/2010/main" val="395123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7E9E6-98CF-FB2C-2BCB-9781403D4E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5269F3-9DD6-2290-C603-8542F1F4B8D3}"/>
              </a:ext>
            </a:extLst>
          </p:cNvPr>
          <p:cNvSpPr>
            <a:spLocks noGrp="1"/>
          </p:cNvSpPr>
          <p:nvPr>
            <p:ph type="dt" sz="half" idx="10"/>
          </p:nvPr>
        </p:nvSpPr>
        <p:spPr/>
        <p:txBody>
          <a:bodyPr/>
          <a:lstStyle/>
          <a:p>
            <a:fld id="{C2855448-32BD-4324-814D-78E879B7A810}" type="datetimeFigureOut">
              <a:rPr lang="en-GB" smtClean="0"/>
              <a:t>07/10/2022</a:t>
            </a:fld>
            <a:endParaRPr lang="en-GB"/>
          </a:p>
        </p:txBody>
      </p:sp>
      <p:sp>
        <p:nvSpPr>
          <p:cNvPr id="4" name="Footer Placeholder 3">
            <a:extLst>
              <a:ext uri="{FF2B5EF4-FFF2-40B4-BE49-F238E27FC236}">
                <a16:creationId xmlns:a16="http://schemas.microsoft.com/office/drawing/2014/main" id="{B5233F52-6FA5-8894-FFF4-00FE6C64DD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4790BB-B5BC-1FF3-D173-C8576526C165}"/>
              </a:ext>
            </a:extLst>
          </p:cNvPr>
          <p:cNvSpPr>
            <a:spLocks noGrp="1"/>
          </p:cNvSpPr>
          <p:nvPr>
            <p:ph type="sldNum" sz="quarter" idx="12"/>
          </p:nvPr>
        </p:nvSpPr>
        <p:spPr/>
        <p:txBody>
          <a:bodyPr/>
          <a:lstStyle/>
          <a:p>
            <a:fld id="{3926210A-C179-4A0C-8F70-E21CCB37BE73}" type="slidenum">
              <a:rPr lang="en-GB" smtClean="0"/>
              <a:t>‹#›</a:t>
            </a:fld>
            <a:endParaRPr lang="en-GB"/>
          </a:p>
        </p:txBody>
      </p:sp>
    </p:spTree>
    <p:extLst>
      <p:ext uri="{BB962C8B-B14F-4D97-AF65-F5344CB8AC3E}">
        <p14:creationId xmlns:p14="http://schemas.microsoft.com/office/powerpoint/2010/main" val="238318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E49AF5-DF84-269F-5B1E-2E74E5FB5746}"/>
              </a:ext>
            </a:extLst>
          </p:cNvPr>
          <p:cNvSpPr>
            <a:spLocks noGrp="1"/>
          </p:cNvSpPr>
          <p:nvPr>
            <p:ph type="dt" sz="half" idx="10"/>
          </p:nvPr>
        </p:nvSpPr>
        <p:spPr/>
        <p:txBody>
          <a:bodyPr/>
          <a:lstStyle/>
          <a:p>
            <a:fld id="{C2855448-32BD-4324-814D-78E879B7A810}" type="datetimeFigureOut">
              <a:rPr lang="en-GB" smtClean="0"/>
              <a:t>07/10/2022</a:t>
            </a:fld>
            <a:endParaRPr lang="en-GB"/>
          </a:p>
        </p:txBody>
      </p:sp>
      <p:sp>
        <p:nvSpPr>
          <p:cNvPr id="3" name="Footer Placeholder 2">
            <a:extLst>
              <a:ext uri="{FF2B5EF4-FFF2-40B4-BE49-F238E27FC236}">
                <a16:creationId xmlns:a16="http://schemas.microsoft.com/office/drawing/2014/main" id="{B5DE107C-8EBC-822E-5251-C0ACC151B1C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39004F5-6308-10B7-518F-E35F9B391DF0}"/>
              </a:ext>
            </a:extLst>
          </p:cNvPr>
          <p:cNvSpPr>
            <a:spLocks noGrp="1"/>
          </p:cNvSpPr>
          <p:nvPr>
            <p:ph type="sldNum" sz="quarter" idx="12"/>
          </p:nvPr>
        </p:nvSpPr>
        <p:spPr/>
        <p:txBody>
          <a:bodyPr/>
          <a:lstStyle/>
          <a:p>
            <a:fld id="{3926210A-C179-4A0C-8F70-E21CCB37BE73}" type="slidenum">
              <a:rPr lang="en-GB" smtClean="0"/>
              <a:t>‹#›</a:t>
            </a:fld>
            <a:endParaRPr lang="en-GB"/>
          </a:p>
        </p:txBody>
      </p:sp>
    </p:spTree>
    <p:extLst>
      <p:ext uri="{BB962C8B-B14F-4D97-AF65-F5344CB8AC3E}">
        <p14:creationId xmlns:p14="http://schemas.microsoft.com/office/powerpoint/2010/main" val="182447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2ACAC-246D-072F-F738-0D02D58DCD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205A7B-8F48-DD6F-C08F-C4B5D5E46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53E2A4-F0A2-347A-AA46-DF8329282C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B3E555-B0F4-5191-A42F-5553C4DD052C}"/>
              </a:ext>
            </a:extLst>
          </p:cNvPr>
          <p:cNvSpPr>
            <a:spLocks noGrp="1"/>
          </p:cNvSpPr>
          <p:nvPr>
            <p:ph type="dt" sz="half" idx="10"/>
          </p:nvPr>
        </p:nvSpPr>
        <p:spPr/>
        <p:txBody>
          <a:bodyPr/>
          <a:lstStyle/>
          <a:p>
            <a:fld id="{C2855448-32BD-4324-814D-78E879B7A810}" type="datetimeFigureOut">
              <a:rPr lang="en-GB" smtClean="0"/>
              <a:t>07/10/2022</a:t>
            </a:fld>
            <a:endParaRPr lang="en-GB"/>
          </a:p>
        </p:txBody>
      </p:sp>
      <p:sp>
        <p:nvSpPr>
          <p:cNvPr id="6" name="Footer Placeholder 5">
            <a:extLst>
              <a:ext uri="{FF2B5EF4-FFF2-40B4-BE49-F238E27FC236}">
                <a16:creationId xmlns:a16="http://schemas.microsoft.com/office/drawing/2014/main" id="{0E56A691-8122-3D91-B593-7DFA1A76DD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57081B-A2B3-D2C4-2E5D-005D1EB7CA8D}"/>
              </a:ext>
            </a:extLst>
          </p:cNvPr>
          <p:cNvSpPr>
            <a:spLocks noGrp="1"/>
          </p:cNvSpPr>
          <p:nvPr>
            <p:ph type="sldNum" sz="quarter" idx="12"/>
          </p:nvPr>
        </p:nvSpPr>
        <p:spPr/>
        <p:txBody>
          <a:bodyPr/>
          <a:lstStyle/>
          <a:p>
            <a:fld id="{3926210A-C179-4A0C-8F70-E21CCB37BE73}" type="slidenum">
              <a:rPr lang="en-GB" smtClean="0"/>
              <a:t>‹#›</a:t>
            </a:fld>
            <a:endParaRPr lang="en-GB"/>
          </a:p>
        </p:txBody>
      </p:sp>
    </p:spTree>
    <p:extLst>
      <p:ext uri="{BB962C8B-B14F-4D97-AF65-F5344CB8AC3E}">
        <p14:creationId xmlns:p14="http://schemas.microsoft.com/office/powerpoint/2010/main" val="4150577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06871-62FD-B134-AD4C-C50DB99FE8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65F265-2F1F-B743-00CB-DF09BAE3EF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804AB74-33A0-DCCA-E052-2787C66A5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758D7B-ADC9-8EF0-ED2C-55E7794B2A49}"/>
              </a:ext>
            </a:extLst>
          </p:cNvPr>
          <p:cNvSpPr>
            <a:spLocks noGrp="1"/>
          </p:cNvSpPr>
          <p:nvPr>
            <p:ph type="dt" sz="half" idx="10"/>
          </p:nvPr>
        </p:nvSpPr>
        <p:spPr/>
        <p:txBody>
          <a:bodyPr/>
          <a:lstStyle/>
          <a:p>
            <a:fld id="{C2855448-32BD-4324-814D-78E879B7A810}" type="datetimeFigureOut">
              <a:rPr lang="en-GB" smtClean="0"/>
              <a:t>07/10/2022</a:t>
            </a:fld>
            <a:endParaRPr lang="en-GB"/>
          </a:p>
        </p:txBody>
      </p:sp>
      <p:sp>
        <p:nvSpPr>
          <p:cNvPr id="6" name="Footer Placeholder 5">
            <a:extLst>
              <a:ext uri="{FF2B5EF4-FFF2-40B4-BE49-F238E27FC236}">
                <a16:creationId xmlns:a16="http://schemas.microsoft.com/office/drawing/2014/main" id="{FB8F848D-DB88-99E3-6B0B-87E34537B7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77CF9C-51A3-6177-65DF-BA8BF4864F0A}"/>
              </a:ext>
            </a:extLst>
          </p:cNvPr>
          <p:cNvSpPr>
            <a:spLocks noGrp="1"/>
          </p:cNvSpPr>
          <p:nvPr>
            <p:ph type="sldNum" sz="quarter" idx="12"/>
          </p:nvPr>
        </p:nvSpPr>
        <p:spPr/>
        <p:txBody>
          <a:bodyPr/>
          <a:lstStyle/>
          <a:p>
            <a:fld id="{3926210A-C179-4A0C-8F70-E21CCB37BE73}" type="slidenum">
              <a:rPr lang="en-GB" smtClean="0"/>
              <a:t>‹#›</a:t>
            </a:fld>
            <a:endParaRPr lang="en-GB"/>
          </a:p>
        </p:txBody>
      </p:sp>
    </p:spTree>
    <p:extLst>
      <p:ext uri="{BB962C8B-B14F-4D97-AF65-F5344CB8AC3E}">
        <p14:creationId xmlns:p14="http://schemas.microsoft.com/office/powerpoint/2010/main" val="93086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F82EB-A1C5-1753-3985-0FB393B9EB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DD1B69-718E-888A-6BE2-112CFC077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D96A31-33EA-D7F9-59CD-529E35EEB5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55448-32BD-4324-814D-78E879B7A810}" type="datetimeFigureOut">
              <a:rPr lang="en-GB" smtClean="0"/>
              <a:t>07/10/2022</a:t>
            </a:fld>
            <a:endParaRPr lang="en-GB"/>
          </a:p>
        </p:txBody>
      </p:sp>
      <p:sp>
        <p:nvSpPr>
          <p:cNvPr id="5" name="Footer Placeholder 4">
            <a:extLst>
              <a:ext uri="{FF2B5EF4-FFF2-40B4-BE49-F238E27FC236}">
                <a16:creationId xmlns:a16="http://schemas.microsoft.com/office/drawing/2014/main" id="{9EBC8C35-40BC-03D1-98DD-16FFBFEAC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1A51F1A-7B84-4986-9D99-3914F27F56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6210A-C179-4A0C-8F70-E21CCB37BE73}" type="slidenum">
              <a:rPr lang="en-GB" smtClean="0"/>
              <a:t>‹#›</a:t>
            </a:fld>
            <a:endParaRPr lang="en-GB"/>
          </a:p>
        </p:txBody>
      </p:sp>
    </p:spTree>
    <p:extLst>
      <p:ext uri="{BB962C8B-B14F-4D97-AF65-F5344CB8AC3E}">
        <p14:creationId xmlns:p14="http://schemas.microsoft.com/office/powerpoint/2010/main" val="1992221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fixfire.co.uk/do-you-comply/regulatory-reform-order-200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fire-safety-act-2021#:~:text=The%20Fire%20Safety%20Act%20clarifies,a%20multi%2Doccupied%20residential%20building." TargetMode="External"/><Relationship Id="rId2" Type="http://schemas.openxmlformats.org/officeDocument/2006/relationships/hyperlink" Target="https://www.fixfire.co.uk/do-you-comply/regulatory-reform-order-200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fixfire.co.uk/products/fire-risk-assessmen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A39E1-1A0E-4E56-B2C4-D848921DC405}"/>
              </a:ext>
            </a:extLst>
          </p:cNvPr>
          <p:cNvSpPr>
            <a:spLocks noGrp="1"/>
          </p:cNvSpPr>
          <p:nvPr>
            <p:ph type="ctrTitle"/>
          </p:nvPr>
        </p:nvSpPr>
        <p:spPr>
          <a:xfrm>
            <a:off x="838200" y="585216"/>
            <a:ext cx="10515600" cy="1325563"/>
          </a:xfrm>
        </p:spPr>
        <p:txBody>
          <a:bodyPr vert="horz" lIns="91440" tIns="45720" rIns="91440" bIns="45720" rtlCol="0" anchor="ctr">
            <a:normAutofit/>
          </a:bodyPr>
          <a:lstStyle/>
          <a:p>
            <a:pPr algn="l"/>
            <a:r>
              <a:rPr lang="en-US" sz="4400" b="1" dirty="0">
                <a:solidFill>
                  <a:srgbClr val="0033CC"/>
                </a:solidFill>
                <a:latin typeface="Arial Rounded MT Bold" panose="020F0704030504030204" pitchFamily="34" charset="0"/>
              </a:rPr>
              <a:t>The Fire Safety (England) Regulations 2022 and Decent Homes Standard</a:t>
            </a:r>
          </a:p>
        </p:txBody>
      </p:sp>
      <p:pic>
        <p:nvPicPr>
          <p:cNvPr id="1026" name="Picture 2">
            <a:extLst>
              <a:ext uri="{FF2B5EF4-FFF2-40B4-BE49-F238E27FC236}">
                <a16:creationId xmlns:a16="http://schemas.microsoft.com/office/drawing/2014/main" id="{84D07B76-6461-42AB-860A-6A1F1045B2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0" r="-2" b="-2"/>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E41325EC-00E4-4E7D-96C0-56227D5233FC}"/>
              </a:ext>
            </a:extLst>
          </p:cNvPr>
          <p:cNvSpPr>
            <a:spLocks noGrp="1"/>
          </p:cNvSpPr>
          <p:nvPr>
            <p:ph type="subTitle" idx="1"/>
          </p:nvPr>
        </p:nvSpPr>
        <p:spPr>
          <a:xfrm>
            <a:off x="6822831" y="2516777"/>
            <a:ext cx="4527921" cy="3660185"/>
          </a:xfrm>
        </p:spPr>
        <p:txBody>
          <a:bodyPr vert="horz" lIns="91440" tIns="45720" rIns="91440" bIns="45720" rtlCol="0" anchor="ctr">
            <a:normAutofit fontScale="92500" lnSpcReduction="10000"/>
          </a:bodyPr>
          <a:lstStyle/>
          <a:p>
            <a:pPr indent="-228600" algn="l">
              <a:buFont typeface="Arial" panose="020B0604020202020204" pitchFamily="34" charset="0"/>
              <a:buChar char="•"/>
            </a:pPr>
            <a:endParaRPr lang="en-US" sz="1200" b="1" dirty="0"/>
          </a:p>
          <a:p>
            <a:pPr indent="-228600" algn="l">
              <a:buFont typeface="Arial" panose="020B0604020202020204" pitchFamily="34" charset="0"/>
              <a:buChar char="•"/>
            </a:pPr>
            <a:endParaRPr lang="en-US" sz="1200" b="1" dirty="0"/>
          </a:p>
          <a:p>
            <a:pPr indent="-228600" algn="l">
              <a:buFont typeface="Arial" panose="020B0604020202020204" pitchFamily="34" charset="0"/>
              <a:buChar char="•"/>
            </a:pPr>
            <a:endParaRPr lang="en-US" sz="1200" b="1" dirty="0"/>
          </a:p>
          <a:p>
            <a:pPr indent="-228600" algn="l">
              <a:buFont typeface="Arial" panose="020B0604020202020204" pitchFamily="34" charset="0"/>
              <a:buChar char="•"/>
            </a:pPr>
            <a:endParaRPr lang="en-US" sz="1200" b="1" dirty="0"/>
          </a:p>
          <a:p>
            <a:pPr indent="-228600" algn="l">
              <a:buFont typeface="Arial" panose="020B0604020202020204" pitchFamily="34" charset="0"/>
              <a:buChar char="•"/>
            </a:pPr>
            <a:endParaRPr lang="en-US" sz="1200" b="1" dirty="0"/>
          </a:p>
          <a:p>
            <a:pPr indent="-228600" algn="l">
              <a:buFont typeface="Arial" panose="020B0604020202020204" pitchFamily="34" charset="0"/>
              <a:buChar char="•"/>
            </a:pPr>
            <a:endParaRPr lang="en-US" sz="1200" b="1" dirty="0"/>
          </a:p>
          <a:p>
            <a:pPr indent="-228600" algn="l">
              <a:buFont typeface="Arial" panose="020B0604020202020204" pitchFamily="34" charset="0"/>
              <a:buChar char="•"/>
            </a:pPr>
            <a:endParaRPr lang="en-US" sz="1200" b="1" dirty="0"/>
          </a:p>
          <a:p>
            <a:pPr indent="-228600" algn="l">
              <a:buFont typeface="Arial" panose="020B0604020202020204" pitchFamily="34" charset="0"/>
              <a:buChar char="•"/>
            </a:pPr>
            <a:endParaRPr lang="en-US" sz="1200" b="1" dirty="0"/>
          </a:p>
          <a:p>
            <a:pPr indent="-228600" algn="l">
              <a:buFont typeface="Arial" panose="020B0604020202020204" pitchFamily="34" charset="0"/>
              <a:buChar char="•"/>
            </a:pPr>
            <a:endParaRPr lang="en-US" sz="1200" b="1" dirty="0"/>
          </a:p>
          <a:p>
            <a:pPr indent="-228600" algn="l">
              <a:buFont typeface="Arial" panose="020B0604020202020204" pitchFamily="34" charset="0"/>
              <a:buChar char="•"/>
            </a:pPr>
            <a:endParaRPr lang="en-US" sz="1200" b="1" dirty="0"/>
          </a:p>
          <a:p>
            <a:pPr indent="-228600" algn="l">
              <a:buFont typeface="Arial" panose="020B0604020202020204" pitchFamily="34" charset="0"/>
              <a:buChar char="•"/>
            </a:pPr>
            <a:endParaRPr lang="en-US" sz="1200" b="1" dirty="0"/>
          </a:p>
          <a:p>
            <a:pPr algn="l"/>
            <a:r>
              <a:rPr lang="en-US" sz="4800" b="1" dirty="0"/>
              <a:t>Ben Reeve-Lewis</a:t>
            </a:r>
          </a:p>
          <a:p>
            <a:pPr indent="-228600" algn="l">
              <a:buFont typeface="Arial" panose="020B0604020202020204" pitchFamily="34" charset="0"/>
              <a:buChar char="•"/>
            </a:pPr>
            <a:endParaRPr lang="en-US" sz="1200" b="1" dirty="0"/>
          </a:p>
        </p:txBody>
      </p:sp>
    </p:spTree>
    <p:extLst>
      <p:ext uri="{BB962C8B-B14F-4D97-AF65-F5344CB8AC3E}">
        <p14:creationId xmlns:p14="http://schemas.microsoft.com/office/powerpoint/2010/main" val="3534764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D6EF-F67B-4D8E-F2E9-414A62B90713}"/>
              </a:ext>
            </a:extLst>
          </p:cNvPr>
          <p:cNvSpPr>
            <a:spLocks noGrp="1"/>
          </p:cNvSpPr>
          <p:nvPr>
            <p:ph type="title"/>
          </p:nvPr>
        </p:nvSpPr>
        <p:spPr/>
        <p:txBody>
          <a:bodyPr/>
          <a:lstStyle/>
          <a:p>
            <a:r>
              <a:rPr lang="en-GB" dirty="0">
                <a:solidFill>
                  <a:srgbClr val="0033CC"/>
                </a:solidFill>
                <a:latin typeface="Arial Rounded MT Bold" panose="020F0704030504030204" pitchFamily="34" charset="0"/>
              </a:rPr>
              <a:t>Risk assessment </a:t>
            </a:r>
          </a:p>
        </p:txBody>
      </p:sp>
      <p:sp>
        <p:nvSpPr>
          <p:cNvPr id="3" name="Content Placeholder 2">
            <a:extLst>
              <a:ext uri="{FF2B5EF4-FFF2-40B4-BE49-F238E27FC236}">
                <a16:creationId xmlns:a16="http://schemas.microsoft.com/office/drawing/2014/main" id="{F1FCCB94-2B19-0311-1CB5-0BA9754557B3}"/>
              </a:ext>
            </a:extLst>
          </p:cNvPr>
          <p:cNvSpPr>
            <a:spLocks noGrp="1"/>
          </p:cNvSpPr>
          <p:nvPr>
            <p:ph idx="1"/>
          </p:nvPr>
        </p:nvSpPr>
        <p:spPr>
          <a:xfrm>
            <a:off x="838200" y="1482436"/>
            <a:ext cx="10515600" cy="5010439"/>
          </a:xfrm>
        </p:spPr>
        <p:txBody>
          <a:bodyPr>
            <a:normAutofit/>
          </a:bodyPr>
          <a:lstStyle/>
          <a:p>
            <a:r>
              <a:rPr lang="en-US" sz="3200" b="1" i="0" u="none" strike="noStrike" dirty="0">
                <a:solidFill>
                  <a:srgbClr val="0033CC"/>
                </a:solidFill>
                <a:effectLst/>
                <a:latin typeface="Lato" panose="020F0502020204030203" pitchFamily="34" charset="0"/>
                <a:hlinkClick r:id="rId2">
                  <a:extLst>
                    <a:ext uri="{A12FA001-AC4F-418D-AE19-62706E023703}">
                      <ahyp:hlinkClr xmlns:ahyp="http://schemas.microsoft.com/office/drawing/2018/hyperlinkcolor" val="tx"/>
                    </a:ext>
                  </a:extLst>
                </a:hlinkClick>
              </a:rPr>
              <a:t>The Regulatory Reform (Fire Safety) Order 2005 (RRO) </a:t>
            </a:r>
            <a:r>
              <a:rPr lang="en-US" sz="3200" b="0" i="0" dirty="0">
                <a:solidFill>
                  <a:srgbClr val="000000"/>
                </a:solidFill>
                <a:effectLst/>
                <a:latin typeface="Lato" panose="020F0502020204030203" pitchFamily="34" charset="0"/>
              </a:rPr>
              <a:t>requires that a Fire Risk Assessment is conducted initially and reviewed on an on-going basis to ensure that appropriate and adequate fire precautions are in place.</a:t>
            </a:r>
          </a:p>
          <a:p>
            <a:pPr algn="l"/>
            <a:r>
              <a:rPr lang="en-US" sz="3200" b="0" i="0" dirty="0">
                <a:solidFill>
                  <a:srgbClr val="000000"/>
                </a:solidFill>
                <a:effectLst/>
                <a:latin typeface="Lato" panose="020F0502020204030203" pitchFamily="34" charset="0"/>
              </a:rPr>
              <a:t>Under the RRO, the responsibility for fire safety</a:t>
            </a:r>
            <a:r>
              <a:rPr lang="en-US" sz="3200" b="0" i="0" dirty="0">
                <a:effectLst/>
                <a:latin typeface="Lato" panose="020F0502020204030203" pitchFamily="34" charset="0"/>
              </a:rPr>
              <a:t> </a:t>
            </a:r>
            <a:r>
              <a:rPr lang="en-US" sz="3200" b="0" i="0" dirty="0">
                <a:solidFill>
                  <a:srgbClr val="000000"/>
                </a:solidFill>
                <a:effectLst/>
                <a:latin typeface="Lato" panose="020F0502020204030203" pitchFamily="34" charset="0"/>
              </a:rPr>
              <a:t>in premises now rests with the “responsible person” to ensure that there are adequate fire safety precautions in place.</a:t>
            </a:r>
          </a:p>
          <a:p>
            <a:pPr algn="l">
              <a:buFont typeface="Arial" panose="020B0604020202020204" pitchFamily="34" charset="0"/>
              <a:buChar char="•"/>
            </a:pPr>
            <a:r>
              <a:rPr lang="en-US" sz="3200" dirty="0">
                <a:solidFill>
                  <a:srgbClr val="333333"/>
                </a:solidFill>
                <a:latin typeface="Lato" panose="020F0502020204030203" pitchFamily="34" charset="0"/>
              </a:rPr>
              <a:t>The </a:t>
            </a:r>
            <a:r>
              <a:rPr lang="en-US" sz="3200" b="0" i="0" dirty="0">
                <a:solidFill>
                  <a:srgbClr val="333333"/>
                </a:solidFill>
                <a:effectLst/>
                <a:latin typeface="Lato" panose="020F0502020204030203" pitchFamily="34" charset="0"/>
              </a:rPr>
              <a:t>owner of shared premises or their managing agent</a:t>
            </a:r>
          </a:p>
          <a:p>
            <a:endParaRPr lang="en-GB" sz="4400" b="1" dirty="0">
              <a:solidFill>
                <a:srgbClr val="0033CC"/>
              </a:solidFill>
            </a:endParaRPr>
          </a:p>
        </p:txBody>
      </p:sp>
    </p:spTree>
    <p:extLst>
      <p:ext uri="{BB962C8B-B14F-4D97-AF65-F5344CB8AC3E}">
        <p14:creationId xmlns:p14="http://schemas.microsoft.com/office/powerpoint/2010/main" val="3973578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D6EF-F67B-4D8E-F2E9-414A62B90713}"/>
              </a:ext>
            </a:extLst>
          </p:cNvPr>
          <p:cNvSpPr>
            <a:spLocks noGrp="1"/>
          </p:cNvSpPr>
          <p:nvPr>
            <p:ph type="title"/>
          </p:nvPr>
        </p:nvSpPr>
        <p:spPr/>
        <p:txBody>
          <a:bodyPr/>
          <a:lstStyle/>
          <a:p>
            <a:r>
              <a:rPr lang="en-GB" dirty="0">
                <a:solidFill>
                  <a:srgbClr val="0033CC"/>
                </a:solidFill>
                <a:latin typeface="Arial Rounded MT Bold" panose="020F0704030504030204" pitchFamily="34" charset="0"/>
              </a:rPr>
              <a:t>Risk assessment guide – sleeping accommodation</a:t>
            </a:r>
          </a:p>
        </p:txBody>
      </p:sp>
      <p:sp>
        <p:nvSpPr>
          <p:cNvPr id="3" name="Content Placeholder 2">
            <a:extLst>
              <a:ext uri="{FF2B5EF4-FFF2-40B4-BE49-F238E27FC236}">
                <a16:creationId xmlns:a16="http://schemas.microsoft.com/office/drawing/2014/main" id="{F1FCCB94-2B19-0311-1CB5-0BA9754557B3}"/>
              </a:ext>
            </a:extLst>
          </p:cNvPr>
          <p:cNvSpPr>
            <a:spLocks noGrp="1"/>
          </p:cNvSpPr>
          <p:nvPr>
            <p:ph idx="1"/>
          </p:nvPr>
        </p:nvSpPr>
        <p:spPr>
          <a:xfrm>
            <a:off x="838200" y="1828800"/>
            <a:ext cx="10515600" cy="4664075"/>
          </a:xfrm>
        </p:spPr>
        <p:txBody>
          <a:bodyPr>
            <a:normAutofit/>
          </a:bodyPr>
          <a:lstStyle/>
          <a:p>
            <a:pPr marL="0" indent="0">
              <a:buNone/>
            </a:pPr>
            <a:r>
              <a:rPr lang="en-US" sz="3600" b="1" dirty="0"/>
              <a:t>• student halls of residence</a:t>
            </a:r>
          </a:p>
          <a:p>
            <a:pPr marL="0" indent="0">
              <a:buNone/>
            </a:pPr>
            <a:r>
              <a:rPr lang="en-US" sz="3600" b="1" dirty="0"/>
              <a:t>• The common areas of houses in multiple occupation (HMO); </a:t>
            </a:r>
          </a:p>
          <a:p>
            <a:pPr marL="0" indent="0">
              <a:buNone/>
            </a:pPr>
            <a:r>
              <a:rPr lang="en-US" sz="3600" b="1" dirty="0"/>
              <a:t>• The common areas of flats and </a:t>
            </a:r>
            <a:r>
              <a:rPr lang="en-US" sz="3600" b="1" dirty="0" err="1"/>
              <a:t>maisonettes</a:t>
            </a:r>
            <a:endParaRPr lang="en-US" sz="3600" b="1" dirty="0"/>
          </a:p>
          <a:p>
            <a:pPr marL="0" indent="0">
              <a:buNone/>
            </a:pPr>
            <a:r>
              <a:rPr lang="en-US" sz="3600" b="1" dirty="0"/>
              <a:t>If your premises are an HMO they will also be subject to the Housing Act 2004</a:t>
            </a:r>
            <a:endParaRPr lang="en-GB" sz="5400" b="1" dirty="0">
              <a:solidFill>
                <a:srgbClr val="0033CC"/>
              </a:solidFill>
            </a:endParaRPr>
          </a:p>
        </p:txBody>
      </p:sp>
    </p:spTree>
    <p:extLst>
      <p:ext uri="{BB962C8B-B14F-4D97-AF65-F5344CB8AC3E}">
        <p14:creationId xmlns:p14="http://schemas.microsoft.com/office/powerpoint/2010/main" val="254693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D6EF-F67B-4D8E-F2E9-414A62B90713}"/>
              </a:ext>
            </a:extLst>
          </p:cNvPr>
          <p:cNvSpPr>
            <a:spLocks noGrp="1"/>
          </p:cNvSpPr>
          <p:nvPr>
            <p:ph type="title"/>
          </p:nvPr>
        </p:nvSpPr>
        <p:spPr/>
        <p:txBody>
          <a:bodyPr/>
          <a:lstStyle/>
          <a:p>
            <a:r>
              <a:rPr lang="en-GB" dirty="0">
                <a:solidFill>
                  <a:srgbClr val="0033CC"/>
                </a:solidFill>
                <a:latin typeface="Arial Rounded MT Bold" panose="020F0704030504030204" pitchFamily="34" charset="0"/>
              </a:rPr>
              <a:t>HMOs over 11m in height</a:t>
            </a:r>
          </a:p>
        </p:txBody>
      </p:sp>
      <p:sp>
        <p:nvSpPr>
          <p:cNvPr id="3" name="Content Placeholder 2">
            <a:extLst>
              <a:ext uri="{FF2B5EF4-FFF2-40B4-BE49-F238E27FC236}">
                <a16:creationId xmlns:a16="http://schemas.microsoft.com/office/drawing/2014/main" id="{F1FCCB94-2B19-0311-1CB5-0BA9754557B3}"/>
              </a:ext>
            </a:extLst>
          </p:cNvPr>
          <p:cNvSpPr>
            <a:spLocks noGrp="1"/>
          </p:cNvSpPr>
          <p:nvPr>
            <p:ph idx="1"/>
          </p:nvPr>
        </p:nvSpPr>
        <p:spPr>
          <a:xfrm>
            <a:off x="838200" y="1828800"/>
            <a:ext cx="10515600" cy="4664075"/>
          </a:xfrm>
        </p:spPr>
        <p:txBody>
          <a:bodyPr>
            <a:normAutofit fontScale="77500" lnSpcReduction="20000"/>
          </a:bodyPr>
          <a:lstStyle/>
          <a:p>
            <a:pPr algn="l">
              <a:buFont typeface="+mj-lt"/>
              <a:buAutoNum type="arabicPeriod"/>
            </a:pPr>
            <a:r>
              <a:rPr lang="en-US" sz="4000" b="0" i="0" dirty="0">
                <a:solidFill>
                  <a:srgbClr val="333333"/>
                </a:solidFill>
                <a:effectLst/>
                <a:latin typeface="Lato" panose="020F0502020204030203" pitchFamily="34" charset="0"/>
              </a:rPr>
              <a:t>‍</a:t>
            </a:r>
            <a:r>
              <a:rPr lang="en-US" sz="4000" b="1" i="0" dirty="0">
                <a:solidFill>
                  <a:srgbClr val="293172"/>
                </a:solidFill>
                <a:effectLst/>
                <a:latin typeface="Lato" panose="020F0502020204030203" pitchFamily="34" charset="0"/>
              </a:rPr>
              <a:t> Fire Doors:</a:t>
            </a:r>
            <a:r>
              <a:rPr lang="en-US" sz="4000" b="0" i="0" dirty="0">
                <a:solidFill>
                  <a:srgbClr val="333333"/>
                </a:solidFill>
                <a:effectLst/>
                <a:latin typeface="Lato" panose="020F0502020204030203" pitchFamily="34" charset="0"/>
              </a:rPr>
              <a:t> Responsible persons will be required to undertake annual checks of flat entrance doors and quarterly checks of all fire doors in the common parts.</a:t>
            </a:r>
          </a:p>
          <a:p>
            <a:pPr algn="l">
              <a:buFont typeface="+mj-lt"/>
              <a:buAutoNum type="arabicPeriod"/>
            </a:pPr>
            <a:r>
              <a:rPr lang="en-US" sz="4000" b="1" i="0" dirty="0">
                <a:solidFill>
                  <a:srgbClr val="293172"/>
                </a:solidFill>
                <a:effectLst/>
                <a:latin typeface="Lato" panose="020F0502020204030203" pitchFamily="34" charset="0"/>
              </a:rPr>
              <a:t>Fire Safety Instructions</a:t>
            </a:r>
            <a:r>
              <a:rPr lang="en-US" sz="4000" b="0" i="0" dirty="0">
                <a:solidFill>
                  <a:srgbClr val="333333"/>
                </a:solidFill>
                <a:effectLst/>
                <a:latin typeface="Lato" panose="020F0502020204030203" pitchFamily="34" charset="0"/>
              </a:rPr>
              <a:t>: In all multi-occupied residential buildings with 2 or more sets of domestic premises responsible persons will be required to provide relevant fire safety instructions on how to report a fire and what a resident must do once a fire has occurred, based on the evacuation strategy for the building. Also, responsible persons will be required to provide residents with information relating to the importance of fire doors in fire safety</a:t>
            </a:r>
          </a:p>
          <a:p>
            <a:pPr marL="0" indent="0">
              <a:buNone/>
            </a:pPr>
            <a:endParaRPr lang="en-GB" sz="5400" b="1" dirty="0">
              <a:solidFill>
                <a:srgbClr val="0033CC"/>
              </a:solidFill>
            </a:endParaRPr>
          </a:p>
        </p:txBody>
      </p:sp>
    </p:spTree>
    <p:extLst>
      <p:ext uri="{BB962C8B-B14F-4D97-AF65-F5344CB8AC3E}">
        <p14:creationId xmlns:p14="http://schemas.microsoft.com/office/powerpoint/2010/main" val="3419746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D6EF-F67B-4D8E-F2E9-414A62B90713}"/>
              </a:ext>
            </a:extLst>
          </p:cNvPr>
          <p:cNvSpPr>
            <a:spLocks noGrp="1"/>
          </p:cNvSpPr>
          <p:nvPr>
            <p:ph type="title"/>
          </p:nvPr>
        </p:nvSpPr>
        <p:spPr/>
        <p:txBody>
          <a:bodyPr/>
          <a:lstStyle/>
          <a:p>
            <a:r>
              <a:rPr lang="en-GB" dirty="0">
                <a:solidFill>
                  <a:srgbClr val="0033CC"/>
                </a:solidFill>
                <a:latin typeface="Arial Rounded MT Bold" panose="020F0704030504030204" pitchFamily="34" charset="0"/>
              </a:rPr>
              <a:t>Penalties for non compliance</a:t>
            </a:r>
          </a:p>
        </p:txBody>
      </p:sp>
      <p:sp>
        <p:nvSpPr>
          <p:cNvPr id="3" name="Content Placeholder 2">
            <a:extLst>
              <a:ext uri="{FF2B5EF4-FFF2-40B4-BE49-F238E27FC236}">
                <a16:creationId xmlns:a16="http://schemas.microsoft.com/office/drawing/2014/main" id="{F1FCCB94-2B19-0311-1CB5-0BA9754557B3}"/>
              </a:ext>
            </a:extLst>
          </p:cNvPr>
          <p:cNvSpPr>
            <a:spLocks noGrp="1"/>
          </p:cNvSpPr>
          <p:nvPr>
            <p:ph idx="1"/>
          </p:nvPr>
        </p:nvSpPr>
        <p:spPr>
          <a:xfrm>
            <a:off x="838200" y="1828800"/>
            <a:ext cx="10515600" cy="4664075"/>
          </a:xfrm>
        </p:spPr>
        <p:txBody>
          <a:bodyPr>
            <a:normAutofit/>
          </a:bodyPr>
          <a:lstStyle/>
          <a:p>
            <a:pPr marL="0" indent="0" algn="l">
              <a:buNone/>
            </a:pPr>
            <a:r>
              <a:rPr lang="en-US" b="1" i="0" dirty="0">
                <a:solidFill>
                  <a:srgbClr val="0033CC"/>
                </a:solidFill>
                <a:effectLst/>
                <a:latin typeface="Calibri" panose="020F0502020204030204" pitchFamily="34" charset="0"/>
                <a:cs typeface="Calibri" panose="020F0502020204030204" pitchFamily="34" charset="0"/>
              </a:rPr>
              <a:t>There is a range of enforcement powers available to the enforcing authority, including:</a:t>
            </a:r>
          </a:p>
          <a:p>
            <a:pPr algn="l">
              <a:buFont typeface="Arial" panose="020B0604020202020204" pitchFamily="34" charset="0"/>
              <a:buChar char="•"/>
            </a:pPr>
            <a:r>
              <a:rPr lang="en-US" b="1" i="0" dirty="0">
                <a:solidFill>
                  <a:srgbClr val="0033CC"/>
                </a:solidFill>
                <a:effectLst/>
                <a:latin typeface="Calibri" panose="020F0502020204030204" pitchFamily="34" charset="0"/>
                <a:cs typeface="Calibri" panose="020F0502020204030204" pitchFamily="34" charset="0"/>
              </a:rPr>
              <a:t>alterations notices, requiring the responsible person to make changes to counteract risks</a:t>
            </a:r>
          </a:p>
          <a:p>
            <a:pPr algn="l">
              <a:buFont typeface="Arial" panose="020B0604020202020204" pitchFamily="34" charset="0"/>
              <a:buChar char="•"/>
            </a:pPr>
            <a:r>
              <a:rPr lang="en-US" b="1" i="0" dirty="0">
                <a:solidFill>
                  <a:srgbClr val="0033CC"/>
                </a:solidFill>
                <a:effectLst/>
                <a:latin typeface="Calibri" panose="020F0502020204030204" pitchFamily="34" charset="0"/>
                <a:cs typeface="Calibri" panose="020F0502020204030204" pitchFamily="34" charset="0"/>
              </a:rPr>
              <a:t>enforcement notices, requiring the responsible person to comply with any provision of the Order (for example to carry out a risk assessment), where they have not done so</a:t>
            </a:r>
          </a:p>
          <a:p>
            <a:pPr algn="l">
              <a:buFont typeface="Arial" panose="020B0604020202020204" pitchFamily="34" charset="0"/>
              <a:buChar char="•"/>
            </a:pPr>
            <a:r>
              <a:rPr lang="en-US" b="1" i="0" dirty="0">
                <a:solidFill>
                  <a:srgbClr val="0033CC"/>
                </a:solidFill>
                <a:effectLst/>
                <a:latin typeface="Calibri" panose="020F0502020204030204" pitchFamily="34" charset="0"/>
                <a:cs typeface="Calibri" panose="020F0502020204030204" pitchFamily="34" charset="0"/>
              </a:rPr>
              <a:t>prohibition notices, prohibiting use of the premises, where there is a serious risk</a:t>
            </a:r>
          </a:p>
          <a:p>
            <a:pPr algn="l">
              <a:buFont typeface="Arial" panose="020B0604020202020204" pitchFamily="34" charset="0"/>
              <a:buChar char="•"/>
            </a:pPr>
            <a:r>
              <a:rPr lang="en-US" b="1" dirty="0">
                <a:solidFill>
                  <a:srgbClr val="0033CC"/>
                </a:solidFill>
                <a:latin typeface="Calibri" panose="020F0502020204030204" pitchFamily="34" charset="0"/>
                <a:cs typeface="Calibri" panose="020F0502020204030204" pitchFamily="34" charset="0"/>
              </a:rPr>
              <a:t>Local authority can issue a banning order</a:t>
            </a:r>
            <a:endParaRPr lang="en-US" b="1" i="0" dirty="0">
              <a:solidFill>
                <a:srgbClr val="0033CC"/>
              </a:solidFill>
              <a:effectLst/>
              <a:latin typeface="Calibri" panose="020F0502020204030204" pitchFamily="34" charset="0"/>
              <a:cs typeface="Calibri" panose="020F0502020204030204" pitchFamily="34" charset="0"/>
            </a:endParaRPr>
          </a:p>
          <a:p>
            <a:pPr marL="0" indent="0">
              <a:buNone/>
            </a:pPr>
            <a:endParaRPr lang="en-GB" sz="5400" b="1" dirty="0">
              <a:solidFill>
                <a:srgbClr val="0033CC"/>
              </a:solidFill>
            </a:endParaRPr>
          </a:p>
        </p:txBody>
      </p:sp>
    </p:spTree>
    <p:extLst>
      <p:ext uri="{BB962C8B-B14F-4D97-AF65-F5344CB8AC3E}">
        <p14:creationId xmlns:p14="http://schemas.microsoft.com/office/powerpoint/2010/main" val="3296636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2D1680FB-4989-F739-26AB-D5BC000C7FC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780" b="269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B18DD5-9A31-E9D3-F0DC-F8CC77018B74}"/>
              </a:ext>
            </a:extLst>
          </p:cNvPr>
          <p:cNvSpPr txBox="1"/>
          <p:nvPr/>
        </p:nvSpPr>
        <p:spPr>
          <a:xfrm>
            <a:off x="2812259" y="289311"/>
            <a:ext cx="6161650" cy="707886"/>
          </a:xfrm>
          <a:prstGeom prst="rect">
            <a:avLst/>
          </a:prstGeom>
          <a:noFill/>
        </p:spPr>
        <p:txBody>
          <a:bodyPr wrap="square" rtlCol="0">
            <a:spAutoFit/>
          </a:bodyPr>
          <a:lstStyle/>
          <a:p>
            <a:r>
              <a:rPr lang="en-GB" sz="4000" b="1" dirty="0">
                <a:solidFill>
                  <a:srgbClr val="FFFF00"/>
                </a:solidFill>
              </a:rPr>
              <a:t>Decent Homes Standard</a:t>
            </a:r>
          </a:p>
        </p:txBody>
      </p:sp>
    </p:spTree>
    <p:extLst>
      <p:ext uri="{BB962C8B-B14F-4D97-AF65-F5344CB8AC3E}">
        <p14:creationId xmlns:p14="http://schemas.microsoft.com/office/powerpoint/2010/main" val="860645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2840-2E51-7D00-7342-24E39915B92C}"/>
              </a:ext>
            </a:extLst>
          </p:cNvPr>
          <p:cNvSpPr>
            <a:spLocks noGrp="1"/>
          </p:cNvSpPr>
          <p:nvPr>
            <p:ph type="title"/>
          </p:nvPr>
        </p:nvSpPr>
        <p:spPr/>
        <p:txBody>
          <a:bodyPr/>
          <a:lstStyle/>
          <a:p>
            <a:r>
              <a:rPr lang="en-GB" b="1" dirty="0">
                <a:solidFill>
                  <a:srgbClr val="0033CC"/>
                </a:solidFill>
              </a:rPr>
              <a:t>Decent Homes Standard for the PRS</a:t>
            </a:r>
          </a:p>
        </p:txBody>
      </p:sp>
      <p:sp>
        <p:nvSpPr>
          <p:cNvPr id="3" name="Content Placeholder 2">
            <a:extLst>
              <a:ext uri="{FF2B5EF4-FFF2-40B4-BE49-F238E27FC236}">
                <a16:creationId xmlns:a16="http://schemas.microsoft.com/office/drawing/2014/main" id="{844CC5E9-C7CC-A843-0603-B7B2EC8308A1}"/>
              </a:ext>
            </a:extLst>
          </p:cNvPr>
          <p:cNvSpPr>
            <a:spLocks noGrp="1"/>
          </p:cNvSpPr>
          <p:nvPr>
            <p:ph idx="1"/>
          </p:nvPr>
        </p:nvSpPr>
        <p:spPr/>
        <p:txBody>
          <a:bodyPr>
            <a:normAutofit fontScale="92500" lnSpcReduction="20000"/>
          </a:bodyPr>
          <a:lstStyle/>
          <a:p>
            <a:r>
              <a:rPr lang="en-US" b="1" dirty="0">
                <a:solidFill>
                  <a:srgbClr val="0033CC"/>
                </a:solidFill>
              </a:rPr>
              <a:t>What is the DHS?</a:t>
            </a:r>
          </a:p>
          <a:p>
            <a:r>
              <a:rPr lang="en-US" b="1" i="0" dirty="0">
                <a:solidFill>
                  <a:srgbClr val="0033CC"/>
                </a:solidFill>
                <a:effectLst/>
                <a:latin typeface="Calibri" panose="020F0502020204030204" pitchFamily="34" charset="0"/>
                <a:cs typeface="Calibri" panose="020F0502020204030204" pitchFamily="34" charset="0"/>
              </a:rPr>
              <a:t>The Decent Homes Standard is a technical standard for conditions in social housing introduced by the </a:t>
            </a:r>
            <a:r>
              <a:rPr lang="en-US" b="1" i="0" dirty="0" err="1">
                <a:solidFill>
                  <a:srgbClr val="0033CC"/>
                </a:solidFill>
                <a:effectLst/>
                <a:latin typeface="Calibri" panose="020F0502020204030204" pitchFamily="34" charset="0"/>
                <a:cs typeface="Calibri" panose="020F0502020204030204" pitchFamily="34" charset="0"/>
              </a:rPr>
              <a:t>Labour</a:t>
            </a:r>
            <a:r>
              <a:rPr lang="en-US" b="1" i="0" dirty="0">
                <a:solidFill>
                  <a:srgbClr val="0033CC"/>
                </a:solidFill>
                <a:effectLst/>
                <a:latin typeface="Calibri" panose="020F0502020204030204" pitchFamily="34" charset="0"/>
                <a:cs typeface="Calibri" panose="020F0502020204030204" pitchFamily="34" charset="0"/>
              </a:rPr>
              <a:t> government in 2000.</a:t>
            </a:r>
          </a:p>
          <a:p>
            <a:r>
              <a:rPr lang="en-US" b="1" i="0" dirty="0">
                <a:solidFill>
                  <a:srgbClr val="0033CC"/>
                </a:solidFill>
                <a:effectLst/>
                <a:latin typeface="Calibri" panose="020F0502020204030204" pitchFamily="34" charset="0"/>
                <a:cs typeface="Calibri" panose="020F0502020204030204" pitchFamily="34" charset="0"/>
              </a:rPr>
              <a:t>It underpinned the Decent Homes </a:t>
            </a:r>
            <a:r>
              <a:rPr lang="en-US" b="1" i="0" dirty="0" err="1">
                <a:solidFill>
                  <a:srgbClr val="0033CC"/>
                </a:solidFill>
                <a:effectLst/>
                <a:latin typeface="Calibri" panose="020F0502020204030204" pitchFamily="34" charset="0"/>
                <a:cs typeface="Calibri" panose="020F0502020204030204" pitchFamily="34" charset="0"/>
              </a:rPr>
              <a:t>Programme</a:t>
            </a:r>
            <a:r>
              <a:rPr lang="en-US" b="1" i="0" dirty="0">
                <a:solidFill>
                  <a:srgbClr val="0033CC"/>
                </a:solidFill>
                <a:effectLst/>
                <a:latin typeface="Calibri" panose="020F0502020204030204" pitchFamily="34" charset="0"/>
                <a:cs typeface="Calibri" panose="020F0502020204030204" pitchFamily="34" charset="0"/>
              </a:rPr>
              <a:t> which aimed to provide a minimum standard of housing conditions for all those who are housed in the public sector.</a:t>
            </a:r>
          </a:p>
          <a:p>
            <a:r>
              <a:rPr lang="en-US" b="1" dirty="0">
                <a:solidFill>
                  <a:srgbClr val="0033CC"/>
                </a:solidFill>
                <a:latin typeface="Calibri" panose="020F0502020204030204" pitchFamily="34" charset="0"/>
                <a:cs typeface="Calibri" panose="020F0502020204030204" pitchFamily="34" charset="0"/>
              </a:rPr>
              <a:t>Now the intention is to extend the DHS into the PRS.</a:t>
            </a:r>
          </a:p>
          <a:p>
            <a:r>
              <a:rPr lang="en-US" b="1" dirty="0">
                <a:solidFill>
                  <a:srgbClr val="0033CC"/>
                </a:solidFill>
                <a:latin typeface="Calibri" panose="020F0502020204030204" pitchFamily="34" charset="0"/>
                <a:cs typeface="Calibri" panose="020F0502020204030204" pitchFamily="34" charset="0"/>
              </a:rPr>
              <a:t>We are at proposal stage only. DLUHC plans are being fleshed out through a serious of stakeholder meetings as we speak.</a:t>
            </a:r>
          </a:p>
          <a:p>
            <a:r>
              <a:rPr lang="en-US" b="1" dirty="0">
                <a:solidFill>
                  <a:srgbClr val="0033CC"/>
                </a:solidFill>
                <a:latin typeface="Calibri" panose="020F0502020204030204" pitchFamily="34" charset="0"/>
                <a:cs typeface="Calibri" panose="020F0502020204030204" pitchFamily="34" charset="0"/>
              </a:rPr>
              <a:t>There is also a public consultation which closes on the 14</a:t>
            </a:r>
            <a:r>
              <a:rPr lang="en-US" b="1" baseline="30000" dirty="0">
                <a:solidFill>
                  <a:srgbClr val="0033CC"/>
                </a:solidFill>
                <a:latin typeface="Calibri" panose="020F0502020204030204" pitchFamily="34" charset="0"/>
                <a:cs typeface="Calibri" panose="020F0502020204030204" pitchFamily="34" charset="0"/>
              </a:rPr>
              <a:t>th</a:t>
            </a:r>
            <a:r>
              <a:rPr lang="en-US" b="1" dirty="0">
                <a:solidFill>
                  <a:srgbClr val="0033CC"/>
                </a:solidFill>
                <a:latin typeface="Calibri" panose="020F0502020204030204" pitchFamily="34" charset="0"/>
                <a:cs typeface="Calibri" panose="020F0502020204030204" pitchFamily="34" charset="0"/>
              </a:rPr>
              <a:t> October and you can have your say here https://consult.levellingup.gov.uk/private-rented-sector/a-decent-homes-standard-in-the-prs/</a:t>
            </a:r>
            <a:endParaRPr lang="en-GB" b="1" dirty="0">
              <a:solidFill>
                <a:srgbClr val="0033C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9547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2840-2E51-7D00-7342-24E39915B92C}"/>
              </a:ext>
            </a:extLst>
          </p:cNvPr>
          <p:cNvSpPr>
            <a:spLocks noGrp="1"/>
          </p:cNvSpPr>
          <p:nvPr>
            <p:ph type="title"/>
          </p:nvPr>
        </p:nvSpPr>
        <p:spPr/>
        <p:txBody>
          <a:bodyPr/>
          <a:lstStyle/>
          <a:p>
            <a:r>
              <a:rPr lang="en-GB" b="1" dirty="0">
                <a:solidFill>
                  <a:srgbClr val="0033CC"/>
                </a:solidFill>
              </a:rPr>
              <a:t>Decent Homes Standard for the PRS</a:t>
            </a:r>
          </a:p>
        </p:txBody>
      </p:sp>
      <p:sp>
        <p:nvSpPr>
          <p:cNvPr id="3" name="Content Placeholder 2">
            <a:extLst>
              <a:ext uri="{FF2B5EF4-FFF2-40B4-BE49-F238E27FC236}">
                <a16:creationId xmlns:a16="http://schemas.microsoft.com/office/drawing/2014/main" id="{844CC5E9-C7CC-A843-0603-B7B2EC8308A1}"/>
              </a:ext>
            </a:extLst>
          </p:cNvPr>
          <p:cNvSpPr>
            <a:spLocks noGrp="1"/>
          </p:cNvSpPr>
          <p:nvPr>
            <p:ph idx="1"/>
          </p:nvPr>
        </p:nvSpPr>
        <p:spPr/>
        <p:txBody>
          <a:bodyPr>
            <a:normAutofit/>
          </a:bodyPr>
          <a:lstStyle/>
          <a:p>
            <a:r>
              <a:rPr lang="en-US" sz="3200" b="1" dirty="0">
                <a:solidFill>
                  <a:srgbClr val="0033CC"/>
                </a:solidFill>
              </a:rPr>
              <a:t>A decent home in the PRS must meet the following four criteria: </a:t>
            </a:r>
          </a:p>
          <a:p>
            <a:r>
              <a:rPr lang="en-US" sz="3200" b="1" dirty="0">
                <a:solidFill>
                  <a:srgbClr val="0033CC"/>
                </a:solidFill>
              </a:rPr>
              <a:t>A. It meets the current statutory minimum standard for housing e.g. free of hazards </a:t>
            </a:r>
          </a:p>
          <a:p>
            <a:r>
              <a:rPr lang="en-US" sz="3200" b="1" dirty="0">
                <a:solidFill>
                  <a:srgbClr val="0033CC"/>
                </a:solidFill>
              </a:rPr>
              <a:t>B. It is in a reasonable state of repair</a:t>
            </a:r>
          </a:p>
          <a:p>
            <a:r>
              <a:rPr lang="en-US" sz="3200" b="1" dirty="0">
                <a:solidFill>
                  <a:srgbClr val="0033CC"/>
                </a:solidFill>
              </a:rPr>
              <a:t> C. It has reasonable facilities and services </a:t>
            </a:r>
          </a:p>
          <a:p>
            <a:r>
              <a:rPr lang="en-US" sz="3200" b="1" dirty="0">
                <a:solidFill>
                  <a:srgbClr val="0033CC"/>
                </a:solidFill>
              </a:rPr>
              <a:t>D. It provides a reasonable degree of thermal comfort</a:t>
            </a:r>
            <a:endParaRPr lang="en-GB" sz="3200" b="1" dirty="0">
              <a:solidFill>
                <a:srgbClr val="0033CC"/>
              </a:solidFill>
            </a:endParaRPr>
          </a:p>
        </p:txBody>
      </p:sp>
    </p:spTree>
    <p:extLst>
      <p:ext uri="{BB962C8B-B14F-4D97-AF65-F5344CB8AC3E}">
        <p14:creationId xmlns:p14="http://schemas.microsoft.com/office/powerpoint/2010/main" val="772367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2840-2E51-7D00-7342-24E39915B92C}"/>
              </a:ext>
            </a:extLst>
          </p:cNvPr>
          <p:cNvSpPr>
            <a:spLocks noGrp="1"/>
          </p:cNvSpPr>
          <p:nvPr>
            <p:ph type="title"/>
          </p:nvPr>
        </p:nvSpPr>
        <p:spPr/>
        <p:txBody>
          <a:bodyPr/>
          <a:lstStyle/>
          <a:p>
            <a:r>
              <a:rPr lang="en-GB" b="1" dirty="0">
                <a:solidFill>
                  <a:srgbClr val="0033CC"/>
                </a:solidFill>
              </a:rPr>
              <a:t>Decent Homes Standard for the PRS</a:t>
            </a:r>
          </a:p>
        </p:txBody>
      </p:sp>
      <p:sp>
        <p:nvSpPr>
          <p:cNvPr id="3" name="Content Placeholder 2">
            <a:extLst>
              <a:ext uri="{FF2B5EF4-FFF2-40B4-BE49-F238E27FC236}">
                <a16:creationId xmlns:a16="http://schemas.microsoft.com/office/drawing/2014/main" id="{844CC5E9-C7CC-A843-0603-B7B2EC8308A1}"/>
              </a:ext>
            </a:extLst>
          </p:cNvPr>
          <p:cNvSpPr>
            <a:spLocks noGrp="1"/>
          </p:cNvSpPr>
          <p:nvPr>
            <p:ph idx="1"/>
          </p:nvPr>
        </p:nvSpPr>
        <p:spPr>
          <a:xfrm>
            <a:off x="498763" y="1440873"/>
            <a:ext cx="11305309" cy="5052002"/>
          </a:xfrm>
        </p:spPr>
        <p:txBody>
          <a:bodyPr>
            <a:normAutofit fontScale="92500" lnSpcReduction="20000"/>
          </a:bodyPr>
          <a:lstStyle/>
          <a:p>
            <a:r>
              <a:rPr lang="en-US" b="1" dirty="0">
                <a:solidFill>
                  <a:srgbClr val="0033CC"/>
                </a:solidFill>
              </a:rPr>
              <a:t>The LA must investigate DHS issues. In so doing, they will have the ability/choice to:</a:t>
            </a:r>
          </a:p>
          <a:p>
            <a:r>
              <a:rPr lang="en-US" b="1" dirty="0">
                <a:solidFill>
                  <a:srgbClr val="0033CC"/>
                </a:solidFill>
              </a:rPr>
              <a:t>  Issue temporary exemptions; </a:t>
            </a:r>
          </a:p>
          <a:p>
            <a:r>
              <a:rPr lang="en-US" b="1" dirty="0">
                <a:solidFill>
                  <a:srgbClr val="0033CC"/>
                </a:solidFill>
              </a:rPr>
              <a:t> Inspect homes; </a:t>
            </a:r>
          </a:p>
          <a:p>
            <a:r>
              <a:rPr lang="en-US" b="1" dirty="0">
                <a:solidFill>
                  <a:srgbClr val="0033CC"/>
                </a:solidFill>
              </a:rPr>
              <a:t> 'Immediately' enforce against landlords who have failed to keep their property to the DHS, either by prosecution or by issuing Civil Penalty Notices (CPN), and to pursue a banning order/registration on the rogue landlord database. We would provide guidance on which courses of action would be most appropriate e.g. prosecution and banning orders only for the most egregious cases and serious repeat offenders </a:t>
            </a:r>
          </a:p>
          <a:p>
            <a:r>
              <a:rPr lang="en-US" b="1" dirty="0">
                <a:solidFill>
                  <a:srgbClr val="0033CC"/>
                </a:solidFill>
              </a:rPr>
              <a:t> Issue improvement notices advising or requiring remedial works to be undertaken, and enforce against landlords who fail to comply via CPN or prosecution (with such an offence being in scope of a banning order). </a:t>
            </a:r>
          </a:p>
          <a:p>
            <a:r>
              <a:rPr lang="en-US" b="1" dirty="0">
                <a:solidFill>
                  <a:srgbClr val="0033CC"/>
                </a:solidFill>
              </a:rPr>
              <a:t>The above is alongside existing HA2004 duties/powers.</a:t>
            </a:r>
            <a:endParaRPr lang="en-GB" sz="4000" b="1" dirty="0">
              <a:solidFill>
                <a:srgbClr val="0033CC"/>
              </a:solidFill>
            </a:endParaRPr>
          </a:p>
        </p:txBody>
      </p:sp>
    </p:spTree>
    <p:extLst>
      <p:ext uri="{BB962C8B-B14F-4D97-AF65-F5344CB8AC3E}">
        <p14:creationId xmlns:p14="http://schemas.microsoft.com/office/powerpoint/2010/main" val="3364012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2840-2E51-7D00-7342-24E39915B92C}"/>
              </a:ext>
            </a:extLst>
          </p:cNvPr>
          <p:cNvSpPr>
            <a:spLocks noGrp="1"/>
          </p:cNvSpPr>
          <p:nvPr>
            <p:ph type="title"/>
          </p:nvPr>
        </p:nvSpPr>
        <p:spPr/>
        <p:txBody>
          <a:bodyPr/>
          <a:lstStyle/>
          <a:p>
            <a:r>
              <a:rPr lang="en-GB" b="1" dirty="0">
                <a:solidFill>
                  <a:srgbClr val="0033CC"/>
                </a:solidFill>
              </a:rPr>
              <a:t>Issues </a:t>
            </a:r>
          </a:p>
        </p:txBody>
      </p:sp>
      <p:sp>
        <p:nvSpPr>
          <p:cNvPr id="3" name="Content Placeholder 2">
            <a:extLst>
              <a:ext uri="{FF2B5EF4-FFF2-40B4-BE49-F238E27FC236}">
                <a16:creationId xmlns:a16="http://schemas.microsoft.com/office/drawing/2014/main" id="{844CC5E9-C7CC-A843-0603-B7B2EC8308A1}"/>
              </a:ext>
            </a:extLst>
          </p:cNvPr>
          <p:cNvSpPr>
            <a:spLocks noGrp="1"/>
          </p:cNvSpPr>
          <p:nvPr>
            <p:ph idx="1"/>
          </p:nvPr>
        </p:nvSpPr>
        <p:spPr>
          <a:xfrm>
            <a:off x="498763" y="1440873"/>
            <a:ext cx="11305309" cy="5052002"/>
          </a:xfrm>
        </p:spPr>
        <p:txBody>
          <a:bodyPr>
            <a:normAutofit/>
          </a:bodyPr>
          <a:lstStyle/>
          <a:p>
            <a:r>
              <a:rPr lang="en-US" b="1" dirty="0">
                <a:solidFill>
                  <a:srgbClr val="0033CC"/>
                </a:solidFill>
              </a:rPr>
              <a:t>As the bodies responsible for policing and enforcement, Local authorities have expressed concerns over the funding of this.</a:t>
            </a:r>
          </a:p>
          <a:p>
            <a:r>
              <a:rPr lang="en-US" b="1" dirty="0">
                <a:solidFill>
                  <a:srgbClr val="0033CC"/>
                </a:solidFill>
              </a:rPr>
              <a:t>The current government is very unstable and looking to cut public funding.</a:t>
            </a:r>
          </a:p>
          <a:p>
            <a:r>
              <a:rPr lang="en-US" b="1" dirty="0">
                <a:solidFill>
                  <a:srgbClr val="0033CC"/>
                </a:solidFill>
              </a:rPr>
              <a:t>The Housing Health and Safety Rating System upon which part of the DHS relies, is also being reviewed and redrafted, so how can the DHS be effectively created if a key component of it is subject to it’s </a:t>
            </a:r>
            <a:r>
              <a:rPr lang="en-US" b="1" dirty="0" err="1">
                <a:solidFill>
                  <a:srgbClr val="0033CC"/>
                </a:solidFill>
              </a:rPr>
              <a:t>pwn</a:t>
            </a:r>
            <a:r>
              <a:rPr lang="en-US" b="1" dirty="0">
                <a:solidFill>
                  <a:srgbClr val="0033CC"/>
                </a:solidFill>
              </a:rPr>
              <a:t> changes?</a:t>
            </a:r>
          </a:p>
          <a:p>
            <a:r>
              <a:rPr lang="en-US" b="1" dirty="0">
                <a:solidFill>
                  <a:srgbClr val="0033CC"/>
                </a:solidFill>
              </a:rPr>
              <a:t>There is already the HHSRS, the Housing Act 2004, s11 Landlord and Tenant Act 1985 and the Homes (Fitness for human habitation) Act 2018…..how much more legislation on property conditions do you need?...... My personal issue..</a:t>
            </a:r>
          </a:p>
          <a:p>
            <a:endParaRPr lang="en-GB" b="1" dirty="0">
              <a:solidFill>
                <a:srgbClr val="0033CC"/>
              </a:solidFill>
            </a:endParaRPr>
          </a:p>
        </p:txBody>
      </p:sp>
    </p:spTree>
    <p:extLst>
      <p:ext uri="{BB962C8B-B14F-4D97-AF65-F5344CB8AC3E}">
        <p14:creationId xmlns:p14="http://schemas.microsoft.com/office/powerpoint/2010/main" val="2244236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CDBB-F25B-1F5D-B947-B07E5901AD86}"/>
              </a:ext>
            </a:extLst>
          </p:cNvPr>
          <p:cNvSpPr>
            <a:spLocks noGrp="1"/>
          </p:cNvSpPr>
          <p:nvPr>
            <p:ph type="title"/>
          </p:nvPr>
        </p:nvSpPr>
        <p:spPr/>
        <p:txBody>
          <a:bodyPr/>
          <a:lstStyle/>
          <a:p>
            <a:r>
              <a:rPr lang="en-GB" b="1" dirty="0">
                <a:solidFill>
                  <a:srgbClr val="0033CC"/>
                </a:solidFill>
              </a:rPr>
              <a:t>Rent inclusive of utility bills</a:t>
            </a:r>
          </a:p>
        </p:txBody>
      </p:sp>
      <p:pic>
        <p:nvPicPr>
          <p:cNvPr id="5" name="Content Placeholder 4" descr="A picture containing text&#10;&#10;Description automatically generated">
            <a:extLst>
              <a:ext uri="{FF2B5EF4-FFF2-40B4-BE49-F238E27FC236}">
                <a16:creationId xmlns:a16="http://schemas.microsoft.com/office/drawing/2014/main" id="{66D75B1C-0F1C-10E1-2D80-4B33B065DA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4843" y="1426905"/>
            <a:ext cx="7962314" cy="4764125"/>
          </a:xfrm>
        </p:spPr>
      </p:pic>
    </p:spTree>
    <p:extLst>
      <p:ext uri="{BB962C8B-B14F-4D97-AF65-F5344CB8AC3E}">
        <p14:creationId xmlns:p14="http://schemas.microsoft.com/office/powerpoint/2010/main" val="245699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0105D-758C-EF99-C7A9-4E4A675C9A77}"/>
              </a:ext>
            </a:extLst>
          </p:cNvPr>
          <p:cNvSpPr>
            <a:spLocks noGrp="1"/>
          </p:cNvSpPr>
          <p:nvPr>
            <p:ph type="title"/>
          </p:nvPr>
        </p:nvSpPr>
        <p:spPr/>
        <p:txBody>
          <a:bodyPr>
            <a:normAutofit/>
          </a:bodyPr>
          <a:lstStyle/>
          <a:p>
            <a:r>
              <a:rPr lang="en-GB" sz="4800" b="1" dirty="0">
                <a:solidFill>
                  <a:srgbClr val="0033CC"/>
                </a:solidFill>
              </a:rPr>
              <a:t>Fires in rented properties</a:t>
            </a:r>
          </a:p>
        </p:txBody>
      </p:sp>
      <p:sp>
        <p:nvSpPr>
          <p:cNvPr id="3" name="Content Placeholder 2">
            <a:extLst>
              <a:ext uri="{FF2B5EF4-FFF2-40B4-BE49-F238E27FC236}">
                <a16:creationId xmlns:a16="http://schemas.microsoft.com/office/drawing/2014/main" id="{CB5359AA-588C-9C0F-30FB-932B673E2CA3}"/>
              </a:ext>
            </a:extLst>
          </p:cNvPr>
          <p:cNvSpPr>
            <a:spLocks noGrp="1"/>
          </p:cNvSpPr>
          <p:nvPr>
            <p:ph idx="1"/>
          </p:nvPr>
        </p:nvSpPr>
        <p:spPr/>
        <p:txBody>
          <a:bodyPr/>
          <a:lstStyle/>
          <a:p>
            <a:r>
              <a:rPr lang="en-US" b="1" i="0" dirty="0">
                <a:solidFill>
                  <a:srgbClr val="0033CC"/>
                </a:solidFill>
                <a:effectLst/>
                <a:latin typeface="Open Sans" panose="020B0606030504020204" pitchFamily="34" charset="0"/>
              </a:rPr>
              <a:t>Risk assessments carried out by ENTEC on fire safety in HMOs concluded that:-</a:t>
            </a:r>
          </a:p>
          <a:p>
            <a:r>
              <a:rPr lang="en-US" b="1" dirty="0">
                <a:solidFill>
                  <a:srgbClr val="0033CC"/>
                </a:solidFill>
                <a:latin typeface="Open Sans" panose="020B0606030504020204" pitchFamily="34" charset="0"/>
              </a:rPr>
              <a:t>I</a:t>
            </a:r>
            <a:r>
              <a:rPr lang="en-US" b="1" i="0" dirty="0">
                <a:solidFill>
                  <a:srgbClr val="0033CC"/>
                </a:solidFill>
                <a:effectLst/>
                <a:latin typeface="Open Sans" panose="020B0606030504020204" pitchFamily="34" charset="0"/>
              </a:rPr>
              <a:t>n all houses converted into bedsits, the annual risk of death per person is 1 in 50,000 (six times higher than in comparable single occupancy houses). </a:t>
            </a:r>
          </a:p>
          <a:p>
            <a:r>
              <a:rPr lang="en-US" b="1" i="0" dirty="0">
                <a:solidFill>
                  <a:srgbClr val="0033CC"/>
                </a:solidFill>
                <a:effectLst/>
                <a:latin typeface="Open Sans" panose="020B0606030504020204" pitchFamily="34" charset="0"/>
              </a:rPr>
              <a:t>In the case of bedsit houses comprising three or more </a:t>
            </a:r>
            <a:r>
              <a:rPr lang="en-US" b="1" i="0" dirty="0" err="1">
                <a:solidFill>
                  <a:srgbClr val="0033CC"/>
                </a:solidFill>
                <a:effectLst/>
                <a:latin typeface="Open Sans" panose="020B0606030504020204" pitchFamily="34" charset="0"/>
              </a:rPr>
              <a:t>storeys</a:t>
            </a:r>
            <a:r>
              <a:rPr lang="en-US" b="1" i="0" dirty="0">
                <a:solidFill>
                  <a:srgbClr val="0033CC"/>
                </a:solidFill>
                <a:effectLst/>
                <a:latin typeface="Open Sans" panose="020B0606030504020204" pitchFamily="34" charset="0"/>
              </a:rPr>
              <a:t> the risk is 1 in 18,600 (16 times higher than in comparable single occupancy houses).</a:t>
            </a:r>
          </a:p>
          <a:p>
            <a:r>
              <a:rPr lang="en-US" b="1" dirty="0">
                <a:solidFill>
                  <a:srgbClr val="0033CC"/>
                </a:solidFill>
                <a:latin typeface="Open Sans" panose="020B0606030504020204" pitchFamily="34" charset="0"/>
              </a:rPr>
              <a:t>Essentially – the bigger your HMO the bigger risk of death by fire.</a:t>
            </a:r>
            <a:endParaRPr lang="en-GB" b="1" dirty="0">
              <a:solidFill>
                <a:srgbClr val="0033CC"/>
              </a:solidFill>
            </a:endParaRPr>
          </a:p>
        </p:txBody>
      </p:sp>
    </p:spTree>
    <p:extLst>
      <p:ext uri="{BB962C8B-B14F-4D97-AF65-F5344CB8AC3E}">
        <p14:creationId xmlns:p14="http://schemas.microsoft.com/office/powerpoint/2010/main" val="2820883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CDBB-F25B-1F5D-B947-B07E5901AD86}"/>
              </a:ext>
            </a:extLst>
          </p:cNvPr>
          <p:cNvSpPr>
            <a:spLocks noGrp="1"/>
          </p:cNvSpPr>
          <p:nvPr>
            <p:ph type="title"/>
          </p:nvPr>
        </p:nvSpPr>
        <p:spPr/>
        <p:txBody>
          <a:bodyPr/>
          <a:lstStyle/>
          <a:p>
            <a:r>
              <a:rPr lang="en-GB" b="1" dirty="0">
                <a:solidFill>
                  <a:srgbClr val="0033CC"/>
                </a:solidFill>
              </a:rPr>
              <a:t>Rent inclusive of utility bills</a:t>
            </a:r>
          </a:p>
        </p:txBody>
      </p:sp>
      <p:sp>
        <p:nvSpPr>
          <p:cNvPr id="4" name="Content Placeholder 3">
            <a:extLst>
              <a:ext uri="{FF2B5EF4-FFF2-40B4-BE49-F238E27FC236}">
                <a16:creationId xmlns:a16="http://schemas.microsoft.com/office/drawing/2014/main" id="{193A7428-79A9-2710-A4CE-DF8D6A746BBE}"/>
              </a:ext>
            </a:extLst>
          </p:cNvPr>
          <p:cNvSpPr>
            <a:spLocks noGrp="1"/>
          </p:cNvSpPr>
          <p:nvPr>
            <p:ph idx="1"/>
          </p:nvPr>
        </p:nvSpPr>
        <p:spPr/>
        <p:txBody>
          <a:bodyPr>
            <a:normAutofit lnSpcReduction="10000"/>
          </a:bodyPr>
          <a:lstStyle/>
          <a:p>
            <a:r>
              <a:rPr lang="en-GB" b="1" dirty="0">
                <a:solidFill>
                  <a:srgbClr val="0033CC"/>
                </a:solidFill>
              </a:rPr>
              <a:t>Utility bills are set to go through the roof for pretty much everyone and there is no sign of this position improving in the next couple of years.</a:t>
            </a:r>
          </a:p>
          <a:p>
            <a:r>
              <a:rPr lang="en-GB" b="1" dirty="0">
                <a:solidFill>
                  <a:srgbClr val="0033CC"/>
                </a:solidFill>
              </a:rPr>
              <a:t>Government instability and the war in Ukraine makes it almost impossible to predict how this will pan out.</a:t>
            </a:r>
          </a:p>
          <a:p>
            <a:r>
              <a:rPr lang="en-GB" b="1" dirty="0">
                <a:solidFill>
                  <a:srgbClr val="0033CC"/>
                </a:solidFill>
              </a:rPr>
              <a:t>Since lockdown was ushered in, more people are working from home who would previously have been out of their accommodation for most of the day. This obviously drives up consumption of all utilities.</a:t>
            </a:r>
          </a:p>
          <a:p>
            <a:r>
              <a:rPr lang="en-GB" b="1" dirty="0">
                <a:solidFill>
                  <a:srgbClr val="0033CC"/>
                </a:solidFill>
              </a:rPr>
              <a:t>The rent inclusive model is normal but based on circumstances of more normal times.</a:t>
            </a:r>
          </a:p>
        </p:txBody>
      </p:sp>
    </p:spTree>
    <p:extLst>
      <p:ext uri="{BB962C8B-B14F-4D97-AF65-F5344CB8AC3E}">
        <p14:creationId xmlns:p14="http://schemas.microsoft.com/office/powerpoint/2010/main" val="789798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CDBB-F25B-1F5D-B947-B07E5901AD86}"/>
              </a:ext>
            </a:extLst>
          </p:cNvPr>
          <p:cNvSpPr>
            <a:spLocks noGrp="1"/>
          </p:cNvSpPr>
          <p:nvPr>
            <p:ph type="title"/>
          </p:nvPr>
        </p:nvSpPr>
        <p:spPr/>
        <p:txBody>
          <a:bodyPr/>
          <a:lstStyle/>
          <a:p>
            <a:r>
              <a:rPr lang="en-GB" b="1" dirty="0">
                <a:solidFill>
                  <a:srgbClr val="0033CC"/>
                </a:solidFill>
              </a:rPr>
              <a:t>Rent inclusive of utility bills</a:t>
            </a:r>
          </a:p>
        </p:txBody>
      </p:sp>
      <p:sp>
        <p:nvSpPr>
          <p:cNvPr id="4" name="Content Placeholder 3">
            <a:extLst>
              <a:ext uri="{FF2B5EF4-FFF2-40B4-BE49-F238E27FC236}">
                <a16:creationId xmlns:a16="http://schemas.microsoft.com/office/drawing/2014/main" id="{193A7428-79A9-2710-A4CE-DF8D6A746BBE}"/>
              </a:ext>
            </a:extLst>
          </p:cNvPr>
          <p:cNvSpPr>
            <a:spLocks noGrp="1"/>
          </p:cNvSpPr>
          <p:nvPr>
            <p:ph idx="1"/>
          </p:nvPr>
        </p:nvSpPr>
        <p:spPr>
          <a:xfrm>
            <a:off x="838200" y="1468582"/>
            <a:ext cx="10515600" cy="4708381"/>
          </a:xfrm>
        </p:spPr>
        <p:txBody>
          <a:bodyPr>
            <a:normAutofit fontScale="92500" lnSpcReduction="20000"/>
          </a:bodyPr>
          <a:lstStyle/>
          <a:p>
            <a:r>
              <a:rPr lang="en-GB" b="1" dirty="0">
                <a:solidFill>
                  <a:srgbClr val="0033CC"/>
                </a:solidFill>
              </a:rPr>
              <a:t>This could become a battleground this winter so how does contract law apply?</a:t>
            </a:r>
          </a:p>
          <a:p>
            <a:r>
              <a:rPr lang="en-GB" b="1" dirty="0">
                <a:solidFill>
                  <a:srgbClr val="0033CC"/>
                </a:solidFill>
              </a:rPr>
              <a:t>If your lettings contract says merely </a:t>
            </a:r>
            <a:r>
              <a:rPr lang="en-GB" b="1" dirty="0">
                <a:solidFill>
                  <a:srgbClr val="FF0000"/>
                </a:solidFill>
              </a:rPr>
              <a:t>“Rent £1,000 per month including bills” </a:t>
            </a:r>
            <a:r>
              <a:rPr lang="en-GB" b="1" dirty="0">
                <a:solidFill>
                  <a:srgbClr val="0033CC"/>
                </a:solidFill>
              </a:rPr>
              <a:t>this is not a good position for a landlord to be in because the amount for ‘Bills’ is not defined, other than it is inclusive with the rent and capped at a total of £1,000.</a:t>
            </a:r>
          </a:p>
          <a:p>
            <a:r>
              <a:rPr lang="en-GB" b="1" dirty="0">
                <a:solidFill>
                  <a:srgbClr val="0033CC"/>
                </a:solidFill>
              </a:rPr>
              <a:t>If your lettings contract says </a:t>
            </a:r>
            <a:r>
              <a:rPr lang="en-GB" b="1" dirty="0">
                <a:solidFill>
                  <a:srgbClr val="FF0000"/>
                </a:solidFill>
              </a:rPr>
              <a:t>“Rent £1,000 per month plus £30 per month for bills” </a:t>
            </a:r>
            <a:r>
              <a:rPr lang="en-GB" b="1" dirty="0">
                <a:solidFill>
                  <a:srgbClr val="0033CC"/>
                </a:solidFill>
              </a:rPr>
              <a:t>this is also not a good position because it is clearly stated that £30 is the contractual agreement for the payment for bills and this cant be altered unilaterally.</a:t>
            </a:r>
          </a:p>
          <a:p>
            <a:r>
              <a:rPr lang="en-GB" b="1" dirty="0">
                <a:solidFill>
                  <a:srgbClr val="0033CC"/>
                </a:solidFill>
              </a:rPr>
              <a:t>In such instances you cant charge the tenants more for bills unless they agree to an increase.</a:t>
            </a:r>
          </a:p>
          <a:p>
            <a:r>
              <a:rPr lang="en-GB" b="1" dirty="0">
                <a:solidFill>
                  <a:srgbClr val="0033CC"/>
                </a:solidFill>
              </a:rPr>
              <a:t>You cant evict a tenant for overuse of utilities in rent inclusive contracts.</a:t>
            </a:r>
          </a:p>
        </p:txBody>
      </p:sp>
    </p:spTree>
    <p:extLst>
      <p:ext uri="{BB962C8B-B14F-4D97-AF65-F5344CB8AC3E}">
        <p14:creationId xmlns:p14="http://schemas.microsoft.com/office/powerpoint/2010/main" val="2531522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CDBB-F25B-1F5D-B947-B07E5901AD86}"/>
              </a:ext>
            </a:extLst>
          </p:cNvPr>
          <p:cNvSpPr>
            <a:spLocks noGrp="1"/>
          </p:cNvSpPr>
          <p:nvPr>
            <p:ph type="title"/>
          </p:nvPr>
        </p:nvSpPr>
        <p:spPr/>
        <p:txBody>
          <a:bodyPr/>
          <a:lstStyle/>
          <a:p>
            <a:r>
              <a:rPr lang="en-GB" b="1" dirty="0">
                <a:solidFill>
                  <a:srgbClr val="0033CC"/>
                </a:solidFill>
              </a:rPr>
              <a:t>Rent inclusive of utility bills</a:t>
            </a:r>
          </a:p>
        </p:txBody>
      </p:sp>
      <p:sp>
        <p:nvSpPr>
          <p:cNvPr id="4" name="Content Placeholder 3">
            <a:extLst>
              <a:ext uri="{FF2B5EF4-FFF2-40B4-BE49-F238E27FC236}">
                <a16:creationId xmlns:a16="http://schemas.microsoft.com/office/drawing/2014/main" id="{193A7428-79A9-2710-A4CE-DF8D6A746BBE}"/>
              </a:ext>
            </a:extLst>
          </p:cNvPr>
          <p:cNvSpPr>
            <a:spLocks noGrp="1"/>
          </p:cNvSpPr>
          <p:nvPr>
            <p:ph idx="1"/>
          </p:nvPr>
        </p:nvSpPr>
        <p:spPr>
          <a:xfrm>
            <a:off x="838200" y="1468582"/>
            <a:ext cx="10515600" cy="4708381"/>
          </a:xfrm>
        </p:spPr>
        <p:txBody>
          <a:bodyPr>
            <a:normAutofit/>
          </a:bodyPr>
          <a:lstStyle/>
          <a:p>
            <a:r>
              <a:rPr lang="en-GB" b="1" dirty="0">
                <a:solidFill>
                  <a:srgbClr val="0033CC"/>
                </a:solidFill>
              </a:rPr>
              <a:t>If you already have such contracts in place you are in trouble.</a:t>
            </a:r>
          </a:p>
          <a:p>
            <a:r>
              <a:rPr lang="en-GB" b="1" dirty="0">
                <a:solidFill>
                  <a:srgbClr val="0033CC"/>
                </a:solidFill>
              </a:rPr>
              <a:t>In issuing future contracts where you want to remain the holder of the utility bills you will need to build in some form of flexibility to cope with fluctuations and increased costs.</a:t>
            </a:r>
          </a:p>
          <a:p>
            <a:r>
              <a:rPr lang="en-GB" b="1" dirty="0">
                <a:solidFill>
                  <a:srgbClr val="0033CC"/>
                </a:solidFill>
              </a:rPr>
              <a:t>Alternatively, fit smart meters for rooms in HMOs – this way each tenant is responsible for their own bills and recovery of any debts is not </a:t>
            </a:r>
            <a:r>
              <a:rPr lang="en-GB" b="1">
                <a:solidFill>
                  <a:srgbClr val="0033CC"/>
                </a:solidFill>
              </a:rPr>
              <a:t>your concern.</a:t>
            </a:r>
            <a:endParaRPr lang="en-GB" b="1" dirty="0">
              <a:solidFill>
                <a:srgbClr val="0033CC"/>
              </a:solidFill>
            </a:endParaRPr>
          </a:p>
        </p:txBody>
      </p:sp>
    </p:spTree>
    <p:extLst>
      <p:ext uri="{BB962C8B-B14F-4D97-AF65-F5344CB8AC3E}">
        <p14:creationId xmlns:p14="http://schemas.microsoft.com/office/powerpoint/2010/main" val="1298413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A39E1-1A0E-4E56-B2C4-D848921DC405}"/>
              </a:ext>
            </a:extLst>
          </p:cNvPr>
          <p:cNvSpPr>
            <a:spLocks noGrp="1"/>
          </p:cNvSpPr>
          <p:nvPr>
            <p:ph type="ctrTitle"/>
          </p:nvPr>
        </p:nvSpPr>
        <p:spPr>
          <a:xfrm>
            <a:off x="838200" y="585216"/>
            <a:ext cx="10515600" cy="1325563"/>
          </a:xfrm>
        </p:spPr>
        <p:txBody>
          <a:bodyPr vert="horz" lIns="91440" tIns="45720" rIns="91440" bIns="45720" rtlCol="0" anchor="ctr">
            <a:normAutofit fontScale="90000"/>
          </a:bodyPr>
          <a:lstStyle/>
          <a:p>
            <a:r>
              <a:rPr lang="en-US" sz="5400" b="1" dirty="0">
                <a:solidFill>
                  <a:srgbClr val="0033CC"/>
                </a:solidFill>
                <a:latin typeface="Arial Rounded MT Bold" panose="020F0704030504030204" pitchFamily="34" charset="0"/>
              </a:rPr>
              <a:t>             Any questions? </a:t>
            </a:r>
            <a:r>
              <a:rPr lang="en-US" sz="5400" b="1" dirty="0">
                <a:solidFill>
                  <a:schemeClr val="bg1"/>
                </a:solidFill>
              </a:rPr>
              <a:t>with warrants </a:t>
            </a:r>
            <a:r>
              <a:rPr lang="en-US" sz="4400" b="1" dirty="0">
                <a:solidFill>
                  <a:schemeClr val="bg1"/>
                </a:solidFill>
              </a:rPr>
              <a:t>and eviction</a:t>
            </a:r>
          </a:p>
        </p:txBody>
      </p:sp>
      <p:pic>
        <p:nvPicPr>
          <p:cNvPr id="1026" name="Picture 2">
            <a:extLst>
              <a:ext uri="{FF2B5EF4-FFF2-40B4-BE49-F238E27FC236}">
                <a16:creationId xmlns:a16="http://schemas.microsoft.com/office/drawing/2014/main" id="{84D07B76-6461-42AB-860A-6A1F1045B2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0" r="-2" b="-2"/>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E41325EC-00E4-4E7D-96C0-56227D5233FC}"/>
              </a:ext>
            </a:extLst>
          </p:cNvPr>
          <p:cNvSpPr>
            <a:spLocks noGrp="1"/>
          </p:cNvSpPr>
          <p:nvPr>
            <p:ph type="subTitle" idx="1"/>
          </p:nvPr>
        </p:nvSpPr>
        <p:spPr>
          <a:xfrm>
            <a:off x="6822831" y="2516777"/>
            <a:ext cx="4527921" cy="3660185"/>
          </a:xfrm>
        </p:spPr>
        <p:txBody>
          <a:bodyPr vert="horz" lIns="91440" tIns="45720" rIns="91440" bIns="45720" rtlCol="0" anchor="ctr">
            <a:normAutofit fontScale="92500" lnSpcReduction="10000"/>
          </a:bodyPr>
          <a:lstStyle/>
          <a:p>
            <a:pPr indent="-228600" algn="l">
              <a:buFont typeface="Arial" panose="020B0604020202020204" pitchFamily="34" charset="0"/>
              <a:buChar char="•"/>
            </a:pPr>
            <a:endParaRPr lang="en-US" sz="1200" b="1" dirty="0"/>
          </a:p>
          <a:p>
            <a:pPr indent="-228600" algn="l">
              <a:buFont typeface="Arial" panose="020B0604020202020204" pitchFamily="34" charset="0"/>
              <a:buChar char="•"/>
            </a:pPr>
            <a:endParaRPr lang="en-US" sz="1200" b="1" dirty="0"/>
          </a:p>
          <a:p>
            <a:pPr indent="-228600" algn="l">
              <a:buFont typeface="Arial" panose="020B0604020202020204" pitchFamily="34" charset="0"/>
              <a:buChar char="•"/>
            </a:pPr>
            <a:endParaRPr lang="en-US" sz="1200" b="1" dirty="0"/>
          </a:p>
          <a:p>
            <a:pPr indent="-228600" algn="l">
              <a:buFont typeface="Arial" panose="020B0604020202020204" pitchFamily="34" charset="0"/>
              <a:buChar char="•"/>
            </a:pPr>
            <a:endParaRPr lang="en-US" sz="1200" b="1" dirty="0"/>
          </a:p>
          <a:p>
            <a:pPr indent="-228600" algn="l">
              <a:buFont typeface="Arial" panose="020B0604020202020204" pitchFamily="34" charset="0"/>
              <a:buChar char="•"/>
            </a:pPr>
            <a:endParaRPr lang="en-US" sz="1200" b="1" dirty="0"/>
          </a:p>
          <a:p>
            <a:pPr indent="-228600" algn="l">
              <a:buFont typeface="Arial" panose="020B0604020202020204" pitchFamily="34" charset="0"/>
              <a:buChar char="•"/>
            </a:pPr>
            <a:endParaRPr lang="en-US" sz="1200" b="1" dirty="0"/>
          </a:p>
          <a:p>
            <a:pPr indent="-228600" algn="l">
              <a:buFont typeface="Arial" panose="020B0604020202020204" pitchFamily="34" charset="0"/>
              <a:buChar char="•"/>
            </a:pPr>
            <a:endParaRPr lang="en-US" sz="1200" b="1" dirty="0"/>
          </a:p>
          <a:p>
            <a:pPr indent="-228600" algn="l">
              <a:buFont typeface="Arial" panose="020B0604020202020204" pitchFamily="34" charset="0"/>
              <a:buChar char="•"/>
            </a:pPr>
            <a:endParaRPr lang="en-US" sz="1200" b="1" dirty="0"/>
          </a:p>
          <a:p>
            <a:pPr indent="-228600" algn="l">
              <a:buFont typeface="Arial" panose="020B0604020202020204" pitchFamily="34" charset="0"/>
              <a:buChar char="•"/>
            </a:pPr>
            <a:endParaRPr lang="en-US" sz="1200" b="1" dirty="0"/>
          </a:p>
          <a:p>
            <a:pPr indent="-228600" algn="l">
              <a:buFont typeface="Arial" panose="020B0604020202020204" pitchFamily="34" charset="0"/>
              <a:buChar char="•"/>
            </a:pPr>
            <a:endParaRPr lang="en-US" sz="1200" b="1" dirty="0"/>
          </a:p>
          <a:p>
            <a:pPr indent="-228600" algn="l">
              <a:buFont typeface="Arial" panose="020B0604020202020204" pitchFamily="34" charset="0"/>
              <a:buChar char="•"/>
            </a:pPr>
            <a:endParaRPr lang="en-US" sz="1200" b="1" dirty="0"/>
          </a:p>
          <a:p>
            <a:pPr algn="l"/>
            <a:r>
              <a:rPr lang="en-US" sz="4800" b="1" dirty="0"/>
              <a:t>Ben Reeve-Lewis</a:t>
            </a:r>
          </a:p>
          <a:p>
            <a:pPr indent="-228600" algn="l">
              <a:buFont typeface="Arial" panose="020B0604020202020204" pitchFamily="34" charset="0"/>
              <a:buChar char="•"/>
            </a:pPr>
            <a:endParaRPr lang="en-US" sz="1200" b="1" dirty="0"/>
          </a:p>
        </p:txBody>
      </p:sp>
    </p:spTree>
    <p:extLst>
      <p:ext uri="{BB962C8B-B14F-4D97-AF65-F5344CB8AC3E}">
        <p14:creationId xmlns:p14="http://schemas.microsoft.com/office/powerpoint/2010/main" val="3625681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D6EF-F67B-4D8E-F2E9-414A62B90713}"/>
              </a:ext>
            </a:extLst>
          </p:cNvPr>
          <p:cNvSpPr>
            <a:spLocks noGrp="1"/>
          </p:cNvSpPr>
          <p:nvPr>
            <p:ph type="title"/>
          </p:nvPr>
        </p:nvSpPr>
        <p:spPr/>
        <p:txBody>
          <a:bodyPr/>
          <a:lstStyle/>
          <a:p>
            <a:r>
              <a:rPr lang="en-GB" dirty="0">
                <a:solidFill>
                  <a:srgbClr val="0033CC"/>
                </a:solidFill>
                <a:latin typeface="Arial Rounded MT Bold" panose="020F0704030504030204" pitchFamily="34" charset="0"/>
              </a:rPr>
              <a:t>Changing legislation </a:t>
            </a:r>
          </a:p>
        </p:txBody>
      </p:sp>
      <p:sp>
        <p:nvSpPr>
          <p:cNvPr id="3" name="Content Placeholder 2">
            <a:extLst>
              <a:ext uri="{FF2B5EF4-FFF2-40B4-BE49-F238E27FC236}">
                <a16:creationId xmlns:a16="http://schemas.microsoft.com/office/drawing/2014/main" id="{F1FCCB94-2B19-0311-1CB5-0BA9754557B3}"/>
              </a:ext>
            </a:extLst>
          </p:cNvPr>
          <p:cNvSpPr>
            <a:spLocks noGrp="1"/>
          </p:cNvSpPr>
          <p:nvPr>
            <p:ph idx="1"/>
          </p:nvPr>
        </p:nvSpPr>
        <p:spPr/>
        <p:txBody>
          <a:bodyPr>
            <a:normAutofit/>
          </a:bodyPr>
          <a:lstStyle/>
          <a:p>
            <a:pPr algn="l"/>
            <a:r>
              <a:rPr lang="en-US" b="1" i="0" dirty="0">
                <a:solidFill>
                  <a:srgbClr val="000000"/>
                </a:solidFill>
                <a:effectLst/>
                <a:latin typeface="Lato" panose="020F0502020204030203" pitchFamily="34" charset="0"/>
              </a:rPr>
              <a:t>Fire safety has been a big concern since the Grenfell tragedy in 2017 and it has underlined the necessity for changes to </a:t>
            </a:r>
            <a:r>
              <a:rPr lang="en-US" b="1" i="0" u="none" strike="noStrike" dirty="0">
                <a:solidFill>
                  <a:srgbClr val="293172"/>
                </a:solidFill>
                <a:effectLst/>
                <a:latin typeface="Lato" panose="020F0502020204030203" pitchFamily="34" charset="0"/>
                <a:hlinkClick r:id="rId2"/>
              </a:rPr>
              <a:t>the Regulatory Reform (Fire Safety) Order 2005.</a:t>
            </a:r>
            <a:endParaRPr lang="en-US" b="1"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Last year the government announced the commencement of the</a:t>
            </a:r>
            <a:r>
              <a:rPr lang="en-US" b="1" i="0" u="none" strike="noStrike" dirty="0">
                <a:solidFill>
                  <a:srgbClr val="293172"/>
                </a:solidFill>
                <a:effectLst/>
                <a:latin typeface="Lato" panose="020F0502020204030203" pitchFamily="34" charset="0"/>
                <a:hlinkClick r:id="rId3"/>
              </a:rPr>
              <a:t> Fire Safety Act 2021</a:t>
            </a:r>
            <a:r>
              <a:rPr lang="en-US" b="1" i="0" dirty="0">
                <a:solidFill>
                  <a:srgbClr val="000000"/>
                </a:solidFill>
                <a:effectLst/>
                <a:latin typeface="Lato" panose="020F0502020204030203" pitchFamily="34" charset="0"/>
              </a:rPr>
              <a:t>, which will amend the current rules under the 2005 order</a:t>
            </a:r>
          </a:p>
          <a:p>
            <a:pPr algn="l"/>
            <a:r>
              <a:rPr lang="en-US" b="1" i="0" dirty="0">
                <a:solidFill>
                  <a:srgbClr val="000000"/>
                </a:solidFill>
                <a:effectLst/>
                <a:latin typeface="Lato" panose="020F0502020204030203" pitchFamily="34" charset="0"/>
              </a:rPr>
              <a:t>The Fire Safety Act 2021 clarifies which parts of multi-occupied residential buildings apply under the 2005 Order and who's responsible for maintaining fire safety</a:t>
            </a:r>
          </a:p>
          <a:p>
            <a:pPr algn="l"/>
            <a:r>
              <a:rPr lang="en-US" b="1" dirty="0">
                <a:solidFill>
                  <a:srgbClr val="000000"/>
                </a:solidFill>
                <a:latin typeface="Lato" panose="020F0502020204030203" pitchFamily="34" charset="0"/>
              </a:rPr>
              <a:t>The new rules go live on the 23</a:t>
            </a:r>
            <a:r>
              <a:rPr lang="en-US" b="1" baseline="30000" dirty="0">
                <a:solidFill>
                  <a:srgbClr val="000000"/>
                </a:solidFill>
                <a:latin typeface="Lato" panose="020F0502020204030203" pitchFamily="34" charset="0"/>
              </a:rPr>
              <a:t>rd</a:t>
            </a:r>
            <a:r>
              <a:rPr lang="en-US" b="1" dirty="0">
                <a:solidFill>
                  <a:srgbClr val="000000"/>
                </a:solidFill>
                <a:latin typeface="Lato" panose="020F0502020204030203" pitchFamily="34" charset="0"/>
              </a:rPr>
              <a:t> January 2023</a:t>
            </a:r>
            <a:endParaRPr lang="en-US" b="1" i="0" dirty="0">
              <a:solidFill>
                <a:srgbClr val="000000"/>
              </a:solidFill>
              <a:effectLst/>
              <a:latin typeface="Lato" panose="020F0502020204030203" pitchFamily="34" charset="0"/>
            </a:endParaRPr>
          </a:p>
          <a:p>
            <a:endParaRPr lang="en-GB" sz="3200" b="1" dirty="0">
              <a:solidFill>
                <a:srgbClr val="0033CC"/>
              </a:solidFill>
            </a:endParaRPr>
          </a:p>
        </p:txBody>
      </p:sp>
    </p:spTree>
    <p:extLst>
      <p:ext uri="{BB962C8B-B14F-4D97-AF65-F5344CB8AC3E}">
        <p14:creationId xmlns:p14="http://schemas.microsoft.com/office/powerpoint/2010/main" val="262829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D6EF-F67B-4D8E-F2E9-414A62B90713}"/>
              </a:ext>
            </a:extLst>
          </p:cNvPr>
          <p:cNvSpPr>
            <a:spLocks noGrp="1"/>
          </p:cNvSpPr>
          <p:nvPr>
            <p:ph type="title"/>
          </p:nvPr>
        </p:nvSpPr>
        <p:spPr/>
        <p:txBody>
          <a:bodyPr/>
          <a:lstStyle/>
          <a:p>
            <a:r>
              <a:rPr lang="en-GB" dirty="0">
                <a:solidFill>
                  <a:srgbClr val="0033CC"/>
                </a:solidFill>
                <a:latin typeface="Arial Rounded MT Bold" panose="020F0704030504030204" pitchFamily="34" charset="0"/>
              </a:rPr>
              <a:t>existing requirements</a:t>
            </a:r>
          </a:p>
        </p:txBody>
      </p:sp>
      <p:sp>
        <p:nvSpPr>
          <p:cNvPr id="3" name="Content Placeholder 2">
            <a:extLst>
              <a:ext uri="{FF2B5EF4-FFF2-40B4-BE49-F238E27FC236}">
                <a16:creationId xmlns:a16="http://schemas.microsoft.com/office/drawing/2014/main" id="{F1FCCB94-2B19-0311-1CB5-0BA9754557B3}"/>
              </a:ext>
            </a:extLst>
          </p:cNvPr>
          <p:cNvSpPr>
            <a:spLocks noGrp="1"/>
          </p:cNvSpPr>
          <p:nvPr>
            <p:ph idx="1"/>
          </p:nvPr>
        </p:nvSpPr>
        <p:spPr/>
        <p:txBody>
          <a:bodyPr>
            <a:normAutofit/>
          </a:bodyPr>
          <a:lstStyle/>
          <a:p>
            <a:pPr algn="l">
              <a:buFont typeface="Arial" panose="020B0604020202020204" pitchFamily="34" charset="0"/>
              <a:buChar char="•"/>
            </a:pPr>
            <a:r>
              <a:rPr lang="en-US" b="1" i="0" dirty="0">
                <a:solidFill>
                  <a:srgbClr val="0033CC"/>
                </a:solidFill>
                <a:effectLst/>
                <a:latin typeface="Verdana" panose="020B0604030504040204" pitchFamily="34" charset="0"/>
              </a:rPr>
              <a:t>Are the correct smoke detectors fitted?</a:t>
            </a:r>
          </a:p>
          <a:p>
            <a:pPr algn="l">
              <a:buFont typeface="Arial" panose="020B0604020202020204" pitchFamily="34" charset="0"/>
              <a:buChar char="•"/>
            </a:pPr>
            <a:r>
              <a:rPr lang="en-US" b="1" i="0" dirty="0">
                <a:solidFill>
                  <a:srgbClr val="0033CC"/>
                </a:solidFill>
                <a:effectLst/>
                <a:latin typeface="Verdana" panose="020B0604030504040204" pitchFamily="34" charset="0"/>
              </a:rPr>
              <a:t>Do the smoke detectors work?</a:t>
            </a:r>
          </a:p>
          <a:p>
            <a:pPr algn="l">
              <a:buFont typeface="Arial" panose="020B0604020202020204" pitchFamily="34" charset="0"/>
              <a:buChar char="•"/>
            </a:pPr>
            <a:r>
              <a:rPr lang="en-US" b="1" i="0" dirty="0">
                <a:solidFill>
                  <a:srgbClr val="0033CC"/>
                </a:solidFill>
                <a:effectLst/>
                <a:latin typeface="Verdana" panose="020B0604030504040204" pitchFamily="34" charset="0"/>
              </a:rPr>
              <a:t>Are escape routes clearly visible and are well lit?</a:t>
            </a:r>
          </a:p>
          <a:p>
            <a:pPr algn="l">
              <a:buFont typeface="Arial" panose="020B0604020202020204" pitchFamily="34" charset="0"/>
              <a:buChar char="•"/>
            </a:pPr>
            <a:r>
              <a:rPr lang="en-US" b="1" i="0" dirty="0">
                <a:solidFill>
                  <a:srgbClr val="0033CC"/>
                </a:solidFill>
                <a:effectLst/>
                <a:latin typeface="Verdana" panose="020B0604030504040204" pitchFamily="34" charset="0"/>
              </a:rPr>
              <a:t>Do fire doors meet the 30-minute fire resistance criteria?</a:t>
            </a:r>
          </a:p>
          <a:p>
            <a:pPr algn="l">
              <a:buFont typeface="Arial" panose="020B0604020202020204" pitchFamily="34" charset="0"/>
              <a:buChar char="•"/>
            </a:pPr>
            <a:r>
              <a:rPr lang="en-US" b="1" i="0" dirty="0">
                <a:solidFill>
                  <a:srgbClr val="0033CC"/>
                </a:solidFill>
                <a:effectLst/>
                <a:latin typeface="Verdana" panose="020B0604030504040204" pitchFamily="34" charset="0"/>
              </a:rPr>
              <a:t>Do the fire doors have self-closing mechanisms?</a:t>
            </a:r>
          </a:p>
          <a:p>
            <a:pPr algn="l">
              <a:buFont typeface="Arial" panose="020B0604020202020204" pitchFamily="34" charset="0"/>
              <a:buChar char="•"/>
            </a:pPr>
            <a:r>
              <a:rPr lang="en-US" b="1" i="0" dirty="0">
                <a:solidFill>
                  <a:srgbClr val="0033CC"/>
                </a:solidFill>
                <a:effectLst/>
                <a:latin typeface="Verdana" panose="020B0604030504040204" pitchFamily="34" charset="0"/>
              </a:rPr>
              <a:t>Is all furniture fire safe?</a:t>
            </a:r>
          </a:p>
          <a:p>
            <a:pPr marL="0" indent="0">
              <a:buNone/>
            </a:pPr>
            <a:endParaRPr lang="en-US" sz="3200" b="1" dirty="0">
              <a:solidFill>
                <a:srgbClr val="0033CC"/>
              </a:solidFill>
              <a:latin typeface="GDS Transport"/>
            </a:endParaRPr>
          </a:p>
        </p:txBody>
      </p:sp>
    </p:spTree>
    <p:extLst>
      <p:ext uri="{BB962C8B-B14F-4D97-AF65-F5344CB8AC3E}">
        <p14:creationId xmlns:p14="http://schemas.microsoft.com/office/powerpoint/2010/main" val="3390725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D6EF-F67B-4D8E-F2E9-414A62B90713}"/>
              </a:ext>
            </a:extLst>
          </p:cNvPr>
          <p:cNvSpPr>
            <a:spLocks noGrp="1"/>
          </p:cNvSpPr>
          <p:nvPr>
            <p:ph type="title"/>
          </p:nvPr>
        </p:nvSpPr>
        <p:spPr/>
        <p:txBody>
          <a:bodyPr/>
          <a:lstStyle/>
          <a:p>
            <a:r>
              <a:rPr lang="en-GB" dirty="0">
                <a:solidFill>
                  <a:srgbClr val="0033CC"/>
                </a:solidFill>
                <a:latin typeface="Arial Rounded MT Bold" panose="020F0704030504030204" pitchFamily="34" charset="0"/>
              </a:rPr>
              <a:t>Current requirement</a:t>
            </a:r>
          </a:p>
        </p:txBody>
      </p:sp>
      <p:sp>
        <p:nvSpPr>
          <p:cNvPr id="3" name="Content Placeholder 2">
            <a:extLst>
              <a:ext uri="{FF2B5EF4-FFF2-40B4-BE49-F238E27FC236}">
                <a16:creationId xmlns:a16="http://schemas.microsoft.com/office/drawing/2014/main" id="{F1FCCB94-2B19-0311-1CB5-0BA9754557B3}"/>
              </a:ext>
            </a:extLst>
          </p:cNvPr>
          <p:cNvSpPr>
            <a:spLocks noGrp="1"/>
          </p:cNvSpPr>
          <p:nvPr>
            <p:ph idx="1"/>
          </p:nvPr>
        </p:nvSpPr>
        <p:spPr/>
        <p:txBody>
          <a:bodyPr>
            <a:normAutofit/>
          </a:bodyPr>
          <a:lstStyle/>
          <a:p>
            <a:pPr algn="l">
              <a:buFont typeface="Arial" panose="020B0604020202020204" pitchFamily="34" charset="0"/>
              <a:buChar char="•"/>
            </a:pPr>
            <a:r>
              <a:rPr lang="en-US" b="1" i="0" dirty="0">
                <a:solidFill>
                  <a:srgbClr val="0033CC"/>
                </a:solidFill>
                <a:effectLst/>
                <a:latin typeface="Verdana" panose="020B0604030504040204" pitchFamily="34" charset="0"/>
              </a:rPr>
              <a:t>Do the fire doors have correct intumescent strips with smoke seals?</a:t>
            </a:r>
          </a:p>
          <a:p>
            <a:pPr algn="l">
              <a:buFont typeface="Arial" panose="020B0604020202020204" pitchFamily="34" charset="0"/>
              <a:buChar char="•"/>
            </a:pPr>
            <a:r>
              <a:rPr lang="en-US" b="1" i="0" dirty="0">
                <a:solidFill>
                  <a:srgbClr val="0033CC"/>
                </a:solidFill>
                <a:effectLst/>
                <a:latin typeface="Verdana" panose="020B0604030504040204" pitchFamily="34" charset="0"/>
              </a:rPr>
              <a:t>Does the kitchen have a fire blanket?</a:t>
            </a:r>
          </a:p>
          <a:p>
            <a:pPr algn="l">
              <a:buFont typeface="Arial" panose="020B0604020202020204" pitchFamily="34" charset="0"/>
              <a:buChar char="•"/>
            </a:pPr>
            <a:r>
              <a:rPr lang="en-US" b="1" i="0" dirty="0">
                <a:solidFill>
                  <a:srgbClr val="0033CC"/>
                </a:solidFill>
                <a:effectLst/>
                <a:latin typeface="Verdana" panose="020B0604030504040204" pitchFamily="34" charset="0"/>
              </a:rPr>
              <a:t>Are combustible materials and ignition sources kept separate?</a:t>
            </a:r>
          </a:p>
          <a:p>
            <a:pPr algn="l">
              <a:buFont typeface="Arial" panose="020B0604020202020204" pitchFamily="34" charset="0"/>
              <a:buChar char="•"/>
            </a:pPr>
            <a:r>
              <a:rPr lang="en-US" b="1" i="0" dirty="0">
                <a:solidFill>
                  <a:srgbClr val="0033CC"/>
                </a:solidFill>
                <a:effectLst/>
                <a:latin typeface="Verdana" panose="020B0604030504040204" pitchFamily="34" charset="0"/>
              </a:rPr>
              <a:t>Has a fire risk assessment been carried out?</a:t>
            </a:r>
          </a:p>
          <a:p>
            <a:pPr algn="l">
              <a:buFont typeface="Arial" panose="020B0604020202020204" pitchFamily="34" charset="0"/>
              <a:buChar char="•"/>
            </a:pPr>
            <a:r>
              <a:rPr lang="en-US" b="1" i="0" dirty="0">
                <a:solidFill>
                  <a:srgbClr val="0033CC"/>
                </a:solidFill>
                <a:effectLst/>
                <a:latin typeface="Verdana" panose="020B0604030504040204" pitchFamily="34" charset="0"/>
              </a:rPr>
              <a:t>Has the fire smoke panel (if applicable) serviced regularly?</a:t>
            </a:r>
          </a:p>
          <a:p>
            <a:pPr marL="0" indent="0">
              <a:buNone/>
            </a:pPr>
            <a:endParaRPr lang="en-US" sz="3200" b="1" dirty="0">
              <a:solidFill>
                <a:srgbClr val="0033CC"/>
              </a:solidFill>
              <a:latin typeface="GDS Transport"/>
            </a:endParaRPr>
          </a:p>
        </p:txBody>
      </p:sp>
    </p:spTree>
    <p:extLst>
      <p:ext uri="{BB962C8B-B14F-4D97-AF65-F5344CB8AC3E}">
        <p14:creationId xmlns:p14="http://schemas.microsoft.com/office/powerpoint/2010/main" val="2140938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D6EF-F67B-4D8E-F2E9-414A62B90713}"/>
              </a:ext>
            </a:extLst>
          </p:cNvPr>
          <p:cNvSpPr>
            <a:spLocks noGrp="1"/>
          </p:cNvSpPr>
          <p:nvPr>
            <p:ph type="title"/>
          </p:nvPr>
        </p:nvSpPr>
        <p:spPr/>
        <p:txBody>
          <a:bodyPr/>
          <a:lstStyle/>
          <a:p>
            <a:r>
              <a:rPr lang="en-GB" dirty="0">
                <a:solidFill>
                  <a:srgbClr val="0033CC"/>
                </a:solidFill>
                <a:latin typeface="Arial Rounded MT Bold" panose="020F0704030504030204" pitchFamily="34" charset="0"/>
              </a:rPr>
              <a:t>Changes </a:t>
            </a:r>
          </a:p>
        </p:txBody>
      </p:sp>
      <p:sp>
        <p:nvSpPr>
          <p:cNvPr id="3" name="Content Placeholder 2">
            <a:extLst>
              <a:ext uri="{FF2B5EF4-FFF2-40B4-BE49-F238E27FC236}">
                <a16:creationId xmlns:a16="http://schemas.microsoft.com/office/drawing/2014/main" id="{F1FCCB94-2B19-0311-1CB5-0BA9754557B3}"/>
              </a:ext>
            </a:extLst>
          </p:cNvPr>
          <p:cNvSpPr>
            <a:spLocks noGrp="1"/>
          </p:cNvSpPr>
          <p:nvPr>
            <p:ph idx="1"/>
          </p:nvPr>
        </p:nvSpPr>
        <p:spPr/>
        <p:txBody>
          <a:bodyPr>
            <a:normAutofit/>
          </a:bodyPr>
          <a:lstStyle/>
          <a:p>
            <a:pPr algn="l"/>
            <a:r>
              <a:rPr lang="en-US" b="1" i="0" dirty="0">
                <a:solidFill>
                  <a:srgbClr val="000000"/>
                </a:solidFill>
                <a:effectLst/>
                <a:latin typeface="Lato" panose="020F0502020204030203" pitchFamily="34" charset="0"/>
              </a:rPr>
              <a:t>The Act now requires all </a:t>
            </a:r>
            <a:r>
              <a:rPr lang="en-US" b="1" i="0" dirty="0">
                <a:solidFill>
                  <a:srgbClr val="FF0000"/>
                </a:solidFill>
                <a:effectLst/>
                <a:latin typeface="Lato" panose="020F0502020204030203" pitchFamily="34" charset="0"/>
              </a:rPr>
              <a:t>“Responsible persons” </a:t>
            </a:r>
            <a:r>
              <a:rPr lang="en-US" b="1" i="0" dirty="0">
                <a:solidFill>
                  <a:srgbClr val="000000"/>
                </a:solidFill>
                <a:effectLst/>
                <a:latin typeface="Lato" panose="020F0502020204030203" pitchFamily="34" charset="0"/>
              </a:rPr>
              <a:t>to reduce, assess and manage the fire risks posed by the structure and external walls of the buildings and by individual doors opening onto common parts of the building.</a:t>
            </a:r>
          </a:p>
          <a:p>
            <a:pPr algn="l"/>
            <a:r>
              <a:rPr lang="en-US" b="1" i="0" dirty="0">
                <a:solidFill>
                  <a:srgbClr val="000000"/>
                </a:solidFill>
                <a:effectLst/>
                <a:latin typeface="Lato" panose="020F0502020204030203" pitchFamily="34" charset="0"/>
              </a:rPr>
              <a:t>The 2005 Fire Safety Order was enforced by Fire and Rescue authorities, but now the Fire Safety Act allows these authorities to enforce against non-compliance in relation to the external walls and the individual doors opening onto the common parts of the premises.</a:t>
            </a:r>
          </a:p>
          <a:p>
            <a:endParaRPr lang="en-GB" sz="3200" b="1" dirty="0">
              <a:solidFill>
                <a:srgbClr val="0033CC"/>
              </a:solidFill>
            </a:endParaRPr>
          </a:p>
        </p:txBody>
      </p:sp>
    </p:spTree>
    <p:extLst>
      <p:ext uri="{BB962C8B-B14F-4D97-AF65-F5344CB8AC3E}">
        <p14:creationId xmlns:p14="http://schemas.microsoft.com/office/powerpoint/2010/main" val="2043288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D6EF-F67B-4D8E-F2E9-414A62B90713}"/>
              </a:ext>
            </a:extLst>
          </p:cNvPr>
          <p:cNvSpPr>
            <a:spLocks noGrp="1"/>
          </p:cNvSpPr>
          <p:nvPr>
            <p:ph type="title"/>
          </p:nvPr>
        </p:nvSpPr>
        <p:spPr/>
        <p:txBody>
          <a:bodyPr/>
          <a:lstStyle/>
          <a:p>
            <a:r>
              <a:rPr lang="en-GB" dirty="0">
                <a:solidFill>
                  <a:srgbClr val="0033CC"/>
                </a:solidFill>
                <a:latin typeface="Arial Rounded MT Bold" panose="020F0704030504030204" pitchFamily="34" charset="0"/>
              </a:rPr>
              <a:t>What buildings it applies to</a:t>
            </a:r>
          </a:p>
        </p:txBody>
      </p:sp>
      <p:sp>
        <p:nvSpPr>
          <p:cNvPr id="3" name="Content Placeholder 2">
            <a:extLst>
              <a:ext uri="{FF2B5EF4-FFF2-40B4-BE49-F238E27FC236}">
                <a16:creationId xmlns:a16="http://schemas.microsoft.com/office/drawing/2014/main" id="{F1FCCB94-2B19-0311-1CB5-0BA9754557B3}"/>
              </a:ext>
            </a:extLst>
          </p:cNvPr>
          <p:cNvSpPr>
            <a:spLocks noGrp="1"/>
          </p:cNvSpPr>
          <p:nvPr>
            <p:ph idx="1"/>
          </p:nvPr>
        </p:nvSpPr>
        <p:spPr/>
        <p:txBody>
          <a:bodyPr>
            <a:normAutofit/>
          </a:bodyPr>
          <a:lstStyle/>
          <a:p>
            <a:r>
              <a:rPr lang="en-US" sz="3200" b="1" dirty="0">
                <a:solidFill>
                  <a:srgbClr val="0033CC"/>
                </a:solidFill>
                <a:latin typeface="GDS Transport"/>
              </a:rPr>
              <a:t>All high rise properties (7 stories and above 18m) and HMOs over 11m high, which is most of them.</a:t>
            </a:r>
          </a:p>
          <a:p>
            <a:r>
              <a:rPr lang="en-US" sz="3200" b="1" dirty="0">
                <a:solidFill>
                  <a:srgbClr val="0033CC"/>
                </a:solidFill>
                <a:latin typeface="GDS Transport"/>
              </a:rPr>
              <a:t>Basements are discounted for the purposes of height as are </a:t>
            </a:r>
            <a:r>
              <a:rPr lang="en-US" sz="3200" b="1" dirty="0" err="1">
                <a:solidFill>
                  <a:srgbClr val="0033CC"/>
                </a:solidFill>
                <a:latin typeface="GDS Transport"/>
              </a:rPr>
              <a:t>mezannine</a:t>
            </a:r>
            <a:r>
              <a:rPr lang="en-US" sz="3200" b="1" dirty="0">
                <a:solidFill>
                  <a:srgbClr val="0033CC"/>
                </a:solidFill>
                <a:latin typeface="GDS Transport"/>
              </a:rPr>
              <a:t> floors.</a:t>
            </a:r>
          </a:p>
          <a:p>
            <a:r>
              <a:rPr lang="en-US" sz="3200" b="1" dirty="0" err="1">
                <a:solidFill>
                  <a:srgbClr val="0033CC"/>
                </a:solidFill>
                <a:latin typeface="GDS Transport"/>
              </a:rPr>
              <a:t>Maisonettes</a:t>
            </a:r>
            <a:r>
              <a:rPr lang="en-US" sz="3200" b="1" dirty="0">
                <a:solidFill>
                  <a:srgbClr val="0033CC"/>
                </a:solidFill>
                <a:latin typeface="GDS Transport"/>
              </a:rPr>
              <a:t> with no shared entranceway are also not included.</a:t>
            </a:r>
          </a:p>
          <a:p>
            <a:endParaRPr lang="en-GB" sz="3200" b="1" dirty="0">
              <a:solidFill>
                <a:srgbClr val="0033CC"/>
              </a:solidFill>
            </a:endParaRPr>
          </a:p>
        </p:txBody>
      </p:sp>
    </p:spTree>
    <p:extLst>
      <p:ext uri="{BB962C8B-B14F-4D97-AF65-F5344CB8AC3E}">
        <p14:creationId xmlns:p14="http://schemas.microsoft.com/office/powerpoint/2010/main" val="1872974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D6EF-F67B-4D8E-F2E9-414A62B90713}"/>
              </a:ext>
            </a:extLst>
          </p:cNvPr>
          <p:cNvSpPr>
            <a:spLocks noGrp="1"/>
          </p:cNvSpPr>
          <p:nvPr>
            <p:ph type="title"/>
          </p:nvPr>
        </p:nvSpPr>
        <p:spPr/>
        <p:txBody>
          <a:bodyPr/>
          <a:lstStyle/>
          <a:p>
            <a:r>
              <a:rPr lang="en-GB" dirty="0">
                <a:solidFill>
                  <a:srgbClr val="0033CC"/>
                </a:solidFill>
                <a:latin typeface="Arial Rounded MT Bold" panose="020F0704030504030204" pitchFamily="34" charset="0"/>
              </a:rPr>
              <a:t>Definition of a responsible person</a:t>
            </a:r>
          </a:p>
        </p:txBody>
      </p:sp>
      <p:sp>
        <p:nvSpPr>
          <p:cNvPr id="3" name="Content Placeholder 2">
            <a:extLst>
              <a:ext uri="{FF2B5EF4-FFF2-40B4-BE49-F238E27FC236}">
                <a16:creationId xmlns:a16="http://schemas.microsoft.com/office/drawing/2014/main" id="{F1FCCB94-2B19-0311-1CB5-0BA9754557B3}"/>
              </a:ext>
            </a:extLst>
          </p:cNvPr>
          <p:cNvSpPr>
            <a:spLocks noGrp="1"/>
          </p:cNvSpPr>
          <p:nvPr>
            <p:ph idx="1"/>
          </p:nvPr>
        </p:nvSpPr>
        <p:spPr/>
        <p:txBody>
          <a:bodyPr>
            <a:normAutofit/>
          </a:bodyPr>
          <a:lstStyle/>
          <a:p>
            <a:pPr algn="l"/>
            <a:r>
              <a:rPr lang="en-US" sz="3200" b="1" i="0" dirty="0">
                <a:solidFill>
                  <a:srgbClr val="0033CC"/>
                </a:solidFill>
                <a:effectLst/>
              </a:rPr>
              <a:t>If a property owner has a contract with an agent to manage a property, then the management company would be the “Responsible person”.</a:t>
            </a:r>
          </a:p>
          <a:p>
            <a:pPr algn="l"/>
            <a:r>
              <a:rPr lang="en-US" sz="3200" b="1" dirty="0">
                <a:solidFill>
                  <a:srgbClr val="0033CC"/>
                </a:solidFill>
              </a:rPr>
              <a:t>If the agency contract is let only and doesn’t include a management function, then the owner will be the responsible person.</a:t>
            </a:r>
          </a:p>
          <a:p>
            <a:pPr algn="l"/>
            <a:r>
              <a:rPr lang="en-US" sz="3200" b="1" i="0" dirty="0">
                <a:solidFill>
                  <a:srgbClr val="0033CC"/>
                </a:solidFill>
                <a:effectLst/>
              </a:rPr>
              <a:t>If there is no letting or management agency involved then the responsible person will be the owner.</a:t>
            </a:r>
          </a:p>
          <a:p>
            <a:endParaRPr lang="en-GB" sz="4400" b="1" dirty="0">
              <a:solidFill>
                <a:srgbClr val="0033CC"/>
              </a:solidFill>
            </a:endParaRPr>
          </a:p>
        </p:txBody>
      </p:sp>
    </p:spTree>
    <p:extLst>
      <p:ext uri="{BB962C8B-B14F-4D97-AF65-F5344CB8AC3E}">
        <p14:creationId xmlns:p14="http://schemas.microsoft.com/office/powerpoint/2010/main" val="1359357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D6EF-F67B-4D8E-F2E9-414A62B90713}"/>
              </a:ext>
            </a:extLst>
          </p:cNvPr>
          <p:cNvSpPr>
            <a:spLocks noGrp="1"/>
          </p:cNvSpPr>
          <p:nvPr>
            <p:ph type="title"/>
          </p:nvPr>
        </p:nvSpPr>
        <p:spPr/>
        <p:txBody>
          <a:bodyPr/>
          <a:lstStyle/>
          <a:p>
            <a:r>
              <a:rPr lang="en-GB" dirty="0">
                <a:solidFill>
                  <a:srgbClr val="0033CC"/>
                </a:solidFill>
                <a:latin typeface="Arial Rounded MT Bold" panose="020F0704030504030204" pitchFamily="34" charset="0"/>
              </a:rPr>
              <a:t>Duties </a:t>
            </a:r>
          </a:p>
        </p:txBody>
      </p:sp>
      <p:sp>
        <p:nvSpPr>
          <p:cNvPr id="3" name="Content Placeholder 2">
            <a:extLst>
              <a:ext uri="{FF2B5EF4-FFF2-40B4-BE49-F238E27FC236}">
                <a16:creationId xmlns:a16="http://schemas.microsoft.com/office/drawing/2014/main" id="{F1FCCB94-2B19-0311-1CB5-0BA9754557B3}"/>
              </a:ext>
            </a:extLst>
          </p:cNvPr>
          <p:cNvSpPr>
            <a:spLocks noGrp="1"/>
          </p:cNvSpPr>
          <p:nvPr>
            <p:ph idx="1"/>
          </p:nvPr>
        </p:nvSpPr>
        <p:spPr>
          <a:xfrm>
            <a:off x="838200" y="1482436"/>
            <a:ext cx="10515600" cy="5010439"/>
          </a:xfrm>
        </p:spPr>
        <p:txBody>
          <a:bodyPr>
            <a:normAutofit fontScale="62500" lnSpcReduction="20000"/>
          </a:bodyPr>
          <a:lstStyle/>
          <a:p>
            <a:pPr algn="l">
              <a:buFont typeface="Arial" panose="020B0604020202020204" pitchFamily="34" charset="0"/>
              <a:buChar char="•"/>
            </a:pPr>
            <a:r>
              <a:rPr lang="en-US" sz="4500" b="1" i="0" dirty="0">
                <a:solidFill>
                  <a:srgbClr val="333333"/>
                </a:solidFill>
                <a:effectLst/>
                <a:latin typeface="Lato" panose="020F0502020204030203" pitchFamily="34" charset="0"/>
              </a:rPr>
              <a:t>Responsible persons should regularly review their </a:t>
            </a:r>
            <a:r>
              <a:rPr lang="en-US" sz="4500" b="1" i="0" u="none" strike="noStrike" dirty="0">
                <a:solidFill>
                  <a:srgbClr val="293172"/>
                </a:solidFill>
                <a:effectLst/>
                <a:latin typeface="Lato" panose="020F0502020204030203" pitchFamily="34" charset="0"/>
                <a:hlinkClick r:id="rId2"/>
              </a:rPr>
              <a:t>Fire Risk Assessment,</a:t>
            </a:r>
            <a:r>
              <a:rPr lang="en-US" sz="4500" b="1" i="0" dirty="0">
                <a:solidFill>
                  <a:srgbClr val="333333"/>
                </a:solidFill>
                <a:effectLst/>
                <a:latin typeface="Lato" panose="020F0502020204030203" pitchFamily="34" charset="0"/>
              </a:rPr>
              <a:t> particularly if it is no longer valid, or there has been a change to the building’s layout.  Also, responsible persons for buildings with 2 or more sets of domestic premises must now review and update their fire risk assessments to take account of the structure, external walls and flat entrance doors.</a:t>
            </a:r>
          </a:p>
          <a:p>
            <a:pPr algn="l">
              <a:buFont typeface="Arial" panose="020B0604020202020204" pitchFamily="34" charset="0"/>
              <a:buChar char="•"/>
            </a:pPr>
            <a:r>
              <a:rPr lang="en-US" sz="4500" b="1" i="0" dirty="0">
                <a:solidFill>
                  <a:srgbClr val="333333"/>
                </a:solidFill>
                <a:effectLst/>
                <a:latin typeface="Lato" panose="020F0502020204030203" pitchFamily="34" charset="0"/>
              </a:rPr>
              <a:t>It is not necessary to redo a fire risk assessment where responsible persons have already sought recent advice from a suitably competent professional on their building’s structure, external walls and flat entrance doors, this can be used to update the fire risk assessment.</a:t>
            </a:r>
          </a:p>
          <a:p>
            <a:pPr algn="l">
              <a:buFont typeface="Arial" panose="020B0604020202020204" pitchFamily="34" charset="0"/>
              <a:buChar char="•"/>
            </a:pPr>
            <a:r>
              <a:rPr lang="en-US" sz="4500" b="1" i="0" dirty="0">
                <a:solidFill>
                  <a:srgbClr val="333333"/>
                </a:solidFill>
                <a:effectLst/>
                <a:latin typeface="Lato" panose="020F0502020204030203" pitchFamily="34" charset="0"/>
              </a:rPr>
              <a:t>The responsible person/Fire Risk Assessor should also consider whether a more in-depth assessment of the external walls is required</a:t>
            </a:r>
          </a:p>
          <a:p>
            <a:endParaRPr lang="en-GB" sz="4400" b="1" dirty="0">
              <a:solidFill>
                <a:srgbClr val="0033CC"/>
              </a:solidFill>
            </a:endParaRPr>
          </a:p>
        </p:txBody>
      </p:sp>
    </p:spTree>
    <p:extLst>
      <p:ext uri="{BB962C8B-B14F-4D97-AF65-F5344CB8AC3E}">
        <p14:creationId xmlns:p14="http://schemas.microsoft.com/office/powerpoint/2010/main" val="3409897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TotalTime>
  <Words>1793</Words>
  <Application>Microsoft Office PowerPoint</Application>
  <PresentationFormat>Widescreen</PresentationFormat>
  <Paragraphs>124</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Rounded MT Bold</vt:lpstr>
      <vt:lpstr>Calibri</vt:lpstr>
      <vt:lpstr>Calibri Light</vt:lpstr>
      <vt:lpstr>GDS Transport</vt:lpstr>
      <vt:lpstr>Lato</vt:lpstr>
      <vt:lpstr>Open Sans</vt:lpstr>
      <vt:lpstr>Verdana</vt:lpstr>
      <vt:lpstr>Office Theme</vt:lpstr>
      <vt:lpstr>The Fire Safety (England) Regulations 2022 and Decent Homes Standard</vt:lpstr>
      <vt:lpstr>Fires in rented properties</vt:lpstr>
      <vt:lpstr>Changing legislation </vt:lpstr>
      <vt:lpstr>existing requirements</vt:lpstr>
      <vt:lpstr>Current requirement</vt:lpstr>
      <vt:lpstr>Changes </vt:lpstr>
      <vt:lpstr>What buildings it applies to</vt:lpstr>
      <vt:lpstr>Definition of a responsible person</vt:lpstr>
      <vt:lpstr>Duties </vt:lpstr>
      <vt:lpstr>Risk assessment </vt:lpstr>
      <vt:lpstr>Risk assessment guide – sleeping accommodation</vt:lpstr>
      <vt:lpstr>HMOs over 11m in height</vt:lpstr>
      <vt:lpstr>Penalties for non compliance</vt:lpstr>
      <vt:lpstr>PowerPoint Presentation</vt:lpstr>
      <vt:lpstr>Decent Homes Standard for the PRS</vt:lpstr>
      <vt:lpstr>Decent Homes Standard for the PRS</vt:lpstr>
      <vt:lpstr>Decent Homes Standard for the PRS</vt:lpstr>
      <vt:lpstr>Issues </vt:lpstr>
      <vt:lpstr>Rent inclusive of utility bills</vt:lpstr>
      <vt:lpstr>Rent inclusive of utility bills</vt:lpstr>
      <vt:lpstr>Rent inclusive of utility bills</vt:lpstr>
      <vt:lpstr>Rent inclusive of utility bills</vt:lpstr>
      <vt:lpstr>             Any questions? with warrants and eviction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Fire Safety (England) Regulations 2022</dc:title>
  <dc:creator>Ben Reeve-Lewis</dc:creator>
  <cp:lastModifiedBy>Jon Fine</cp:lastModifiedBy>
  <cp:revision>2</cp:revision>
  <dcterms:created xsi:type="dcterms:W3CDTF">2022-10-04T11:22:42Z</dcterms:created>
  <dcterms:modified xsi:type="dcterms:W3CDTF">2022-10-07T15:22:15Z</dcterms:modified>
</cp:coreProperties>
</file>