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80" r:id="rId6"/>
    <p:sldMasterId id="2147483683" r:id="rId7"/>
    <p:sldMasterId id="2147483686" r:id="rId8"/>
  </p:sldMasterIdLst>
  <p:notesMasterIdLst>
    <p:notesMasterId r:id="rId33"/>
  </p:notesMasterIdLst>
  <p:handoutMasterIdLst>
    <p:handoutMasterId r:id="rId34"/>
  </p:handoutMasterIdLst>
  <p:sldIdLst>
    <p:sldId id="256" r:id="rId9"/>
    <p:sldId id="270" r:id="rId10"/>
    <p:sldId id="317" r:id="rId11"/>
    <p:sldId id="314" r:id="rId12"/>
    <p:sldId id="311" r:id="rId13"/>
    <p:sldId id="316" r:id="rId14"/>
    <p:sldId id="315" r:id="rId15"/>
    <p:sldId id="331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299" r:id="rId30"/>
    <p:sldId id="309" r:id="rId31"/>
    <p:sldId id="302" r:id="rId32"/>
  </p:sldIdLst>
  <p:sldSz cx="18288000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26B"/>
    <a:srgbClr val="B575AF"/>
    <a:srgbClr val="C664AC"/>
    <a:srgbClr val="CC99FF"/>
    <a:srgbClr val="E33281"/>
    <a:srgbClr val="C89FE1"/>
    <a:srgbClr val="01B1AA"/>
    <a:srgbClr val="03ACE9"/>
    <a:srgbClr val="F39200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3"/>
    <p:restoredTop sz="96327"/>
  </p:normalViewPr>
  <p:slideViewPr>
    <p:cSldViewPr snapToGrid="0" snapToObjects="1">
      <p:cViewPr varScale="1">
        <p:scale>
          <a:sx n="45" d="100"/>
          <a:sy n="45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8E1EAC-933D-A24F-AD19-878B93F3A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66655-0B11-6541-9069-29A425CA3C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A9E3-38A9-4D45-9A80-07FCCF4428B7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ACEB6-A5F8-8D4D-9C91-473156D8C3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66CAB-00B8-9D47-B281-EFEA2984F0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237A7-39DD-1C4F-BC27-0C64C629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6B2B2E-D2EA-DA4D-9DC2-7394E3B8A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D958E-B6E4-C046-8644-F2447739C3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3C52-FFF8-7B43-9C3E-3B71F187734E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7FF8B4-28A9-E147-8BBC-8B227BACA2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F25E42-CE46-FB40-8EE2-18A9EB3AC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A0C1-146C-0647-BF2B-53E7415819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51FEA-4DBC-154F-AB2F-D3697C14C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52ED-884A-574F-AF9E-86A46DB4E29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3C1A66-F47D-2442-9988-0652C4AFAB2E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4E2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9" y="1683804"/>
            <a:ext cx="7886701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9" y="5600886"/>
            <a:ext cx="78867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9B916-7C1B-9A44-A4CA-3035ECEA3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10169" y="8543218"/>
            <a:ext cx="1914878" cy="1088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4E0F38-9288-5844-B9FE-B268DD5C4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2686" r="65182"/>
          <a:stretch/>
        </p:blipFill>
        <p:spPr>
          <a:xfrm>
            <a:off x="16005708" y="-263745"/>
            <a:ext cx="2282291" cy="5467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84356-920D-CE44-8236-588B41D8C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454" t="7929" b="-2428"/>
          <a:stretch/>
        </p:blipFill>
        <p:spPr>
          <a:xfrm>
            <a:off x="1" y="794"/>
            <a:ext cx="4405724" cy="89001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BB7252-A982-194B-BB84-156A057BD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1155" y="3110710"/>
            <a:ext cx="7177085" cy="71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5A3362-35A2-3846-91B7-15FAA943D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5" y="343319"/>
            <a:ext cx="1931552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01B1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01B1AA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50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5691272" cy="47911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4E226B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A6E92-B8A2-B94D-A971-70FE32BC8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6" y="343319"/>
            <a:ext cx="1931553" cy="15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EB8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881977-A7D2-FC4F-9CFF-BBE3B18B7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40" y="3368637"/>
            <a:ext cx="4873177" cy="40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99171-A629-8B48-80C6-C604ABF7F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5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5691272" cy="479114"/>
          </a:xfrm>
        </p:spPr>
        <p:txBody>
          <a:bodyPr/>
          <a:lstStyle>
            <a:lvl1pPr>
              <a:defRPr>
                <a:solidFill>
                  <a:srgbClr val="F392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F392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351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03A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A6BAB-1410-8D4D-9C19-76A359E1BC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91639" y="3368638"/>
            <a:ext cx="4873177" cy="40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CFA92-93D4-8746-9336-E770AAD49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4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03ACE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03ACE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65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E3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A4FFE-20B9-8F49-93BC-B92DE05AE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39" y="3368637"/>
            <a:ext cx="4873177" cy="40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C0E234-4AC9-044D-97C8-2E8AB3F11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4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E3328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E3328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97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01B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EFC12-4A11-644A-B434-8F67538F4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38" y="3368635"/>
            <a:ext cx="4873178" cy="4035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2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903545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3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0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shine_network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eetproject.org.uk/" TargetMode="External"/><Relationship Id="rId2" Type="http://schemas.openxmlformats.org/officeDocument/2006/relationships/hyperlink" Target="mailto:info@theheetproject.org.uk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ropertylicensing@walthamforest.gov.uk" TargetMode="External"/><Relationship Id="rId2" Type="http://schemas.openxmlformats.org/officeDocument/2006/relationships/hyperlink" Target="https://www.walthamforest.gov.uk/content/property-licensing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ect-eu.mimecast.com/s/J9L1CPjLVhN2yvMu0G6vz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47C0-CDAA-0346-853D-4CED3690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01" y="728664"/>
            <a:ext cx="10492739" cy="410051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7CCCC3"/>
                </a:solidFill>
                <a:latin typeface="Adobe Caslon Pro" panose="0205050205050A020403" pitchFamily="18" charset="77"/>
              </a:rPr>
            </a:b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  <a:t>Private Sector Housing &amp; Licensing Landlord Forum</a:t>
            </a:r>
            <a:b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</a:br>
            <a:b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</a:br>
            <a:endParaRPr lang="en-US" sz="6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DFF8C-FEC7-FC4E-8E46-E226742DC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Julia Morris</a:t>
            </a: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6 October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2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40"/>
            <a:ext cx="14871102" cy="9144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Income and spending over 10% on energy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people (60+)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health issues (respiratory or cardiovascular conditions)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with children under 16.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that is available – Shine London</a:t>
            </a:r>
          </a:p>
        </p:txBody>
      </p:sp>
    </p:spTree>
    <p:extLst>
      <p:ext uri="{BB962C8B-B14F-4D97-AF65-F5344CB8AC3E}">
        <p14:creationId xmlns:p14="http://schemas.microsoft.com/office/powerpoint/2010/main" val="120529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40"/>
            <a:ext cx="14871102" cy="9144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offered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support for Energy and bills advice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and water discounts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supplier comparisons – advice at present not to change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Service registration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year applied for £136,000 of grants for clients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that is available – Shine London</a:t>
            </a:r>
          </a:p>
        </p:txBody>
      </p:sp>
      <p:pic>
        <p:nvPicPr>
          <p:cNvPr id="12" name="Picture 4" descr="https://uksouth1-mediap.svc.ms/transform/thumbnail?provider=spo&amp;inputFormat=jpg&amp;cs=fFNQTw&amp;docid=https%3A%2F%2Fislingtoncouncil.sharepoint.com%3A443%2F_api%2Fv2.0%2Fdrives%2Fb!qKpe3mjIu0e1rMKg3HwHDZ-S3RvjOZ5Ppetzesyin3S0U3ijoTqxTp7BxJZnegH6%2Fitems%2F01MFC3XASEPOOKG6XAQFC3HJH5SZXL42TP%3Fversion%3DPublished&amp;access_token=eyJ0eXAiOiJKV1QiLCJhbGciOiJub25lIn0.eyJhdWQiOiIwMDAwMDAwMy0wMDAwLTBmZjEtY2UwMC0wMDAwMDAwMDAwMDAvaXNsaW5ndG9uY291bmNpbC5zaGFyZXBvaW50LmNvbUA1NTEzYTIyMy03YWJlLTQyZDMtYjE2MS1jMDZhYmM1MWNiMmUiLCJpc3MiOiIwMDAwMDAwMy0wMDAwLTBmZjEtY2UwMC0wMDAwMDAwMDAwMDAiLCJuYmYiOiIxNTg5ODE2NjQzIiwiZXhwIjoiMTU4OTgzODI0MyIsImVuZHBvaW50dXJsIjoiVDdRMDNBTVB4SVRWYXowMm1FQ3JXSVpzakE4MUx0bVMxdS94dnlNdy9RYz0iLCJlbmRwb2ludHVybExlbmd0aCI6IjEyMyIsImlzbG9vcGJhY2siOiJUcnVlIiwiY2lkIjoiTVdGaFlUVXpPV1l0TnpBNE5pMHlNREF3TFRRME56SXROakV3T0dZeFpUQTFNRGcyIiwidmVyIjoiaGFzaGVkcHJvb2Z0b2tlbiIsInNpdGVpZCI6IlpHVTFaV0ZoWVRndFl6ZzJPQzAwTjJKaUxXSTFZV010WXpKaE1HUmpOMk13TnpCayIsInNpZ25pbl9zdGF0ZSI6IltcImttc2lcIl0iLCJuYW1laWQiOiIwIy5mfG1lbWJlcnNoaXB8bmljb2xhLmJyYW5jaEBpc2xpbmd0b24uZ292LnVrIiwibmlpIjoibWljcm9zb2Z0LnNoYXJlcG9pbnQiLCJpc3VzZXIiOiJ0cnVlIiwiY2FjaGVrZXkiOiIwaC5mfG1lbWJlcnNoaXB8MTAwMzAwMDBhM2QyMGRjNEBsaXZlLmNvbSIsInR0IjoiMCIsInVzZVBlcnNpc3RlbnRDb29raWUiOiIzIn0.Z2hkak9DNFZJdTBuUjJlS2ptbFMrVFIwUXlBU3pGcUZlMmxodE9BTjFFTT0&amp;encodeFailures=1&amp;srcWidth=&amp;srcHeight=&amp;width=387&amp;height=581&amp;action=Access">
            <a:extLst>
              <a:ext uri="{FF2B5EF4-FFF2-40B4-BE49-F238E27FC236}">
                <a16:creationId xmlns:a16="http://schemas.microsoft.com/office/drawing/2014/main" id="{1BB1C9F5-11D9-43DA-A121-39E2D0D8F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171" y="5241550"/>
            <a:ext cx="2976265" cy="44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7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40"/>
            <a:ext cx="14871102" cy="9144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Doctor – Home visits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energy saving measures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bills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Mediation with Suppliers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controls check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grant eligibility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year energy doctors service saved clients £86,000 and 853 tonnes of CO2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algn="l"/>
            <a:r>
              <a:rPr lang="en-GB" sz="4000" dirty="0">
                <a:solidFill>
                  <a:srgbClr val="4E226B"/>
                </a:solidFill>
              </a:rPr>
              <a:t>	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that is available – Shine London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3F81D6-A084-44C0-B538-0DAEC441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459" y="3150731"/>
            <a:ext cx="3414892" cy="1875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6EEB11-A179-44B7-9457-432A082D6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754" y="7369319"/>
            <a:ext cx="2348943" cy="17819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B2D7B9-1D71-492B-BB16-4782371FF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232" y="7418379"/>
            <a:ext cx="3313156" cy="1988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9ED4EE-C49B-46AA-BECB-0BC788EC91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011"/>
          <a:stretch/>
        </p:blipFill>
        <p:spPr>
          <a:xfrm>
            <a:off x="5486400" y="7369319"/>
            <a:ext cx="2714059" cy="1880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80A2C4-42CB-4758-B42F-F68F58165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5352" y="7291347"/>
            <a:ext cx="2348942" cy="1880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B74424-AF3A-4BA9-9B90-DD85CEA712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72" r="10576"/>
          <a:stretch/>
        </p:blipFill>
        <p:spPr>
          <a:xfrm>
            <a:off x="12826314" y="2901865"/>
            <a:ext cx="3203941" cy="25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39"/>
            <a:ext cx="14871102" cy="374639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</a:endParaRPr>
          </a:p>
          <a:p>
            <a:pPr algn="l"/>
            <a:r>
              <a:rPr lang="en-GB" sz="4000" dirty="0">
                <a:solidFill>
                  <a:srgbClr val="4E226B"/>
                </a:solidFill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that is available – Shine London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5D1CD-E37B-4FB9-B7EE-FE4A0C2E413A}"/>
              </a:ext>
            </a:extLst>
          </p:cNvPr>
          <p:cNvSpPr txBox="1"/>
          <p:nvPr/>
        </p:nvSpPr>
        <p:spPr>
          <a:xfrm>
            <a:off x="2662517" y="2564066"/>
            <a:ext cx="1105348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Direct Dial: </a:t>
            </a:r>
            <a:r>
              <a:rPr lang="en-US" sz="4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0207 527 6178</a:t>
            </a:r>
          </a:p>
          <a:p>
            <a:pPr marL="0" lvl="0" indent="0" algn="ctr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en-US" sz="4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Email: Terence.Jeffery@islington.gov.uk</a:t>
            </a:r>
          </a:p>
          <a:p>
            <a:pPr marL="0" lvl="0" indent="0" algn="ctr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@shine_network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04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39"/>
            <a:ext cx="14871102" cy="374639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</a:endParaRPr>
          </a:p>
          <a:p>
            <a:pPr algn="l"/>
            <a:r>
              <a:rPr lang="en-GB" sz="4000" dirty="0">
                <a:solidFill>
                  <a:srgbClr val="4E226B"/>
                </a:solidFill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that is available – HEET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5D1CD-E37B-4FB9-B7EE-FE4A0C2E413A}"/>
              </a:ext>
            </a:extLst>
          </p:cNvPr>
          <p:cNvSpPr txBox="1"/>
          <p:nvPr/>
        </p:nvSpPr>
        <p:spPr>
          <a:xfrm>
            <a:off x="821979" y="2564066"/>
            <a:ext cx="1480350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referrals by phone and email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call to the resident to discuss their situation, give advice over the phone and arrange a home visit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visit to carry out a survey, identifying possible energy efficiency improvements and advising on energy saving behaviours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Installing small measures such as draught proofing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Referring for funding for larger measures including insulation and heating measures</a:t>
            </a:r>
          </a:p>
        </p:txBody>
      </p:sp>
    </p:spTree>
    <p:extLst>
      <p:ext uri="{BB962C8B-B14F-4D97-AF65-F5344CB8AC3E}">
        <p14:creationId xmlns:p14="http://schemas.microsoft.com/office/powerpoint/2010/main" val="138347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39"/>
            <a:ext cx="14871102" cy="374639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</a:endParaRPr>
          </a:p>
          <a:p>
            <a:pPr algn="l"/>
            <a:r>
              <a:rPr lang="en-GB" sz="4000" dirty="0">
                <a:solidFill>
                  <a:srgbClr val="4E226B"/>
                </a:solidFill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that is available – HEET Eligibility for support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5D1CD-E37B-4FB9-B7EE-FE4A0C2E413A}"/>
              </a:ext>
            </a:extLst>
          </p:cNvPr>
          <p:cNvSpPr txBox="1"/>
          <p:nvPr/>
        </p:nvSpPr>
        <p:spPr>
          <a:xfrm>
            <a:off x="821979" y="2564066"/>
            <a:ext cx="14803504" cy="4080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in the household is over 60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in the household has a long term illness or disability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receipt of income related or disability benefits or household income below the Minimum Income Standard</a:t>
            </a:r>
          </a:p>
        </p:txBody>
      </p:sp>
    </p:spTree>
    <p:extLst>
      <p:ext uri="{BB962C8B-B14F-4D97-AF65-F5344CB8AC3E}">
        <p14:creationId xmlns:p14="http://schemas.microsoft.com/office/powerpoint/2010/main" val="168523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39"/>
            <a:ext cx="14871102" cy="374639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</a:endParaRPr>
          </a:p>
          <a:p>
            <a:pPr algn="l"/>
            <a:r>
              <a:rPr lang="en-GB" sz="4000" dirty="0">
                <a:solidFill>
                  <a:srgbClr val="4E226B"/>
                </a:solidFill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7061794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that is available – HEET Measures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5D1CD-E37B-4FB9-B7EE-FE4A0C2E413A}"/>
              </a:ext>
            </a:extLst>
          </p:cNvPr>
          <p:cNvSpPr txBox="1"/>
          <p:nvPr/>
        </p:nvSpPr>
        <p:spPr>
          <a:xfrm>
            <a:off x="821979" y="2564066"/>
            <a:ext cx="14803504" cy="8278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measures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Draught proofing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lighting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Radiator panels</a:t>
            </a:r>
          </a:p>
          <a:p>
            <a:pPr marL="0" indent="0">
              <a:buNone/>
            </a:pPr>
            <a:endParaRPr lang="en-GB" sz="4400" b="1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measures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insulation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Loft insulation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insulation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heating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repairs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673301-9AC0-4C07-A070-348E27CA9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1" r="26248"/>
          <a:stretch/>
        </p:blipFill>
        <p:spPr>
          <a:xfrm>
            <a:off x="9313467" y="2504132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01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39"/>
            <a:ext cx="14871102" cy="374639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</a:endParaRPr>
          </a:p>
          <a:p>
            <a:pPr algn="l"/>
            <a:r>
              <a:rPr lang="en-GB" sz="4000" dirty="0">
                <a:solidFill>
                  <a:srgbClr val="4E226B"/>
                </a:solidFill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7061794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that is available – HEET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5D1CD-E37B-4FB9-B7EE-FE4A0C2E413A}"/>
              </a:ext>
            </a:extLst>
          </p:cNvPr>
          <p:cNvSpPr txBox="1"/>
          <p:nvPr/>
        </p:nvSpPr>
        <p:spPr>
          <a:xfrm>
            <a:off x="821979" y="2564066"/>
            <a:ext cx="14803504" cy="326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info@theheetproject.org.uk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020 8520 1900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www.theheetproject.org.uk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2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39"/>
            <a:ext cx="14871102" cy="374639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</a:endParaRPr>
          </a:p>
          <a:p>
            <a:pPr algn="l"/>
            <a:r>
              <a:rPr lang="en-GB" sz="4000" dirty="0">
                <a:solidFill>
                  <a:srgbClr val="4E226B"/>
                </a:solidFill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7061794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available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5D1CD-E37B-4FB9-B7EE-FE4A0C2E413A}"/>
              </a:ext>
            </a:extLst>
          </p:cNvPr>
          <p:cNvSpPr txBox="1"/>
          <p:nvPr/>
        </p:nvSpPr>
        <p:spPr>
          <a:xfrm>
            <a:off x="821979" y="2564066"/>
            <a:ext cx="14803504" cy="5705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September – Mayor announces emergency energy advice service for Londoners.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 and dedicated phone line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on how to manage bills and to make homes more energy efficient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open to anyone in London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open from November 2022</a:t>
            </a:r>
          </a:p>
        </p:txBody>
      </p:sp>
    </p:spTree>
    <p:extLst>
      <p:ext uri="{BB962C8B-B14F-4D97-AF65-F5344CB8AC3E}">
        <p14:creationId xmlns:p14="http://schemas.microsoft.com/office/powerpoint/2010/main" val="412029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39"/>
            <a:ext cx="14871102" cy="374639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</a:endParaRPr>
          </a:p>
          <a:p>
            <a:pPr algn="l"/>
            <a:r>
              <a:rPr lang="en-GB" sz="4000" dirty="0">
                <a:solidFill>
                  <a:srgbClr val="4E226B"/>
                </a:solidFill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7061794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available – Healthy start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5D1CD-E37B-4FB9-B7EE-FE4A0C2E413A}"/>
              </a:ext>
            </a:extLst>
          </p:cNvPr>
          <p:cNvSpPr txBox="1"/>
          <p:nvPr/>
        </p:nvSpPr>
        <p:spPr>
          <a:xfrm>
            <a:off x="821979" y="2564066"/>
            <a:ext cx="14803504" cy="7687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GB" sz="44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more than 10 weeks pregnant or families with a child under 4, the Healthy Start scheme can help:</a:t>
            </a:r>
            <a:endParaRPr lang="en-GB" sz="4400" dirty="0">
              <a:solidFill>
                <a:srgbClr val="121212"/>
              </a:solidFill>
              <a:latin typeface="Source Sans Pro" panose="020B0503030403020204" pitchFamily="34" charset="0"/>
              <a:cs typeface="Arial" panose="020B0604020202020204" pitchFamily="34" charset="0"/>
            </a:endParaRPr>
          </a:p>
          <a:p>
            <a:pPr algn="l"/>
            <a:endParaRPr lang="en-GB" sz="4400" b="0" i="0" dirty="0">
              <a:solidFill>
                <a:srgbClr val="121212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eligible will be sent </a:t>
            </a:r>
            <a:r>
              <a:rPr lang="en-GB" sz="36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Healthy Start card with money on it that can be used in some UK shops. This card will be topped up every 4 weeks.</a:t>
            </a:r>
          </a:p>
          <a:p>
            <a:pPr algn="l"/>
            <a:r>
              <a:rPr lang="en-GB" sz="36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card can be used to buy: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plain liquid cow’s milk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fresh, frozen, and tinned fruit and vegetables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fresh, dried, and tinned pulses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infant formula milk based on cow’s milk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4400" b="0" i="0" dirty="0">
              <a:solidFill>
                <a:srgbClr val="121212"/>
              </a:solidFill>
              <a:effectLst/>
              <a:latin typeface="Source Sans Pro" panose="020B0503030403020204" pitchFamily="34" charset="0"/>
            </a:endParaRPr>
          </a:p>
          <a:p>
            <a:pPr>
              <a:lnSpc>
                <a:spcPct val="120000"/>
              </a:lnSpc>
            </a:pPr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3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27811CD-4B6C-4154-BD30-1F6FF7E2E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Agenda</a:t>
            </a:r>
          </a:p>
          <a:p>
            <a:endParaRPr lang="en-GB" sz="6000" dirty="0">
              <a:solidFill>
                <a:srgbClr val="4E226B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Licensing update – Climate Emergency/Cost of living crisis.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Richard Blanco NRLA – legislation/tax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Ben Reeve-Lewis – Fire Regs/Decent Homes standard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Marta Wasinska - ASB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</a:endParaRPr>
          </a:p>
          <a:p>
            <a:endParaRPr lang="en-GB" sz="3600" dirty="0">
              <a:solidFill>
                <a:srgbClr val="4E226B"/>
              </a:solidFill>
            </a:endParaRPr>
          </a:p>
          <a:p>
            <a:r>
              <a:rPr lang="en-GB" sz="3600" dirty="0">
                <a:solidFill>
                  <a:srgbClr val="4E226B"/>
                </a:solidFill>
              </a:rPr>
              <a:t>There will be time for a Q &amp; A after each presentation. Please wait until the end of the presentation before raising your hand.  Any questions should be general and not specific to your individual application/property</a:t>
            </a:r>
          </a:p>
          <a:p>
            <a:endParaRPr lang="en-GB" sz="6000" dirty="0">
              <a:solidFill>
                <a:srgbClr val="4E226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5E947-AB88-4483-9210-69D2483992C2}"/>
              </a:ext>
            </a:extLst>
          </p:cNvPr>
          <p:cNvSpPr txBox="1"/>
          <p:nvPr/>
        </p:nvSpPr>
        <p:spPr>
          <a:xfrm>
            <a:off x="754380" y="-732071"/>
            <a:ext cx="15571694" cy="58763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7077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39"/>
            <a:ext cx="14871102" cy="374639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</a:endParaRPr>
          </a:p>
          <a:p>
            <a:pPr algn="l"/>
            <a:r>
              <a:rPr lang="en-GB" sz="4000" dirty="0">
                <a:solidFill>
                  <a:srgbClr val="4E226B"/>
                </a:solidFill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7061794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available – Healthy start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5D1CD-E37B-4FB9-B7EE-FE4A0C2E413A}"/>
              </a:ext>
            </a:extLst>
          </p:cNvPr>
          <p:cNvSpPr txBox="1"/>
          <p:nvPr/>
        </p:nvSpPr>
        <p:spPr>
          <a:xfrm>
            <a:off x="821979" y="2564066"/>
            <a:ext cx="14803504" cy="6247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4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card can also be used to collect:</a:t>
            </a: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44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Healthy Start vitamins: these support you during 	pregnancy and breastfeeding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44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drops for babies and young children: these are 	suitable from birth to 4 years old</a:t>
            </a:r>
          </a:p>
          <a:p>
            <a:pPr algn="l"/>
            <a:endParaRPr lang="en-GB" sz="4400" b="0" i="0" dirty="0">
              <a:solidFill>
                <a:srgbClr val="121212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4400" b="0" i="0" dirty="0">
              <a:solidFill>
                <a:srgbClr val="121212"/>
              </a:solidFill>
              <a:effectLst/>
              <a:latin typeface="Source Sans Pro" panose="020B0503030403020204" pitchFamily="34" charset="0"/>
            </a:endParaRPr>
          </a:p>
          <a:p>
            <a:pPr>
              <a:lnSpc>
                <a:spcPct val="120000"/>
              </a:lnSpc>
            </a:pPr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5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754381" y="2301239"/>
            <a:ext cx="14871102" cy="374639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8"/>
            <a:ext cx="15675732" cy="2507118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391144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5874254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754381" y="2301240"/>
            <a:ext cx="13513162" cy="208713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000" dirty="0">
              <a:solidFill>
                <a:srgbClr val="4E226B"/>
              </a:solidFill>
            </a:endParaRPr>
          </a:p>
          <a:p>
            <a:pPr algn="l"/>
            <a:r>
              <a:rPr lang="en-GB" sz="4000" dirty="0">
                <a:solidFill>
                  <a:srgbClr val="4E226B"/>
                </a:solidFill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7061794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available – Healthy start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5D1CD-E37B-4FB9-B7EE-FE4A0C2E413A}"/>
              </a:ext>
            </a:extLst>
          </p:cNvPr>
          <p:cNvSpPr txBox="1"/>
          <p:nvPr/>
        </p:nvSpPr>
        <p:spPr>
          <a:xfrm>
            <a:off x="821979" y="2564066"/>
            <a:ext cx="14803504" cy="6247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400" b="1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claim the Healthy start card:</a:t>
            </a:r>
          </a:p>
          <a:p>
            <a:pPr algn="l"/>
            <a:r>
              <a:rPr lang="en-GB" sz="44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on Universal credit,  can apply online if: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4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least 10 weeks pregnant or have at least one child   	under 4 years old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400" b="0" i="0" dirty="0">
                <a:solidFill>
                  <a:srgbClr val="4E22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family’s monthly ‘take-home pay for this period’ is £408 or 	less from employment</a:t>
            </a:r>
          </a:p>
          <a:p>
            <a:pPr algn="l"/>
            <a:endParaRPr lang="en-GB" sz="4400" b="0" i="0" dirty="0">
              <a:solidFill>
                <a:srgbClr val="121212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400" b="0" i="0" dirty="0">
                <a:solidFill>
                  <a:srgbClr val="121212"/>
                </a:solidFill>
                <a:effectLst/>
                <a:latin typeface="Source Sans Pro" panose="020B0503030403020204" pitchFamily="34" charset="0"/>
              </a:rPr>
              <a:t>https://www.healthystart.nhs.uk/how-to-apply/</a:t>
            </a:r>
          </a:p>
          <a:p>
            <a:pPr>
              <a:lnSpc>
                <a:spcPct val="120000"/>
              </a:lnSpc>
            </a:pPr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74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C0D0F-0803-476C-99E7-86A28AF95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480" y="1885950"/>
            <a:ext cx="14766925" cy="32861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Future updates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BB7093-B90A-44A0-A1FF-9B48A2A7BC61}"/>
              </a:ext>
            </a:extLst>
          </p:cNvPr>
          <p:cNvSpPr/>
          <p:nvPr/>
        </p:nvSpPr>
        <p:spPr>
          <a:xfrm>
            <a:off x="792480" y="4543336"/>
            <a:ext cx="1592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Presentations given tonight will be available on the website within the next few days.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website will be updated regularly over the next few months – it is advisable to check the website for any updates.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 will be sent out with any significant updates.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your ideas for next Landlord Forums – topics to be discussed.</a:t>
            </a:r>
          </a:p>
        </p:txBody>
      </p:sp>
    </p:spTree>
    <p:extLst>
      <p:ext uri="{BB962C8B-B14F-4D97-AF65-F5344CB8AC3E}">
        <p14:creationId xmlns:p14="http://schemas.microsoft.com/office/powerpoint/2010/main" val="315895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Information available for landlords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2"/>
            <a:ext cx="15874254" cy="19201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9176273" cy="96764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8" y="3006212"/>
            <a:ext cx="14697635" cy="2138082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5863468"/>
            <a:ext cx="11269981" cy="311289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8" y="2301241"/>
            <a:ext cx="11029950" cy="374237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Regular information sharing via newsletter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Regular landlord forum with speakers on a variety of topics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Access to Landlord guide, available on the website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E226B"/>
                </a:solidFill>
              </a:rPr>
              <a:t>https://www.walthamforest.gov.uk/guidance-landlords-and-tenants/guidance-landlords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2357437" y="6929438"/>
            <a:ext cx="12372975" cy="105790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r>
              <a:rPr lang="en-GB" sz="2400" dirty="0">
                <a:solidFill>
                  <a:srgbClr val="4E226B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7706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C0D0F-0803-476C-99E7-86A28AF95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480" y="1885950"/>
            <a:ext cx="14766925" cy="32861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C64A8-2B51-4575-9E8F-0EB139873393}"/>
              </a:ext>
            </a:extLst>
          </p:cNvPr>
          <p:cNvSpPr txBox="1"/>
          <p:nvPr/>
        </p:nvSpPr>
        <p:spPr>
          <a:xfrm>
            <a:off x="721895" y="4090737"/>
            <a:ext cx="129941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https://www.walthamforest.gov.uk/content/property-licensing</a:t>
            </a:r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Propertylicensing@walthamforest.gov.uk</a:t>
            </a:r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020 8496 4949</a:t>
            </a:r>
          </a:p>
        </p:txBody>
      </p:sp>
    </p:spTree>
    <p:extLst>
      <p:ext uri="{BB962C8B-B14F-4D97-AF65-F5344CB8AC3E}">
        <p14:creationId xmlns:p14="http://schemas.microsoft.com/office/powerpoint/2010/main" val="340205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27811CD-4B6C-4154-BD30-1F6FF7E2E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Housekeeping</a:t>
            </a:r>
          </a:p>
          <a:p>
            <a:endParaRPr lang="en-GB" sz="6000" dirty="0">
              <a:solidFill>
                <a:srgbClr val="4E226B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Please ensure Microphones and Cameras are off, until asking a question.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You can ask a question by typing it in the comments and a colleague will respond.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At the end of each presentation there will be a chance to ask questions if you could raise your hand.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This meeting will be recorded.</a:t>
            </a:r>
          </a:p>
          <a:p>
            <a:endParaRPr lang="en-GB" sz="3600" dirty="0">
              <a:solidFill>
                <a:srgbClr val="4E226B"/>
              </a:solidFill>
            </a:endParaRPr>
          </a:p>
          <a:p>
            <a:endParaRPr lang="en-GB" sz="6000" dirty="0">
              <a:solidFill>
                <a:srgbClr val="4E226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5E947-AB88-4483-9210-69D2483992C2}"/>
              </a:ext>
            </a:extLst>
          </p:cNvPr>
          <p:cNvSpPr txBox="1"/>
          <p:nvPr/>
        </p:nvSpPr>
        <p:spPr>
          <a:xfrm>
            <a:off x="754380" y="-732071"/>
            <a:ext cx="15571694" cy="58763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4066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15675732" cy="613116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8" y="1768065"/>
            <a:ext cx="14697635" cy="6950336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5863468"/>
            <a:ext cx="11269981" cy="311289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7" y="2301240"/>
            <a:ext cx="11910105" cy="775716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Waltham Forest about to publish its Climate Action Plan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 ~50% carbon emissions in Waltham Forest come from existing homes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Waltham Forest properties much older and less energy efficient than national profile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priority in action plan will be to upgrade/insulate homes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&amp; cost of living crisis has given greater focus to this issue</a:t>
            </a:r>
          </a:p>
          <a:p>
            <a:r>
              <a:rPr lang="en-GB" sz="4000" b="1" i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immediate asks of landlords &amp; agents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energy efficiency of rental properties against MEES and HHSRS. Identify necessary improvements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tenants who request permission to carry out improvements</a:t>
            </a:r>
          </a:p>
          <a:p>
            <a:r>
              <a:rPr lang="en-GB" sz="4000" b="1" i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</a:t>
            </a:r>
          </a:p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to all landlords/agents who subscribe to the property licensing mailing service with further information regarding improvement options </a:t>
            </a:r>
          </a:p>
        </p:txBody>
      </p:sp>
    </p:spTree>
    <p:extLst>
      <p:ext uri="{BB962C8B-B14F-4D97-AF65-F5344CB8AC3E}">
        <p14:creationId xmlns:p14="http://schemas.microsoft.com/office/powerpoint/2010/main" val="206766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7"/>
            <a:ext cx="15675732" cy="4846021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6131168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2658725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r>
              <a:rPr lang="en-GB" sz="3200" dirty="0">
                <a:solidFill>
                  <a:srgbClr val="4E226B"/>
                </a:solidFill>
              </a:rPr>
              <a:t>Waltham Forest generally has higher level of fuel poverty – due in part to the high level of older properties in the borough which are less energy efficient so more expensive to heat.</a:t>
            </a:r>
          </a:p>
          <a:p>
            <a:pPr algn="l"/>
            <a:r>
              <a:rPr lang="en-GB" sz="3200" dirty="0">
                <a:solidFill>
                  <a:srgbClr val="4E226B"/>
                </a:solidFill>
              </a:rPr>
              <a:t>In some areas of the borough, fuel poverty is as high as 27%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7" y="2301240"/>
            <a:ext cx="11910105" cy="409502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Fuel Poverty in Waltham Forest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F10BEB-2D3E-4D19-865B-D2692160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6" y="3415506"/>
            <a:ext cx="10648503" cy="32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7"/>
            <a:ext cx="15675732" cy="4846021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6131168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2658725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7" y="2301240"/>
            <a:ext cx="11910105" cy="409502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How does this affect you as a landlord?.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2E4DD-736A-4AED-B25D-022510888526}"/>
              </a:ext>
            </a:extLst>
          </p:cNvPr>
          <p:cNvSpPr txBox="1"/>
          <p:nvPr/>
        </p:nvSpPr>
        <p:spPr>
          <a:xfrm>
            <a:off x="754380" y="2823891"/>
            <a:ext cx="12961620" cy="518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struggling with rent costs, council tax, food and energy bills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</a:t>
            </a:r>
            <a:r>
              <a:rPr lang="en-US" sz="28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eviction</a:t>
            </a:r>
            <a:r>
              <a:rPr lang="en-US" sz="2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bills not paid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‘Self'-disconnection </a:t>
            </a:r>
            <a:r>
              <a:rPr lang="en-US" sz="2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prepayment customers  - implications for the property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Business' folding leading to </a:t>
            </a:r>
            <a:r>
              <a:rPr lang="en-US" sz="28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cuts – none payment of rent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Landlord of HMO’s directly affected with increased fuel costs.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heated sufficiently can lead to condensation and </a:t>
            </a:r>
            <a:r>
              <a:rPr lang="en-US" sz="2800" b="1" dirty="0" err="1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mould</a:t>
            </a:r>
            <a:endParaRPr lang="en-US" sz="2800" b="1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of households living in relative poverty have a severe condensation problem</a:t>
            </a:r>
          </a:p>
          <a:p>
            <a:pPr lvl="1">
              <a:lnSpc>
                <a:spcPct val="110000"/>
              </a:lnSpc>
            </a:pPr>
            <a:endParaRPr lang="en-GB" sz="28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27CA80A-14DF-4269-870A-4DF69B498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r="30542" b="1"/>
          <a:stretch/>
        </p:blipFill>
        <p:spPr>
          <a:xfrm>
            <a:off x="12556381" y="2016081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857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7"/>
            <a:ext cx="15675732" cy="4846021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6131168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2658725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7" y="2301240"/>
            <a:ext cx="11910105" cy="409502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Support that is available from the government.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2E4DD-736A-4AED-B25D-022510888526}"/>
              </a:ext>
            </a:extLst>
          </p:cNvPr>
          <p:cNvSpPr txBox="1"/>
          <p:nvPr/>
        </p:nvSpPr>
        <p:spPr>
          <a:xfrm>
            <a:off x="754380" y="2823891"/>
            <a:ext cx="12961620" cy="3373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has announced an energy price freeze for 2 years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£400 one-off bill discount for everyone spread over 6 months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£650 payment for 8 million households on means tested benefits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£300 payment for over 8 million pensioner households paid alongside the Winter Fuel Payment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£150 payment for around six million people across the UK who receive certain disability benefits</a:t>
            </a:r>
          </a:p>
        </p:txBody>
      </p:sp>
    </p:spTree>
    <p:extLst>
      <p:ext uri="{BB962C8B-B14F-4D97-AF65-F5344CB8AC3E}">
        <p14:creationId xmlns:p14="http://schemas.microsoft.com/office/powerpoint/2010/main" val="120334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7"/>
            <a:ext cx="15675732" cy="4846021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6131168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2658725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7" y="2301240"/>
            <a:ext cx="11910105" cy="409502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2E4DD-736A-4AED-B25D-022510888526}"/>
              </a:ext>
            </a:extLst>
          </p:cNvPr>
          <p:cNvSpPr txBox="1"/>
          <p:nvPr/>
        </p:nvSpPr>
        <p:spPr>
          <a:xfrm>
            <a:off x="754380" y="2823891"/>
            <a:ext cx="12961620" cy="5638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4E22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Mayor of London’s Warmer Homes Grant:</a:t>
            </a:r>
            <a:endParaRPr lang="en-GB" sz="4400" dirty="0">
              <a:solidFill>
                <a:srgbClr val="4E226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rgbClr val="4E22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April 2020, landlords can no longer let or continue to let properties covered by the MEES Regulations if they have an EPC rating below E, unless they have a valid exemption in place. </a:t>
            </a:r>
          </a:p>
          <a:p>
            <a:r>
              <a:rPr lang="en-GB" sz="3200" dirty="0">
                <a:solidFill>
                  <a:srgbClr val="4E22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requirement is due to increase to a minimum of EPC Band C by 2030.  </a:t>
            </a:r>
          </a:p>
          <a:p>
            <a:r>
              <a:rPr lang="en-GB" sz="3200" dirty="0">
                <a:solidFill>
                  <a:srgbClr val="4E22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your tenant is on a means-tested benefit or a residual income of under £20k, you may be eligible for a grant of up to £25,000 to improve your property’s energy efficiency.  </a:t>
            </a:r>
          </a:p>
          <a:p>
            <a:r>
              <a:rPr lang="en-GB" sz="3200" dirty="0">
                <a:solidFill>
                  <a:srgbClr val="4E22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 </a:t>
            </a:r>
            <a:r>
              <a:rPr lang="en-GB" sz="3200" u="sng" dirty="0">
                <a:solidFill>
                  <a:srgbClr val="4E22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www.london.gov.uk/warmerhomes</a:t>
            </a:r>
            <a:r>
              <a:rPr lang="en-GB" sz="3200" dirty="0">
                <a:solidFill>
                  <a:srgbClr val="4E22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eligibility and to apply.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4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Climate Action and 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312017"/>
            <a:ext cx="15675732" cy="4846021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642938" y="2587233"/>
            <a:ext cx="15540595" cy="6131168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6705422"/>
            <a:ext cx="12658725" cy="22709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7" y="2301240"/>
            <a:ext cx="11910105" cy="409502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800" dirty="0">
              <a:solidFill>
                <a:srgbClr val="4E226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E0043-0B54-44DE-BB1F-CD8D6F7ED98E}"/>
              </a:ext>
            </a:extLst>
          </p:cNvPr>
          <p:cNvSpPr/>
          <p:nvPr/>
        </p:nvSpPr>
        <p:spPr>
          <a:xfrm>
            <a:off x="507803" y="1570187"/>
            <a:ext cx="16095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 support that is available – Shine London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2E4DD-736A-4AED-B25D-022510888526}"/>
              </a:ext>
            </a:extLst>
          </p:cNvPr>
          <p:cNvSpPr txBox="1"/>
          <p:nvPr/>
        </p:nvSpPr>
        <p:spPr>
          <a:xfrm>
            <a:off x="754380" y="2823891"/>
            <a:ext cx="1296162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free energy and bills advice service for London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Operated by Islington Council and funded be EDF, GLA, Local Authority Contracts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aims are to tackle fuel poverty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D8B64F-F98C-4B06-839F-26A766C8E7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87" y="5640644"/>
            <a:ext cx="2428689" cy="3118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412FD-F870-441D-8735-BA4FC8F6B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15" y="6507193"/>
            <a:ext cx="2990476" cy="14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34220"/>
      </p:ext>
    </p:extLst>
  </p:cSld>
  <p:clrMapOvr>
    <a:masterClrMapping/>
  </p:clrMapOvr>
</p:sld>
</file>

<file path=ppt/theme/theme1.xml><?xml version="1.0" encoding="utf-8"?>
<a:theme xmlns:a="http://schemas.openxmlformats.org/drawingml/2006/main" name="1_INTRO_MASTER_PURPL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D216A"/>
      </a:accent1>
      <a:accent2>
        <a:srgbClr val="EB8D0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CTION_ORANG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E22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ECTION_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ECTION_PI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SECTION_TE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B08DA05F75041B18A8EABF287F23C" ma:contentTypeVersion="8" ma:contentTypeDescription="Create a new document." ma:contentTypeScope="" ma:versionID="7b04850dd1d2b06ebf19ab724296d91b">
  <xsd:schema xmlns:xsd="http://www.w3.org/2001/XMLSchema" xmlns:xs="http://www.w3.org/2001/XMLSchema" xmlns:p="http://schemas.microsoft.com/office/2006/metadata/properties" xmlns:ns2="4aa70463-db78-40c9-b4ee-fe05d50444dd" xmlns:ns3="5aae6f45-3cfc-4c89-aaf2-e9cfedffc0e2" targetNamespace="http://schemas.microsoft.com/office/2006/metadata/properties" ma:root="true" ma:fieldsID="ca7004e5f742187e7a8df5227de83ecc" ns2:_="" ns3:_="">
    <xsd:import namespace="4aa70463-db78-40c9-b4ee-fe05d50444dd"/>
    <xsd:import namespace="5aae6f45-3cfc-4c89-aaf2-e9cfedffc0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70463-db78-40c9-b4ee-fe05d5044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e6f45-3cfc-4c89-aaf2-e9cfedffc0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F35DC2-36C5-486B-B583-EA1DB04EA8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796F03-D766-411E-86B2-334ABE78A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a70463-db78-40c9-b4ee-fe05d50444dd"/>
    <ds:schemaRef ds:uri="5aae6f45-3cfc-4c89-aaf2-e9cfedffc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105660-9C9A-433E-8F42-21421FFA6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3283</TotalTime>
  <Words>1455</Words>
  <Application>Microsoft Office PowerPoint</Application>
  <PresentationFormat>Custom</PresentationFormat>
  <Paragraphs>200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Adobe Caslon Pro</vt:lpstr>
      <vt:lpstr>Arial</vt:lpstr>
      <vt:lpstr>Calibri</vt:lpstr>
      <vt:lpstr>Source Sans Pro</vt:lpstr>
      <vt:lpstr>1_INTRO_MASTER_PURPLE</vt:lpstr>
      <vt:lpstr>2_SECTION_ORANGE</vt:lpstr>
      <vt:lpstr>3_SECTION_BLUE</vt:lpstr>
      <vt:lpstr>4_SECTION_PINK</vt:lpstr>
      <vt:lpstr>5_SECTION_TEAL</vt:lpstr>
      <vt:lpstr> Private Sector Housing &amp; Licensing Landlord Forum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Mitchell</dc:creator>
  <cp:lastModifiedBy>Julia Morris</cp:lastModifiedBy>
  <cp:revision>93</cp:revision>
  <dcterms:created xsi:type="dcterms:W3CDTF">2021-07-09T11:27:20Z</dcterms:created>
  <dcterms:modified xsi:type="dcterms:W3CDTF">2022-10-06T16:16:48Z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0x0101000FCB08DA05F75041B18A8EABF287F23C</vt:lpwstr>
  </property>
</Properties>
</file>