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77" r:id="rId5"/>
    <p:sldMasterId id="2147483680" r:id="rId6"/>
    <p:sldMasterId id="2147483683" r:id="rId7"/>
    <p:sldMasterId id="2147483686" r:id="rId8"/>
  </p:sldMasterIdLst>
  <p:notesMasterIdLst>
    <p:notesMasterId r:id="rId20"/>
  </p:notesMasterIdLst>
  <p:handoutMasterIdLst>
    <p:handoutMasterId r:id="rId21"/>
  </p:handoutMasterIdLst>
  <p:sldIdLst>
    <p:sldId id="256" r:id="rId9"/>
    <p:sldId id="263" r:id="rId10"/>
    <p:sldId id="270" r:id="rId11"/>
    <p:sldId id="275" r:id="rId12"/>
    <p:sldId id="309" r:id="rId13"/>
    <p:sldId id="311" r:id="rId14"/>
    <p:sldId id="304" r:id="rId15"/>
    <p:sldId id="310" r:id="rId16"/>
    <p:sldId id="313" r:id="rId17"/>
    <p:sldId id="299" r:id="rId18"/>
    <p:sldId id="302" r:id="rId19"/>
  </p:sldIdLst>
  <p:sldSz cx="18288000" cy="10288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26B"/>
    <a:srgbClr val="B575AF"/>
    <a:srgbClr val="C664AC"/>
    <a:srgbClr val="CC99FF"/>
    <a:srgbClr val="E33281"/>
    <a:srgbClr val="C89FE1"/>
    <a:srgbClr val="01B1AA"/>
    <a:srgbClr val="03ACE9"/>
    <a:srgbClr val="F39200"/>
    <a:srgbClr val="5C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53"/>
    <p:restoredTop sz="96327"/>
  </p:normalViewPr>
  <p:slideViewPr>
    <p:cSldViewPr snapToGrid="0" snapToObjects="1">
      <p:cViewPr varScale="1">
        <p:scale>
          <a:sx n="42" d="100"/>
          <a:sy n="42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8E1EAC-933D-A24F-AD19-878B93F3A5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066655-0B11-6541-9069-29A425CA3C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1A9E3-38A9-4D45-9A80-07FCCF4428B7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CACEB6-A5F8-8D4D-9C91-473156D8C3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66CAB-00B8-9D47-B281-EFEA2984F0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237A7-39DD-1C4F-BC27-0C64C6299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6B2B2E-D2EA-DA4D-9DC2-7394E3B8A5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3D958E-B6E4-C046-8644-F2447739C3A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83C52-FFF8-7B43-9C3E-3B71F187734E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57FF8B4-28A9-E147-8BBC-8B227BACA2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DF25E42-CE46-FB40-8EE2-18A9EB3AC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BA0C1-146C-0647-BF2B-53E7415819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51FEA-4DBC-154F-AB2F-D3697C14C1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B52ED-884A-574F-AF9E-86A46DB4E29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emf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3C1A66-F47D-2442-9988-0652C4AFAB2E}"/>
              </a:ext>
            </a:extLst>
          </p:cNvPr>
          <p:cNvSpPr/>
          <p:nvPr userDrawn="1"/>
        </p:nvSpPr>
        <p:spPr>
          <a:xfrm>
            <a:off x="0" y="794"/>
            <a:ext cx="18288000" cy="10287000"/>
          </a:xfrm>
          <a:prstGeom prst="rect">
            <a:avLst/>
          </a:prstGeom>
          <a:solidFill>
            <a:srgbClr val="4E22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3999" y="1683804"/>
            <a:ext cx="7886701" cy="358195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7200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3999" y="5600886"/>
            <a:ext cx="7886700" cy="248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200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99B916-7C1B-9A44-A4CA-3035ECEA3B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10169" y="8543218"/>
            <a:ext cx="1914878" cy="10888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4E0F38-9288-5844-B9FE-B268DD5C4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2686" r="65182"/>
          <a:stretch/>
        </p:blipFill>
        <p:spPr>
          <a:xfrm>
            <a:off x="16005708" y="-263745"/>
            <a:ext cx="2282291" cy="54679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184356-920D-CE44-8236-588B41D8CB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1454" t="7929" b="-2428"/>
          <a:stretch/>
        </p:blipFill>
        <p:spPr>
          <a:xfrm>
            <a:off x="1" y="794"/>
            <a:ext cx="4405724" cy="890016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BB7252-A982-194B-BB84-156A057BD7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01155" y="3110710"/>
            <a:ext cx="7177085" cy="717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4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5A3362-35A2-3846-91B7-15FAA943D6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655" y="343319"/>
            <a:ext cx="1931552" cy="159956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45C15-E85E-E446-B759-A89EE84C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03922D-DDF0-D647-B4DE-942E3DC3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917158"/>
            <a:ext cx="14766925" cy="479114"/>
          </a:xfrm>
        </p:spPr>
        <p:txBody>
          <a:bodyPr/>
          <a:lstStyle>
            <a:lvl1pPr>
              <a:defRPr>
                <a:solidFill>
                  <a:srgbClr val="01B1A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876F37-D75F-704A-95CA-BF81AA395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380" y="1885950"/>
            <a:ext cx="14766925" cy="328613"/>
          </a:xfrm>
        </p:spPr>
        <p:txBody>
          <a:bodyPr/>
          <a:lstStyle>
            <a:lvl1pPr marL="0" indent="0">
              <a:buNone/>
              <a:defRPr b="1">
                <a:solidFill>
                  <a:srgbClr val="01B1AA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597AE-2229-0E4D-B3A9-6B7C05BF87C2}"/>
              </a:ext>
            </a:extLst>
          </p:cNvPr>
          <p:cNvSpPr txBox="1"/>
          <p:nvPr userDrawn="1"/>
        </p:nvSpPr>
        <p:spPr>
          <a:xfrm>
            <a:off x="700088" y="-142875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050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45C15-E85E-E446-B759-A89EE84C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03922D-DDF0-D647-B4DE-942E3DC3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917158"/>
            <a:ext cx="15691272" cy="47911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876F37-D75F-704A-95CA-BF81AA395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380" y="1885950"/>
            <a:ext cx="14766925" cy="328613"/>
          </a:xfrm>
        </p:spPr>
        <p:txBody>
          <a:bodyPr/>
          <a:lstStyle>
            <a:lvl1pPr marL="0" indent="0">
              <a:buNone/>
              <a:defRPr b="1">
                <a:solidFill>
                  <a:srgbClr val="4E226B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597AE-2229-0E4D-B3A9-6B7C05BF87C2}"/>
              </a:ext>
            </a:extLst>
          </p:cNvPr>
          <p:cNvSpPr txBox="1"/>
          <p:nvPr userDrawn="1"/>
        </p:nvSpPr>
        <p:spPr>
          <a:xfrm>
            <a:off x="700088" y="-142875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AA6E92-B8A2-B94D-A971-70FE32BC86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656" y="343319"/>
            <a:ext cx="1931553" cy="159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4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805886-89C3-2344-95A1-56396CCACAFA}"/>
              </a:ext>
            </a:extLst>
          </p:cNvPr>
          <p:cNvSpPr/>
          <p:nvPr userDrawn="1"/>
        </p:nvSpPr>
        <p:spPr>
          <a:xfrm>
            <a:off x="0" y="794"/>
            <a:ext cx="18288000" cy="10287000"/>
          </a:xfrm>
          <a:prstGeom prst="rect">
            <a:avLst/>
          </a:prstGeom>
          <a:solidFill>
            <a:srgbClr val="EB8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3DF902-B18B-A740-A775-2DA695281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454" t="7929" b="-2428"/>
          <a:stretch/>
        </p:blipFill>
        <p:spPr>
          <a:xfrm>
            <a:off x="1" y="794"/>
            <a:ext cx="3383279" cy="68346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881977-A7D2-FC4F-9CFF-BBE3B18B74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1640" y="3368637"/>
            <a:ext cx="4873177" cy="4035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06C067-73F6-384F-B2FC-1EC454E70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9805" r="65182" b="-4547"/>
          <a:stretch/>
        </p:blipFill>
        <p:spPr>
          <a:xfrm>
            <a:off x="16186240" y="793"/>
            <a:ext cx="2101759" cy="48429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53C46B-20F2-9445-A11B-CD0B212263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042655" y="8844788"/>
            <a:ext cx="1591867" cy="905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901" y="1683804"/>
            <a:ext cx="9829800" cy="358195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7200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899" y="5600886"/>
            <a:ext cx="9829800" cy="248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200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699171-A629-8B48-80C6-C604ABF7F1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655" y="343319"/>
            <a:ext cx="1931553" cy="159956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45C15-E85E-E446-B759-A89EE84C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03922D-DDF0-D647-B4DE-942E3DC3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917158"/>
            <a:ext cx="15691272" cy="479114"/>
          </a:xfrm>
        </p:spPr>
        <p:txBody>
          <a:bodyPr/>
          <a:lstStyle>
            <a:lvl1pPr>
              <a:defRPr>
                <a:solidFill>
                  <a:srgbClr val="F392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876F37-D75F-704A-95CA-BF81AA395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380" y="1885950"/>
            <a:ext cx="14766925" cy="328613"/>
          </a:xfrm>
        </p:spPr>
        <p:txBody>
          <a:bodyPr/>
          <a:lstStyle>
            <a:lvl1pPr marL="0" indent="0">
              <a:buNone/>
              <a:defRPr b="1">
                <a:solidFill>
                  <a:srgbClr val="F39200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597AE-2229-0E4D-B3A9-6B7C05BF87C2}"/>
              </a:ext>
            </a:extLst>
          </p:cNvPr>
          <p:cNvSpPr txBox="1"/>
          <p:nvPr userDrawn="1"/>
        </p:nvSpPr>
        <p:spPr>
          <a:xfrm>
            <a:off x="700088" y="-142875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351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805886-89C3-2344-95A1-56396CCACAFA}"/>
              </a:ext>
            </a:extLst>
          </p:cNvPr>
          <p:cNvSpPr/>
          <p:nvPr userDrawn="1"/>
        </p:nvSpPr>
        <p:spPr>
          <a:xfrm>
            <a:off x="0" y="794"/>
            <a:ext cx="18288000" cy="10287000"/>
          </a:xfrm>
          <a:prstGeom prst="rect">
            <a:avLst/>
          </a:prstGeom>
          <a:solidFill>
            <a:srgbClr val="03AC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3DF902-B18B-A740-A775-2DA695281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454" t="7929" b="-2428"/>
          <a:stretch/>
        </p:blipFill>
        <p:spPr>
          <a:xfrm>
            <a:off x="1" y="794"/>
            <a:ext cx="3383279" cy="68346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06C067-73F6-384F-B2FC-1EC454E70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9805" r="65182" b="-4547"/>
          <a:stretch/>
        </p:blipFill>
        <p:spPr>
          <a:xfrm>
            <a:off x="16186240" y="793"/>
            <a:ext cx="2101759" cy="48429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53C46B-20F2-9445-A11B-CD0B212263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042655" y="8844788"/>
            <a:ext cx="1591867" cy="905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901" y="1683804"/>
            <a:ext cx="9829800" cy="358195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7200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899" y="5600886"/>
            <a:ext cx="9829800" cy="248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200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1A6BAB-1410-8D4D-9C19-76A359E1BC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91639" y="3368638"/>
            <a:ext cx="4873177" cy="403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4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ACFA92-93D4-8746-9336-E770AAD49E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654" y="343319"/>
            <a:ext cx="1931553" cy="159956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45C15-E85E-E446-B759-A89EE84C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03922D-DDF0-D647-B4DE-942E3DC3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917158"/>
            <a:ext cx="14766925" cy="479114"/>
          </a:xfrm>
        </p:spPr>
        <p:txBody>
          <a:bodyPr/>
          <a:lstStyle>
            <a:lvl1pPr>
              <a:defRPr>
                <a:solidFill>
                  <a:srgbClr val="03ACE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876F37-D75F-704A-95CA-BF81AA395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380" y="1885950"/>
            <a:ext cx="14766925" cy="328613"/>
          </a:xfrm>
        </p:spPr>
        <p:txBody>
          <a:bodyPr/>
          <a:lstStyle>
            <a:lvl1pPr marL="0" indent="0">
              <a:buNone/>
              <a:defRPr b="1">
                <a:solidFill>
                  <a:srgbClr val="03ACE9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597AE-2229-0E4D-B3A9-6B7C05BF87C2}"/>
              </a:ext>
            </a:extLst>
          </p:cNvPr>
          <p:cNvSpPr txBox="1"/>
          <p:nvPr userDrawn="1"/>
        </p:nvSpPr>
        <p:spPr>
          <a:xfrm>
            <a:off x="700088" y="-142875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659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805886-89C3-2344-95A1-56396CCACAFA}"/>
              </a:ext>
            </a:extLst>
          </p:cNvPr>
          <p:cNvSpPr/>
          <p:nvPr userDrawn="1"/>
        </p:nvSpPr>
        <p:spPr>
          <a:xfrm>
            <a:off x="0" y="794"/>
            <a:ext cx="18288000" cy="10287000"/>
          </a:xfrm>
          <a:prstGeom prst="rect">
            <a:avLst/>
          </a:prstGeom>
          <a:solidFill>
            <a:srgbClr val="E3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3DF902-B18B-A740-A775-2DA695281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454" t="7929" b="-2428"/>
          <a:stretch/>
        </p:blipFill>
        <p:spPr>
          <a:xfrm>
            <a:off x="1" y="794"/>
            <a:ext cx="3383279" cy="68346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2A4FFE-20B9-8F49-93BC-B92DE05AEA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1639" y="3368637"/>
            <a:ext cx="4873177" cy="4035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06C067-73F6-384F-B2FC-1EC454E70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9805" r="65182" b="-4547"/>
          <a:stretch/>
        </p:blipFill>
        <p:spPr>
          <a:xfrm>
            <a:off x="16186240" y="793"/>
            <a:ext cx="2101759" cy="48429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53C46B-20F2-9445-A11B-CD0B212263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042655" y="8844788"/>
            <a:ext cx="1591867" cy="905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901" y="1683804"/>
            <a:ext cx="9829800" cy="358195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7200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899" y="5600886"/>
            <a:ext cx="9829800" cy="248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200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C0E234-4AC9-044D-97C8-2E8AB3F118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654" y="343319"/>
            <a:ext cx="1931553" cy="159956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45C15-E85E-E446-B759-A89EE84C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03922D-DDF0-D647-B4DE-942E3DC3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917158"/>
            <a:ext cx="14766925" cy="479114"/>
          </a:xfrm>
        </p:spPr>
        <p:txBody>
          <a:bodyPr/>
          <a:lstStyle>
            <a:lvl1pPr>
              <a:defRPr>
                <a:solidFill>
                  <a:srgbClr val="E3328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876F37-D75F-704A-95CA-BF81AA395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380" y="1885950"/>
            <a:ext cx="14766925" cy="328613"/>
          </a:xfrm>
        </p:spPr>
        <p:txBody>
          <a:bodyPr/>
          <a:lstStyle>
            <a:lvl1pPr marL="0" indent="0">
              <a:buNone/>
              <a:defRPr b="1">
                <a:solidFill>
                  <a:srgbClr val="E3328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597AE-2229-0E4D-B3A9-6B7C05BF87C2}"/>
              </a:ext>
            </a:extLst>
          </p:cNvPr>
          <p:cNvSpPr txBox="1"/>
          <p:nvPr userDrawn="1"/>
        </p:nvSpPr>
        <p:spPr>
          <a:xfrm>
            <a:off x="700088" y="-142875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971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805886-89C3-2344-95A1-56396CCACAFA}"/>
              </a:ext>
            </a:extLst>
          </p:cNvPr>
          <p:cNvSpPr/>
          <p:nvPr userDrawn="1"/>
        </p:nvSpPr>
        <p:spPr>
          <a:xfrm>
            <a:off x="0" y="794"/>
            <a:ext cx="18288000" cy="10287000"/>
          </a:xfrm>
          <a:prstGeom prst="rect">
            <a:avLst/>
          </a:prstGeom>
          <a:solidFill>
            <a:srgbClr val="01B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3DF902-B18B-A740-A775-2DA695281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454" t="7929" b="-2428"/>
          <a:stretch/>
        </p:blipFill>
        <p:spPr>
          <a:xfrm>
            <a:off x="1" y="794"/>
            <a:ext cx="3383279" cy="6834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5EFC12-4A11-644A-B434-8F67538F48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1638" y="3368635"/>
            <a:ext cx="4873178" cy="4035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06C067-73F6-384F-B2FC-1EC454E70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9805" r="65182" b="-4547"/>
          <a:stretch/>
        </p:blipFill>
        <p:spPr>
          <a:xfrm>
            <a:off x="16186240" y="793"/>
            <a:ext cx="2101759" cy="48429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53C46B-20F2-9445-A11B-CD0B212263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042655" y="8844788"/>
            <a:ext cx="1591867" cy="905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901" y="1683804"/>
            <a:ext cx="9829800" cy="358195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7200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899" y="5600886"/>
            <a:ext cx="9829800" cy="248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200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2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903545"/>
            <a:ext cx="15773400" cy="4791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B025F9-8CEF-5646-986A-9EFE8D35A4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6042656" y="8877300"/>
            <a:ext cx="1591866" cy="8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3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4E22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Tx/>
        <a:buBlip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</a:buBlip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252" y="917158"/>
            <a:ext cx="15773400" cy="4791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B025F9-8CEF-5646-986A-9EFE8D35A4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6042656" y="8877300"/>
            <a:ext cx="1591866" cy="8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3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4E22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Tx/>
        <a:buBlip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</a:buBlip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252" y="917158"/>
            <a:ext cx="15773400" cy="4791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B025F9-8CEF-5646-986A-9EFE8D35A4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6042656" y="8877300"/>
            <a:ext cx="1591866" cy="8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0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4E22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Tx/>
        <a:buBlip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</a:buBlip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252" y="917158"/>
            <a:ext cx="15773400" cy="4791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B025F9-8CEF-5646-986A-9EFE8D35A4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6042656" y="8877300"/>
            <a:ext cx="1591866" cy="8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1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4E22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Tx/>
        <a:buBlip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</a:buBlip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252" y="917158"/>
            <a:ext cx="15773400" cy="4791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B025F9-8CEF-5646-986A-9EFE8D35A4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6042656" y="8877300"/>
            <a:ext cx="1591866" cy="8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5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4E22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Tx/>
        <a:buBlip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</a:buBlip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ropertylicensing@walthamforest.gov.uk" TargetMode="External"/><Relationship Id="rId2" Type="http://schemas.openxmlformats.org/officeDocument/2006/relationships/hyperlink" Target="https://www.walthamforest.gov.uk/content/property-licensing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housingstrategy@walthamforest.gov.uk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147C0-CDAA-0346-853D-4CED36901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2101" y="728664"/>
            <a:ext cx="11658600" cy="4100511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7CCCC3"/>
                </a:solidFill>
                <a:latin typeface="Adobe Caslon Pro" panose="0205050205050A020403" pitchFamily="18" charset="77"/>
              </a:rPr>
            </a:b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Adobe Caslon Pro" panose="0205050205050A020403" pitchFamily="18" charset="77"/>
              </a:rPr>
              <a:t>Private Sector Housing &amp; Licensing Landlord Forum</a:t>
            </a:r>
            <a:r>
              <a:rPr lang="en-US" sz="6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dobe Caslon Pro" panose="0205050205050A020403" pitchFamily="18" charset="77"/>
              </a:rPr>
              <a:t> </a:t>
            </a:r>
            <a:br>
              <a:rPr lang="en-US" sz="6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dobe Caslon Pro" panose="0205050205050A020403" pitchFamily="18" charset="77"/>
              </a:rPr>
            </a:br>
            <a:br>
              <a:rPr lang="en-US" sz="6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dobe Caslon Pro" panose="0205050205050A020403" pitchFamily="18" charset="77"/>
              </a:rPr>
            </a:br>
            <a:endParaRPr lang="en-US" sz="6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DFF8C-FEC7-FC4E-8E46-E226742DCE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Julia Morris</a:t>
            </a:r>
          </a:p>
          <a:p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Date: 27</a:t>
            </a:r>
            <a:r>
              <a:rPr lang="en-US" sz="4400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April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25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C0D0F-0803-476C-99E7-86A28AF95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480" y="1885950"/>
            <a:ext cx="14766925" cy="328613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Future updates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BB7093-B90A-44A0-A1FF-9B48A2A7BC61}"/>
              </a:ext>
            </a:extLst>
          </p:cNvPr>
          <p:cNvSpPr/>
          <p:nvPr/>
        </p:nvSpPr>
        <p:spPr>
          <a:xfrm>
            <a:off x="792480" y="4543336"/>
            <a:ext cx="1592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Presentations given tonight will be available on the website within the next few days.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website will be updated regularly over the next few months – it is advisable to check the website for any updates.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Newsletters will be sent out with any significant updates.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your ideas for next Landlord Forums – topics to be discussed.</a:t>
            </a:r>
          </a:p>
        </p:txBody>
      </p:sp>
    </p:spTree>
    <p:extLst>
      <p:ext uri="{BB962C8B-B14F-4D97-AF65-F5344CB8AC3E}">
        <p14:creationId xmlns:p14="http://schemas.microsoft.com/office/powerpoint/2010/main" val="315895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C0D0F-0803-476C-99E7-86A28AF95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480" y="1885950"/>
            <a:ext cx="14766925" cy="328613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Contact 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C64A8-2B51-4575-9E8F-0EB139873393}"/>
              </a:ext>
            </a:extLst>
          </p:cNvPr>
          <p:cNvSpPr txBox="1"/>
          <p:nvPr/>
        </p:nvSpPr>
        <p:spPr>
          <a:xfrm>
            <a:off x="721895" y="4090737"/>
            <a:ext cx="1299410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https://www.walthamforest.gov.uk/content/property-licensing</a:t>
            </a:r>
            <a:endParaRPr lang="en-GB" sz="40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40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Propertylicensing@walthamforest.gov.uk</a:t>
            </a:r>
            <a:endParaRPr lang="en-GB" sz="40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020 8496 4949</a:t>
            </a:r>
          </a:p>
        </p:txBody>
      </p:sp>
    </p:spTree>
    <p:extLst>
      <p:ext uri="{BB962C8B-B14F-4D97-AF65-F5344CB8AC3E}">
        <p14:creationId xmlns:p14="http://schemas.microsoft.com/office/powerpoint/2010/main" val="340205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2118EB-32D7-4336-A87C-F58B0FEA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3200" spc="61" dirty="0">
                <a:latin typeface="Adobe Caslon Pro" panose="0205050205050A020403" pitchFamily="18" charset="77"/>
              </a:rPr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18EB6-5972-4962-9AF9-287926D0EB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/>
              <a:t>Housekeeping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DABFCE-9B74-4E75-92ED-6B59D5AEE4A7}"/>
              </a:ext>
            </a:extLst>
          </p:cNvPr>
          <p:cNvSpPr txBox="1"/>
          <p:nvPr/>
        </p:nvSpPr>
        <p:spPr>
          <a:xfrm>
            <a:off x="754380" y="2286000"/>
            <a:ext cx="14766925" cy="5419165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AF21BB-5953-4A7A-B937-4ADF14F5B892}"/>
              </a:ext>
            </a:extLst>
          </p:cNvPr>
          <p:cNvSpPr txBox="1"/>
          <p:nvPr/>
        </p:nvSpPr>
        <p:spPr>
          <a:xfrm>
            <a:off x="754380" y="1396272"/>
            <a:ext cx="16213753" cy="430305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just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FFFEE2-D6E1-4BCB-AB3F-507F05A42A22}"/>
              </a:ext>
            </a:extLst>
          </p:cNvPr>
          <p:cNvSpPr/>
          <p:nvPr/>
        </p:nvSpPr>
        <p:spPr>
          <a:xfrm>
            <a:off x="1021080" y="1706881"/>
            <a:ext cx="1423416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put yourself on mute when not speaking. </a:t>
            </a: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will avoid background noise and feedback.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cameras should be off unless presenting</a:t>
            </a: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meeting is being recorded. </a:t>
            </a: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recording may be made available online.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wish to ask a question in person please use the ‘raise hand’ function.</a:t>
            </a:r>
            <a:r>
              <a:rPr lang="en-GB" sz="3600" i="1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(This is on the right of the tool bar in the centre of your screen). </a:t>
            </a: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Chair will then call on you to unmute, switch on your camera and ask your question in person.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wish to ask a question without using your microphone please use the ‘chat’ function.</a:t>
            </a:r>
            <a:r>
              <a:rPr lang="en-GB" sz="3600" i="1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(This is on the far right of the tool bar in the centre of your screen). </a:t>
            </a: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type your question there, please note all participants will be able to see the question.   </a:t>
            </a:r>
          </a:p>
        </p:txBody>
      </p:sp>
    </p:spTree>
    <p:extLst>
      <p:ext uri="{BB962C8B-B14F-4D97-AF65-F5344CB8AC3E}">
        <p14:creationId xmlns:p14="http://schemas.microsoft.com/office/powerpoint/2010/main" val="74877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C27811CD-4B6C-4154-BD30-1F6FF7E2E0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Agenda</a:t>
            </a:r>
          </a:p>
          <a:p>
            <a:endParaRPr lang="en-GB" sz="6000" dirty="0">
              <a:solidFill>
                <a:srgbClr val="4E226B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</a:rPr>
              <a:t>Licensing update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</a:rPr>
              <a:t>Rhiannon Haycock, GLA – Warmer Homes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</a:rPr>
              <a:t>Yasmin Hussain, LBWF – Accommodation procurement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</a:rPr>
              <a:t>Evelyn Williams, LBWF – Empty Properties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</a:rPr>
              <a:t>Jonathan Joseph, LBWF (covered by JM) – Landlord incentives</a:t>
            </a:r>
          </a:p>
          <a:p>
            <a:endParaRPr lang="en-GB" sz="3600" dirty="0">
              <a:solidFill>
                <a:srgbClr val="4E226B"/>
              </a:solidFill>
            </a:endParaRPr>
          </a:p>
          <a:p>
            <a:r>
              <a:rPr lang="en-GB" sz="3600" dirty="0">
                <a:solidFill>
                  <a:srgbClr val="4E226B"/>
                </a:solidFill>
              </a:rPr>
              <a:t>There will be time for a Q &amp; A after each presentation. Please wait until the end of the presentation before raising your hand.  Any questions should be general and not specific to your individual application/property</a:t>
            </a:r>
          </a:p>
          <a:p>
            <a:endParaRPr lang="en-GB" sz="6000" dirty="0">
              <a:solidFill>
                <a:srgbClr val="4E226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D5E947-AB88-4483-9210-69D2483992C2}"/>
              </a:ext>
            </a:extLst>
          </p:cNvPr>
          <p:cNvSpPr txBox="1"/>
          <p:nvPr/>
        </p:nvSpPr>
        <p:spPr>
          <a:xfrm>
            <a:off x="754380" y="-732071"/>
            <a:ext cx="15571694" cy="5876365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just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7077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Update on licensing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1485899" y="2301240"/>
            <a:ext cx="14139583" cy="6950336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C2C12-A919-44D9-A853-635ACF5B989B}"/>
              </a:ext>
            </a:extLst>
          </p:cNvPr>
          <p:cNvSpPr txBox="1"/>
          <p:nvPr/>
        </p:nvSpPr>
        <p:spPr>
          <a:xfrm>
            <a:off x="1485899" y="3006212"/>
            <a:ext cx="15874254" cy="19201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4100" dirty="0"/>
          </a:p>
          <a:p>
            <a:pPr algn="l"/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1991753"/>
            <a:ext cx="9176273" cy="96764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 Received/issued to date </a:t>
            </a:r>
          </a:p>
          <a:p>
            <a:pPr algn="l"/>
            <a:endParaRPr lang="en-GB" sz="44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1485899" y="4569340"/>
            <a:ext cx="914400" cy="574954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Selective Applications – 20591/16278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HMO – 1104/557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HMO – 607/282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07623-A105-4D99-BC3A-AAD4372DBEA1}"/>
              </a:ext>
            </a:extLst>
          </p:cNvPr>
          <p:cNvSpPr txBox="1"/>
          <p:nvPr/>
        </p:nvSpPr>
        <p:spPr>
          <a:xfrm>
            <a:off x="1485899" y="5863468"/>
            <a:ext cx="11269981" cy="3112892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r>
              <a:rPr lang="en-GB" sz="3200" dirty="0">
                <a:solidFill>
                  <a:srgbClr val="4E226B"/>
                </a:solidFill>
              </a:rPr>
              <a:t>Whilst we have applications outstanding we are working hard to determine licences.  </a:t>
            </a:r>
          </a:p>
          <a:p>
            <a:pPr algn="l"/>
            <a:r>
              <a:rPr lang="en-GB" sz="3200" dirty="0">
                <a:solidFill>
                  <a:srgbClr val="4E226B"/>
                </a:solidFill>
              </a:rPr>
              <a:t>All HMO’s are required to be inspected prior to the licence being issued.</a:t>
            </a:r>
          </a:p>
          <a:p>
            <a:pPr algn="l"/>
            <a:r>
              <a:rPr lang="en-GB" sz="3200" dirty="0">
                <a:solidFill>
                  <a:srgbClr val="4E226B"/>
                </a:solidFill>
              </a:rPr>
              <a:t>You can help us by ensuring all applications are complete with correct information and the gas certificate is provided.</a:t>
            </a:r>
          </a:p>
        </p:txBody>
      </p:sp>
    </p:spTree>
    <p:extLst>
      <p:ext uri="{BB962C8B-B14F-4D97-AF65-F5344CB8AC3E}">
        <p14:creationId xmlns:p14="http://schemas.microsoft.com/office/powerpoint/2010/main" val="104696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Information available for landlords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1485899" y="2301240"/>
            <a:ext cx="14139583" cy="6950336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C2C12-A919-44D9-A853-635ACF5B989B}"/>
              </a:ext>
            </a:extLst>
          </p:cNvPr>
          <p:cNvSpPr txBox="1"/>
          <p:nvPr/>
        </p:nvSpPr>
        <p:spPr>
          <a:xfrm>
            <a:off x="1485899" y="3006212"/>
            <a:ext cx="15874254" cy="19201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4100" dirty="0"/>
          </a:p>
          <a:p>
            <a:pPr algn="l"/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1991753"/>
            <a:ext cx="9176273" cy="96764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44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1485898" y="3006212"/>
            <a:ext cx="14697635" cy="2138082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07623-A105-4D99-BC3A-AAD4372DBEA1}"/>
              </a:ext>
            </a:extLst>
          </p:cNvPr>
          <p:cNvSpPr txBox="1"/>
          <p:nvPr/>
        </p:nvSpPr>
        <p:spPr>
          <a:xfrm>
            <a:off x="1485899" y="5863468"/>
            <a:ext cx="11269981" cy="3112892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E9DDA-6871-47FA-8CBD-ABF9912C706C}"/>
              </a:ext>
            </a:extLst>
          </p:cNvPr>
          <p:cNvSpPr txBox="1"/>
          <p:nvPr/>
        </p:nvSpPr>
        <p:spPr>
          <a:xfrm>
            <a:off x="2357438" y="2301241"/>
            <a:ext cx="11029950" cy="3742372"/>
          </a:xfrm>
          <a:prstGeom prst="rect">
            <a:avLst/>
          </a:prstGeom>
        </p:spPr>
        <p:txBody>
          <a:bodyPr vert="horz" wrap="none" lIns="0" tIns="0" rIns="0" bIns="0" rtlCol="0" anchor="b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</a:rPr>
              <a:t>Regular information sharing via newsletter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</a:rPr>
              <a:t>Regular landlord forum with speakers on a variety of topics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</a:rPr>
              <a:t>Access to Landlord guide, available on the website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4E226B"/>
                </a:solidFill>
              </a:rPr>
              <a:t>https://www.walthamforest.gov.uk/guidance-landlords-and-tenants/guidance-landlords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</a:rPr>
              <a:t>Reduced pest control fees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7D019-1768-4FA7-8505-090EE08E46C8}"/>
              </a:ext>
            </a:extLst>
          </p:cNvPr>
          <p:cNvSpPr txBox="1"/>
          <p:nvPr/>
        </p:nvSpPr>
        <p:spPr>
          <a:xfrm>
            <a:off x="8965826" y="432139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A45B-A369-48D8-8DAD-AEB31E201176}"/>
              </a:ext>
            </a:extLst>
          </p:cNvPr>
          <p:cNvSpPr txBox="1"/>
          <p:nvPr/>
        </p:nvSpPr>
        <p:spPr>
          <a:xfrm>
            <a:off x="2357437" y="6929438"/>
            <a:ext cx="12372975" cy="105790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r>
              <a:rPr lang="en-GB" sz="2400" dirty="0">
                <a:solidFill>
                  <a:srgbClr val="4E226B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17706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Eco Show Home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1485899" y="2301240"/>
            <a:ext cx="14139583" cy="6950336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C2C12-A919-44D9-A853-635ACF5B989B}"/>
              </a:ext>
            </a:extLst>
          </p:cNvPr>
          <p:cNvSpPr txBox="1"/>
          <p:nvPr/>
        </p:nvSpPr>
        <p:spPr>
          <a:xfrm>
            <a:off x="1485899" y="3006212"/>
            <a:ext cx="15874254" cy="19201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4100" dirty="0"/>
          </a:p>
          <a:p>
            <a:pPr algn="l"/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1991753"/>
            <a:ext cx="15675732" cy="6131167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92500" lnSpcReduction="20000"/>
          </a:bodyPr>
          <a:lstStyle/>
          <a:p>
            <a:pPr algn="l"/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retrofitted home in E17 available to view by everyone.  </a:t>
            </a:r>
          </a:p>
          <a:p>
            <a:pPr algn="l"/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 of ideas for options available.</a:t>
            </a:r>
          </a:p>
          <a:p>
            <a:pPr algn="l"/>
            <a:endParaRPr lang="en-GB" sz="44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of visitors to the home have been Private Landlords.</a:t>
            </a:r>
          </a:p>
          <a:p>
            <a:pPr algn="l"/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guided tours are being set up for landlords to attend. </a:t>
            </a:r>
          </a:p>
          <a:p>
            <a:pPr algn="l"/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invite will be sent out shortly for several dates and tours will be</a:t>
            </a:r>
          </a:p>
          <a:p>
            <a:pPr algn="l"/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hour.</a:t>
            </a:r>
          </a:p>
          <a:p>
            <a:pPr algn="l"/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tour will cover key improvements installed, including costs.</a:t>
            </a:r>
          </a:p>
          <a:p>
            <a:pPr algn="l"/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will also be an overview of the MEES changes and financial</a:t>
            </a:r>
          </a:p>
          <a:p>
            <a:pPr algn="l"/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available.</a:t>
            </a:r>
          </a:p>
          <a:p>
            <a:pPr algn="l"/>
            <a:endParaRPr lang="en-GB" sz="44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interested please contact </a:t>
            </a:r>
            <a:r>
              <a:rPr lang="en-GB" sz="39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housingstrategy@walthamforest.gov.uk</a:t>
            </a:r>
            <a:r>
              <a:rPr lang="en-GB" sz="3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en-GB" sz="39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1485898" y="3006212"/>
            <a:ext cx="14697635" cy="2138082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07623-A105-4D99-BC3A-AAD4372DBEA1}"/>
              </a:ext>
            </a:extLst>
          </p:cNvPr>
          <p:cNvSpPr txBox="1"/>
          <p:nvPr/>
        </p:nvSpPr>
        <p:spPr>
          <a:xfrm>
            <a:off x="1485899" y="5863468"/>
            <a:ext cx="11269981" cy="3112892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E9DDA-6871-47FA-8CBD-ABF9912C706C}"/>
              </a:ext>
            </a:extLst>
          </p:cNvPr>
          <p:cNvSpPr txBox="1"/>
          <p:nvPr/>
        </p:nvSpPr>
        <p:spPr>
          <a:xfrm>
            <a:off x="2357438" y="2301241"/>
            <a:ext cx="11029950" cy="3742372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7D019-1768-4FA7-8505-090EE08E46C8}"/>
              </a:ext>
            </a:extLst>
          </p:cNvPr>
          <p:cNvSpPr txBox="1"/>
          <p:nvPr/>
        </p:nvSpPr>
        <p:spPr>
          <a:xfrm>
            <a:off x="8965826" y="432139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A45B-A369-48D8-8DAD-AEB31E201176}"/>
              </a:ext>
            </a:extLst>
          </p:cNvPr>
          <p:cNvSpPr txBox="1"/>
          <p:nvPr/>
        </p:nvSpPr>
        <p:spPr>
          <a:xfrm>
            <a:off x="507803" y="6929438"/>
            <a:ext cx="14222610" cy="182955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r>
              <a:rPr lang="en-GB" sz="2800" dirty="0">
                <a:solidFill>
                  <a:srgbClr val="4E226B"/>
                </a:solidFill>
              </a:rPr>
              <a:t>https://www.walthamforest.gov.uk/planning-and-building-control/design-and-conservation/eco-home-47-greenleaf-road</a:t>
            </a:r>
          </a:p>
        </p:txBody>
      </p:sp>
    </p:spTree>
    <p:extLst>
      <p:ext uri="{BB962C8B-B14F-4D97-AF65-F5344CB8AC3E}">
        <p14:creationId xmlns:p14="http://schemas.microsoft.com/office/powerpoint/2010/main" val="2675814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Enforcement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1485899" y="2301240"/>
            <a:ext cx="14139583" cy="6950336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C2C12-A919-44D9-A853-635ACF5B989B}"/>
              </a:ext>
            </a:extLst>
          </p:cNvPr>
          <p:cNvSpPr txBox="1"/>
          <p:nvPr/>
        </p:nvSpPr>
        <p:spPr>
          <a:xfrm>
            <a:off x="1485899" y="3006211"/>
            <a:ext cx="15874254" cy="228206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4100" dirty="0"/>
          </a:p>
          <a:p>
            <a:pPr algn="l"/>
            <a:r>
              <a:rPr lang="en-GB" sz="32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1991753"/>
            <a:ext cx="14037833" cy="770946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Whilst we always strive to work with landlords to improve</a:t>
            </a:r>
          </a:p>
          <a:p>
            <a:pPr algn="l"/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standards and reduce ASB, sometimes Enforcement </a:t>
            </a:r>
          </a:p>
          <a:p>
            <a:pPr algn="l"/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is required.</a:t>
            </a:r>
          </a:p>
          <a:p>
            <a:pPr algn="l"/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options are available to us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Prosecution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Penalty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Interim Management Orders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Management Orders</a:t>
            </a:r>
          </a:p>
          <a:p>
            <a:pPr algn="l"/>
            <a:endParaRPr lang="en-GB" sz="44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44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1485899" y="397764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A634A-BD1B-41ED-8376-E1CFF52A1B15}"/>
              </a:ext>
            </a:extLst>
          </p:cNvPr>
          <p:cNvSpPr txBox="1"/>
          <p:nvPr/>
        </p:nvSpPr>
        <p:spPr>
          <a:xfrm>
            <a:off x="1485899" y="3006211"/>
            <a:ext cx="10477501" cy="351650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CA1C8E-97FA-49CD-8976-D4EFC974AC58}"/>
              </a:ext>
            </a:extLst>
          </p:cNvPr>
          <p:cNvSpPr txBox="1"/>
          <p:nvPr/>
        </p:nvSpPr>
        <p:spPr>
          <a:xfrm>
            <a:off x="600075" y="1477384"/>
            <a:ext cx="14365605" cy="269456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l"/>
            <a:endParaRPr lang="en-GB" sz="32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878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Enforcement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1485899" y="4892040"/>
            <a:ext cx="14139583" cy="4359536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C2C12-A919-44D9-A853-635ACF5B989B}"/>
              </a:ext>
            </a:extLst>
          </p:cNvPr>
          <p:cNvSpPr txBox="1"/>
          <p:nvPr/>
        </p:nvSpPr>
        <p:spPr>
          <a:xfrm>
            <a:off x="1485899" y="3006211"/>
            <a:ext cx="15874254" cy="228206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4100" dirty="0"/>
          </a:p>
          <a:p>
            <a:pPr algn="l"/>
            <a:r>
              <a:rPr lang="en-GB" sz="32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4900177"/>
            <a:ext cx="14037833" cy="4801036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44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44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1485899" y="397764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A634A-BD1B-41ED-8376-E1CFF52A1B15}"/>
              </a:ext>
            </a:extLst>
          </p:cNvPr>
          <p:cNvSpPr txBox="1"/>
          <p:nvPr/>
        </p:nvSpPr>
        <p:spPr>
          <a:xfrm>
            <a:off x="1485899" y="3006211"/>
            <a:ext cx="10477501" cy="351650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CA1C8E-97FA-49CD-8976-D4EFC974AC58}"/>
              </a:ext>
            </a:extLst>
          </p:cNvPr>
          <p:cNvSpPr txBox="1"/>
          <p:nvPr/>
        </p:nvSpPr>
        <p:spPr>
          <a:xfrm>
            <a:off x="600075" y="1477384"/>
            <a:ext cx="14365605" cy="269456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l"/>
            <a:r>
              <a:rPr lang="en-GB" sz="32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A rented out two flats at the address, one of these was behind the shop front.  The other was the first and second floor as a HMO with the loft as demonstrated in the picture.</a:t>
            </a:r>
          </a:p>
          <a:p>
            <a:pPr algn="l"/>
            <a:r>
              <a:rPr lang="en-GB" sz="32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unlicensed and infested with rodents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1C89D8-76FA-40B3-8115-2D8C3AC8B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99" y="5076917"/>
            <a:ext cx="6591301" cy="48010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645438-D8AC-477B-974B-F5558D0FA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720" y="5076917"/>
            <a:ext cx="7096011" cy="487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61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Enforcement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1485899" y="4892040"/>
            <a:ext cx="14139583" cy="4359536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C2C12-A919-44D9-A853-635ACF5B989B}"/>
              </a:ext>
            </a:extLst>
          </p:cNvPr>
          <p:cNvSpPr txBox="1"/>
          <p:nvPr/>
        </p:nvSpPr>
        <p:spPr>
          <a:xfrm>
            <a:off x="754380" y="1737360"/>
            <a:ext cx="16605773" cy="7963853"/>
          </a:xfrm>
          <a:prstGeom prst="rect">
            <a:avLst/>
          </a:prstGeom>
        </p:spPr>
        <p:txBody>
          <a:bodyPr vert="horz" wrap="square" lIns="0" tIns="0" rIns="0" bIns="0" rtlCol="0" anchor="b">
            <a:normAutofit fontScale="70000" lnSpcReduction="20000"/>
          </a:bodyPr>
          <a:lstStyle/>
          <a:p>
            <a:pPr algn="l"/>
            <a:r>
              <a:rPr lang="en-GB" sz="5100" dirty="0">
                <a:solidFill>
                  <a:srgbClr val="4E226B"/>
                </a:solidFill>
              </a:rPr>
              <a:t>First visit to the premises in June 2019, Mr A was harassing the tenants and had arranged to have the gas meter removed.</a:t>
            </a:r>
          </a:p>
          <a:p>
            <a:pPr algn="l"/>
            <a:r>
              <a:rPr lang="en-GB" sz="5100" dirty="0">
                <a:solidFill>
                  <a:srgbClr val="4E226B"/>
                </a:solidFill>
              </a:rPr>
              <a:t>30 faults were found in the property, including defective smoke alarms and multiple leaks.</a:t>
            </a:r>
          </a:p>
          <a:p>
            <a:pPr algn="l"/>
            <a:r>
              <a:rPr lang="en-GB" sz="5100" dirty="0">
                <a:solidFill>
                  <a:srgbClr val="4E226B"/>
                </a:solidFill>
              </a:rPr>
              <a:t>Prohibition order was served on the ground floor.</a:t>
            </a:r>
          </a:p>
          <a:p>
            <a:pPr algn="l"/>
            <a:r>
              <a:rPr lang="en-GB" sz="5100" dirty="0">
                <a:solidFill>
                  <a:srgbClr val="4E226B"/>
                </a:solidFill>
              </a:rPr>
              <a:t>IMO made for the first floor flat to ensure tenants protected.</a:t>
            </a:r>
          </a:p>
          <a:p>
            <a:pPr algn="l"/>
            <a:r>
              <a:rPr lang="en-GB" sz="5100" dirty="0">
                <a:solidFill>
                  <a:srgbClr val="4E226B"/>
                </a:solidFill>
              </a:rPr>
              <a:t>Mr A charged with seven offences including failure to licence.</a:t>
            </a:r>
          </a:p>
          <a:p>
            <a:pPr algn="l"/>
            <a:endParaRPr lang="en-GB" sz="5100" dirty="0">
              <a:solidFill>
                <a:srgbClr val="4E226B"/>
              </a:solidFill>
            </a:endParaRPr>
          </a:p>
          <a:p>
            <a:pPr algn="l"/>
            <a:r>
              <a:rPr lang="en-GB" sz="5100" dirty="0">
                <a:solidFill>
                  <a:srgbClr val="4E226B"/>
                </a:solidFill>
              </a:rPr>
              <a:t>On 9 Dec 2021 case was heard in Mr A absence, found guilty of all  charges, Judge William Nelson called the defendant “duplicitous” and he “deceived multiple tenants” he also commented that the premises being in “atrocious condition”.</a:t>
            </a:r>
          </a:p>
          <a:p>
            <a:pPr algn="l"/>
            <a:endParaRPr lang="en-GB" sz="5100" dirty="0">
              <a:solidFill>
                <a:srgbClr val="4E226B"/>
              </a:solidFill>
            </a:endParaRPr>
          </a:p>
          <a:p>
            <a:pPr algn="l"/>
            <a:r>
              <a:rPr lang="en-GB" sz="5100" dirty="0">
                <a:solidFill>
                  <a:srgbClr val="4E226B"/>
                </a:solidFill>
              </a:rPr>
              <a:t>One of the previous tenants also gave evidence in court.</a:t>
            </a:r>
          </a:p>
          <a:p>
            <a:pPr algn="l"/>
            <a:endParaRPr lang="en-GB" sz="5100" dirty="0">
              <a:solidFill>
                <a:srgbClr val="4E226B"/>
              </a:solidFill>
            </a:endParaRPr>
          </a:p>
          <a:p>
            <a:pPr algn="l"/>
            <a:r>
              <a:rPr lang="en-GB" sz="5100" dirty="0">
                <a:solidFill>
                  <a:srgbClr val="4E226B"/>
                </a:solidFill>
              </a:rPr>
              <a:t>Mr A was fined £45k and ordered to pay costs</a:t>
            </a:r>
          </a:p>
          <a:p>
            <a:pPr algn="l"/>
            <a:endParaRPr lang="en-GB" sz="4100" dirty="0"/>
          </a:p>
          <a:p>
            <a:pPr algn="l"/>
            <a:endParaRPr lang="en-GB" sz="4100" dirty="0"/>
          </a:p>
          <a:p>
            <a:pPr algn="l"/>
            <a:endParaRPr lang="en-GB" sz="4100" dirty="0"/>
          </a:p>
          <a:p>
            <a:pPr algn="l"/>
            <a:r>
              <a:rPr lang="en-GB" sz="32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4900177"/>
            <a:ext cx="14037833" cy="4801036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44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44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1485899" y="397764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A634A-BD1B-41ED-8376-E1CFF52A1B15}"/>
              </a:ext>
            </a:extLst>
          </p:cNvPr>
          <p:cNvSpPr txBox="1"/>
          <p:nvPr/>
        </p:nvSpPr>
        <p:spPr>
          <a:xfrm>
            <a:off x="1485899" y="1581149"/>
            <a:ext cx="10477501" cy="2671913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CA1C8E-97FA-49CD-8976-D4EFC974AC58}"/>
              </a:ext>
            </a:extLst>
          </p:cNvPr>
          <p:cNvSpPr txBox="1"/>
          <p:nvPr/>
        </p:nvSpPr>
        <p:spPr>
          <a:xfrm>
            <a:off x="600075" y="1477384"/>
            <a:ext cx="14365605" cy="269456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l"/>
            <a:endParaRPr lang="en-GB" sz="32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97385"/>
      </p:ext>
    </p:extLst>
  </p:cSld>
  <p:clrMapOvr>
    <a:masterClrMapping/>
  </p:clrMapOvr>
</p:sld>
</file>

<file path=ppt/theme/theme1.xml><?xml version="1.0" encoding="utf-8"?>
<a:theme xmlns:a="http://schemas.openxmlformats.org/drawingml/2006/main" name="1_INTRO_MASTER_PURPL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D216A"/>
      </a:accent1>
      <a:accent2>
        <a:srgbClr val="EB8D0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>
        <a:norm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ECTION_ORANG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E226A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>
        <a:norm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SECTION_BLU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>
        <a:norm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SECTION_PI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>
        <a:norm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SECTION_TE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>
        <a:norm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CB08DA05F75041B18A8EABF287F23C" ma:contentTypeVersion="8" ma:contentTypeDescription="Create a new document." ma:contentTypeScope="" ma:versionID="7b04850dd1d2b06ebf19ab724296d91b">
  <xsd:schema xmlns:xsd="http://www.w3.org/2001/XMLSchema" xmlns:xs="http://www.w3.org/2001/XMLSchema" xmlns:p="http://schemas.microsoft.com/office/2006/metadata/properties" xmlns:ns2="4aa70463-db78-40c9-b4ee-fe05d50444dd" xmlns:ns3="5aae6f45-3cfc-4c89-aaf2-e9cfedffc0e2" targetNamespace="http://schemas.microsoft.com/office/2006/metadata/properties" ma:root="true" ma:fieldsID="ca7004e5f742187e7a8df5227de83ecc" ns2:_="" ns3:_="">
    <xsd:import namespace="4aa70463-db78-40c9-b4ee-fe05d50444dd"/>
    <xsd:import namespace="5aae6f45-3cfc-4c89-aaf2-e9cfedffc0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70463-db78-40c9-b4ee-fe05d50444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e6f45-3cfc-4c89-aaf2-e9cfedffc0e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F35DC2-36C5-486B-B583-EA1DB04EA8D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D796F03-D766-411E-86B2-334ABE78A0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a70463-db78-40c9-b4ee-fe05d50444dd"/>
    <ds:schemaRef ds:uri="5aae6f45-3cfc-4c89-aaf2-e9cfedffc0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105660-9C9A-433E-8F42-21421FFA67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2896</TotalTime>
  <Words>797</Words>
  <Application>Microsoft Office PowerPoint</Application>
  <PresentationFormat>Custom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Adobe Caslon Pro</vt:lpstr>
      <vt:lpstr>Arial</vt:lpstr>
      <vt:lpstr>Calibri</vt:lpstr>
      <vt:lpstr>1_INTRO_MASTER_PURPLE</vt:lpstr>
      <vt:lpstr>2_SECTION_ORANGE</vt:lpstr>
      <vt:lpstr>3_SECTION_BLUE</vt:lpstr>
      <vt:lpstr>4_SECTION_PINK</vt:lpstr>
      <vt:lpstr>5_SECTION_TEAL</vt:lpstr>
      <vt:lpstr> Private Sector Housing &amp; Licensing Landlord Forum  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Mitchell</dc:creator>
  <cp:lastModifiedBy>Jon Fine</cp:lastModifiedBy>
  <cp:revision>90</cp:revision>
  <dcterms:created xsi:type="dcterms:W3CDTF">2021-07-09T11:27:20Z</dcterms:created>
  <dcterms:modified xsi:type="dcterms:W3CDTF">2022-05-25T10:52:28Z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0x0101000FCB08DA05F75041B18A8EABF287F23C</vt:lpwstr>
  </property>
</Properties>
</file>