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86" r:id="rId6"/>
    <p:sldId id="288" r:id="rId7"/>
    <p:sldId id="287" r:id="rId8"/>
    <p:sldId id="278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3B28-7C59-4B95-9804-B11AAF988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FB39C-F901-415F-B01C-B4098B638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80710-BD5F-4186-85B8-AB44C8E9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D6F62-79FF-454A-841C-9D89B467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1965-5547-43BD-B941-4B93062C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7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380A-6AD1-43DF-B6B7-A324194B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43890-0AAC-4BE9-8DEF-E4D67D2C7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8FE45-C887-4813-9815-C12F5EA3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82D4A-B8E8-4D1C-BBA4-A539EE98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6B79-6DAF-4AB8-9974-4CEBDE6D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7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69BA5-E5FE-4D99-B641-63A858FA6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F58FA-4977-4A7D-BC6F-B1F3FDC5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57742-2E82-4A84-8C6D-889B5412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6A4D2-685D-4350-8647-CD280B88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E43C-0EFF-474E-91DD-13D80BC5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9F98-05A9-427D-B3B7-588B28E0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19B1-A4A8-4317-9FC7-6EA7B1721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8C8F-8C0B-4215-B192-8F4AD75B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4599-6A78-4F9A-9D6C-CE40DC96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D384-8203-4A81-8D0A-7B5238AF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3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0B264-C7A9-4016-BD90-ECCF2CBA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3C6C-ECD8-4E1C-9F62-F50DF8DBC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73D97-B737-4278-B8C2-7FD1F195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2DC38-81FD-47BE-A2F1-76A33C64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C7E4-33BB-4343-A48E-93747E67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1651-3934-425A-8D79-2B029F8D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915C-DE69-40AE-A25F-85D0B00C1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D0F04-F003-40CD-8E92-51A19A926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21E00-3600-49C9-829F-893112F1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86676-F746-439B-AE77-1EE62A57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54A2-0E2A-405B-9165-FC53982F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4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114D-7B14-4BEA-9D79-89112C2F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9E04F-F837-40B5-B9CD-6A12CD378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82F13-773F-49DB-B656-7D9CC642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62832-956C-4866-9F4E-C7AAFCFC6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B9941F-B423-42E0-A709-CC104B01A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DB09B-F76A-4995-92F5-2B16BC99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D1385-C6C4-4E6A-9894-2B7EFC1B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33A5C-5FCA-4591-A2AD-2A232B71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877F-FDD3-43A5-98BE-C350D912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896DA-5B8C-48C5-B214-FB7A97C2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7FCF4-97C3-4748-B88E-7BCC862F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532AC-57F9-484C-88D0-A5815B68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6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0D584-BAAC-4577-A1D7-CA1B864E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F66EF-2AD6-4F53-877E-5EFF4326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224F5-F0A8-4C4E-BA34-4940C256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5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DD1D-11E1-44FB-957D-1F0004043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E73F-38FC-4830-A751-1992AE60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A118B-E414-42E6-88EE-13B830094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0AC6A-7104-4C07-8282-47540F9B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2F471-F7FB-407C-ABDF-5720E689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6D571-4E11-4411-B813-D6544F49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56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A9AA-6DC5-46F1-8A20-8FBF4C14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54C9C-2BF7-4434-9832-C233FDEA3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8CCC9-B4D2-400A-840C-3FCA39E12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CCCBF-FEFD-4885-BFC0-D42C2EE2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D69DD-C0ED-4F6E-ADB1-6537CE1D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6103A-98B9-451C-8647-DC74A0B5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80521-A762-4DB4-B183-E6518573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8D197-15D6-440E-A4DD-62A8871BA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79B26-D707-4731-9847-4BD67B330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ED9-CB83-4C06-8F78-EB2D7BB4043C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3FF8-004A-4C92-96A7-0C00A4341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08726-80FD-467B-A7DD-1C6E3615C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om@theheetproject.org.uk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hyperlink" Target="http://www.theheetproject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FB90EFB-E9C9-45E5-A090-4C70EB97FD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5913" y="3141663"/>
            <a:ext cx="6400800" cy="3384550"/>
          </a:xfrm>
        </p:spPr>
        <p:txBody>
          <a:bodyPr/>
          <a:lstStyle/>
          <a:p>
            <a:pPr eaLnBrk="1" hangingPunct="1"/>
            <a:r>
              <a:rPr lang="en-GB" altLang="en-US" b="1"/>
              <a:t>Home Energy Efficiency Training</a:t>
            </a:r>
          </a:p>
          <a:p>
            <a:pPr eaLnBrk="1" hangingPunct="1"/>
            <a:endParaRPr lang="en-GB" altLang="en-US" b="1"/>
          </a:p>
          <a:p>
            <a:pPr eaLnBrk="1" hangingPunct="1"/>
            <a:endParaRPr lang="en-GB" altLang="en-US" b="1"/>
          </a:p>
          <a:p>
            <a:pPr eaLnBrk="1" hangingPunct="1"/>
            <a:r>
              <a:rPr lang="en-GB" altLang="en-US" sz="2000" b="1"/>
              <a:t>Our Mission Is To</a:t>
            </a:r>
          </a:p>
          <a:p>
            <a:pPr eaLnBrk="1" hangingPunct="1"/>
            <a:endParaRPr lang="en-GB" altLang="en-US" sz="1400" b="1"/>
          </a:p>
          <a:p>
            <a:pPr eaLnBrk="1" hangingPunct="1"/>
            <a:r>
              <a:rPr lang="en-GB" altLang="en-US" sz="1600" b="1"/>
              <a:t>“Work with the community to make the homes of local people safe and healthy with affordable fuel bills and low carbon emissions”</a:t>
            </a: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88448170-9909-4D00-A84C-C95543AD3B5C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3263" y="404814"/>
            <a:ext cx="3003550" cy="2801937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E1FE0B-983A-44BD-950B-3F608F073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25304"/>
              </p:ext>
            </p:extLst>
          </p:nvPr>
        </p:nvGraphicFramePr>
        <p:xfrm>
          <a:off x="880946" y="676170"/>
          <a:ext cx="10225669" cy="5702328"/>
        </p:xfrm>
        <a:graphic>
          <a:graphicData uri="http://schemas.openxmlformats.org/drawingml/2006/table">
            <a:tbl>
              <a:tblPr firstRow="1" firstCol="1" bandRow="1"/>
              <a:tblGrid>
                <a:gridCol w="10225669">
                  <a:extLst>
                    <a:ext uri="{9D8B030D-6E8A-4147-A177-3AD203B41FA5}">
                      <a16:colId xmlns:a16="http://schemas.microsoft.com/office/drawing/2014/main" val="2527829160"/>
                    </a:ext>
                  </a:extLst>
                </a:gridCol>
              </a:tblGrid>
              <a:tr h="321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Landlord’s Responsibilities with regards to Heating, Energy Efficiency &amp; Fuel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66953"/>
                  </a:ext>
                </a:extLst>
              </a:tr>
              <a:tr h="768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Provide tenant with an Energy Performance Certificate (EPC), showing that the property meets the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Minimum Energy Efficiency Standards (MEES)</a:t>
                      </a: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i.e. property has a rating of E or above.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05911"/>
                  </a:ext>
                </a:extLst>
              </a:tr>
              <a:tr h="8140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Provide tenants with a reliable source of heating and hot water. The heating must be able to provide temperatures of 18°C in sleeping rooms and 21°C in living rooms when the temperature outside is 1°C.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500530"/>
                  </a:ext>
                </a:extLst>
              </a:tr>
              <a:tr h="11485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Keep appliances for heating and hot water safe and in good repair - including an annual safety check on gas appliances.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 is illegal to make tenants responsible for the heating and hot water systems.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301642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Allow tenant to make energy efficiency improvements to their home where there is no cost to them (i.e. if you are able to access a grant or want to pay for it yourself).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7978"/>
                  </a:ext>
                </a:extLst>
              </a:tr>
              <a:tr h="7496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Allow tenant to choose their energy supplier if they pay the bills and have their own metered account.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943562"/>
                  </a:ext>
                </a:extLst>
              </a:tr>
              <a:tr h="10641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If energy bills are covered in the rent and paid by you, the Landlord cannot charge more than </a:t>
                      </a:r>
                      <a:r>
                        <a:rPr lang="en-GB" sz="1800" b="1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maximum resale price for the energy used</a:t>
                      </a:r>
                      <a:r>
                        <a:rPr lang="en-GB" sz="1800" dirty="0">
                          <a:solidFill>
                            <a:srgbClr val="2121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Landlord’s must be able to demonstrate how they have calculated the amount they charge for energy.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4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26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0C60F8-01CC-4582-856A-E6C0D80E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Funding for Heating and Energy Efficiency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E216DE-E2CF-4BBE-97A2-BA01CF9E7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0099"/>
            <a:ext cx="10515600" cy="4486275"/>
          </a:xfrm>
        </p:spPr>
        <p:txBody>
          <a:bodyPr>
            <a:normAutofit/>
          </a:bodyPr>
          <a:lstStyle/>
          <a:p>
            <a:r>
              <a:rPr lang="en-GB" b="1" dirty="0"/>
              <a:t>Energy Company Obligation</a:t>
            </a:r>
          </a:p>
          <a:p>
            <a:pPr marL="0" indent="0">
              <a:buNone/>
            </a:pPr>
            <a:br>
              <a:rPr lang="en-GB" b="1" dirty="0"/>
            </a:br>
            <a:endParaRPr lang="en-GB" b="1" dirty="0"/>
          </a:p>
          <a:p>
            <a:r>
              <a:rPr lang="en-GB" b="1" dirty="0"/>
              <a:t>Warm Homes Fund </a:t>
            </a:r>
          </a:p>
          <a:p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Green Homes Grant		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2A99F6-A9FE-4D2F-A16E-C351544F5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1598" y="2918742"/>
            <a:ext cx="1779201" cy="172528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7DE8276-9140-4F12-8093-B49EEFFEA2CE}"/>
              </a:ext>
            </a:extLst>
          </p:cNvPr>
          <p:cNvSpPr/>
          <p:nvPr/>
        </p:nvSpPr>
        <p:spPr>
          <a:xfrm>
            <a:off x="3224770" y="287968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	</a:t>
            </a:r>
          </a:p>
        </p:txBody>
      </p:sp>
      <p:pic>
        <p:nvPicPr>
          <p:cNvPr id="3074" name="Picture 2" descr="Insulation Grants Guide - Mass Foam Systems">
            <a:extLst>
              <a:ext uri="{FF2B5EF4-FFF2-40B4-BE49-F238E27FC236}">
                <a16:creationId xmlns:a16="http://schemas.microsoft.com/office/drawing/2014/main" id="{74A0452A-3968-4B9F-AB35-B810B7BEC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365" y="1559297"/>
            <a:ext cx="2597665" cy="135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Green refurb grants should be available up to 2040 - Hank Zarihs Associates">
            <a:extLst>
              <a:ext uri="{FF2B5EF4-FFF2-40B4-BE49-F238E27FC236}">
                <a16:creationId xmlns:a16="http://schemas.microsoft.com/office/drawing/2014/main" id="{C710026A-3F0E-4A23-A967-B22F108C4E0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955" y="4852948"/>
            <a:ext cx="2174488" cy="1000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744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85C3-982C-42B8-BCF4-CAE75B5CC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br>
              <a:rPr lang="en-GB" b="1" dirty="0"/>
            </a:br>
            <a:r>
              <a:rPr lang="en-GB" sz="2800" b="1" dirty="0"/>
              <a:t>Application is in tenant’s name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97E24-0392-4AEB-9FC0-CC841C395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8990" y="2084778"/>
            <a:ext cx="5181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Eligibility</a:t>
            </a:r>
          </a:p>
          <a:p>
            <a:pPr marL="0" indent="0">
              <a:buNone/>
            </a:pPr>
            <a:r>
              <a:rPr lang="en-GB" b="1" dirty="0"/>
              <a:t>Tenant must </a:t>
            </a:r>
            <a:r>
              <a:rPr lang="en-GB" dirty="0"/>
              <a:t>be either:</a:t>
            </a:r>
          </a:p>
          <a:p>
            <a:r>
              <a:rPr lang="en-GB" dirty="0"/>
              <a:t>In receipt of an income related or disability benefit OR</a:t>
            </a:r>
          </a:p>
          <a:p>
            <a:r>
              <a:rPr lang="en-GB" dirty="0"/>
              <a:t>Be fuel-poor (low-income and high fuel costs)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Property must</a:t>
            </a:r>
          </a:p>
          <a:p>
            <a:r>
              <a:rPr lang="en-GB" dirty="0"/>
              <a:t>Meet MEES Standards – except for renewable heating and Solid Wall Insulation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06296-C43D-4E13-8E74-C912FB03F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4499"/>
            <a:ext cx="5181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Measures Available</a:t>
            </a:r>
          </a:p>
          <a:p>
            <a:r>
              <a:rPr lang="en-GB" dirty="0"/>
              <a:t>First time central heating including renewable heating 	</a:t>
            </a:r>
            <a:r>
              <a:rPr lang="en-GB" b="1" dirty="0"/>
              <a:t>✔</a:t>
            </a:r>
            <a:endParaRPr lang="en-GB" dirty="0"/>
          </a:p>
          <a:p>
            <a:r>
              <a:rPr lang="en-GB" dirty="0"/>
              <a:t>Storage heaters </a:t>
            </a:r>
            <a:r>
              <a:rPr lang="en-GB" b="1" dirty="0"/>
              <a:t>✔</a:t>
            </a:r>
            <a:endParaRPr lang="en-GB" dirty="0"/>
          </a:p>
          <a:p>
            <a:r>
              <a:rPr lang="en-GB" dirty="0"/>
              <a:t>Loft and wall insulation</a:t>
            </a:r>
            <a:r>
              <a:rPr lang="en-GB" b="1" dirty="0"/>
              <a:t>✔</a:t>
            </a:r>
          </a:p>
          <a:p>
            <a:endParaRPr lang="en-GB" b="1" dirty="0"/>
          </a:p>
          <a:p>
            <a:r>
              <a:rPr lang="en-GB" dirty="0"/>
              <a:t>Replacement gas boiler </a:t>
            </a:r>
            <a:r>
              <a:rPr lang="en-GB" b="1" dirty="0"/>
              <a:t>✘</a:t>
            </a:r>
          </a:p>
          <a:p>
            <a:r>
              <a:rPr lang="en-GB" dirty="0"/>
              <a:t>Gas boiler repair </a:t>
            </a:r>
            <a:r>
              <a:rPr lang="en-GB" b="1" dirty="0"/>
              <a:t>✘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Measures are rarely fully funded. Grant amount depends on carbon saved</a:t>
            </a:r>
          </a:p>
        </p:txBody>
      </p:sp>
      <p:pic>
        <p:nvPicPr>
          <p:cNvPr id="5" name="Picture 2" descr="Insulation Grants Guide - Mass Foam Systems">
            <a:extLst>
              <a:ext uri="{FF2B5EF4-FFF2-40B4-BE49-F238E27FC236}">
                <a16:creationId xmlns:a16="http://schemas.microsoft.com/office/drawing/2014/main" id="{C9D4D4BF-3008-4A20-99A9-E97555E3F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167" y="90524"/>
            <a:ext cx="2597665" cy="135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79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66FE-2C3C-43A4-A92A-E5310EC5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Warm Homes Fund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8109F-A5ED-4A13-8727-5BD4E9C7A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481069"/>
            <a:ext cx="5181600" cy="46958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Who is it for?</a:t>
            </a:r>
          </a:p>
          <a:p>
            <a:r>
              <a:rPr lang="en-GB" dirty="0"/>
              <a:t>Waltham Forest residents living in homes without central heating (electric heaters, storage heaters, gas or coal fires).</a:t>
            </a:r>
          </a:p>
          <a:p>
            <a:r>
              <a:rPr lang="en-GB" dirty="0"/>
              <a:t>Tenant must be low-income or have a long-term health condition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What is on offer?</a:t>
            </a:r>
          </a:p>
          <a:p>
            <a:r>
              <a:rPr lang="en-GB" dirty="0"/>
              <a:t>Free gas connection if there isn’t one and installation of gas central heating system.</a:t>
            </a:r>
          </a:p>
          <a:p>
            <a:r>
              <a:rPr lang="en-GB" dirty="0"/>
              <a:t>Renewable heating system – most likely air source heat pump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B0179F-31C0-4D3C-85E4-3332E53E9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481069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Advantages</a:t>
            </a:r>
          </a:p>
          <a:p>
            <a:r>
              <a:rPr lang="en-GB" dirty="0"/>
              <a:t>Gas central heating is typically three times cheaper than electric heaters (running cost of air source heat pump is slightly higher).</a:t>
            </a:r>
            <a:br>
              <a:rPr lang="en-GB" dirty="0"/>
            </a:br>
            <a:endParaRPr lang="en-GB" dirty="0"/>
          </a:p>
          <a:p>
            <a:r>
              <a:rPr lang="en-GB" dirty="0"/>
              <a:t>Tenant more able to afford warmth. Fewer complaints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If home is warm condensation is less likely to be a problem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48CF96-2B16-49B2-8D91-BDB6FFD6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7692" y="5006978"/>
            <a:ext cx="1785108" cy="133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9966-B7AD-46AA-A2B0-DE60301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Green Homes Grants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1F5A-2FFE-4680-A412-0EB295D17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Local Authority Scheme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  <a:p>
            <a:endParaRPr lang="en-GB" dirty="0"/>
          </a:p>
          <a:p>
            <a:r>
              <a:rPr lang="en-GB" dirty="0"/>
              <a:t>Scheme managed by Local Authority (Service Store)</a:t>
            </a:r>
          </a:p>
          <a:p>
            <a:r>
              <a:rPr lang="en-GB" dirty="0"/>
              <a:t>Surveys carried out by HEET</a:t>
            </a:r>
          </a:p>
          <a:p>
            <a:r>
              <a:rPr lang="en-GB" dirty="0"/>
              <a:t>Eligibility criteria applies</a:t>
            </a:r>
          </a:p>
          <a:p>
            <a:r>
              <a:rPr lang="en-GB" dirty="0"/>
              <a:t>Support given to tenant and landlord to find installer and have measures fitted.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AD00C-DFA1-4A84-8C2D-D1756368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D34779-E3F8-430E-9F17-BAB218C61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49742"/>
            <a:ext cx="3143250" cy="83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F54684-9EAE-4E44-8544-05584315F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29050" y="2349742"/>
            <a:ext cx="1039398" cy="969629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6F4EC-7B0F-46F8-AD0F-C57057877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1793" y="1825625"/>
            <a:ext cx="5432007" cy="44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0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9966-B7AD-46AA-A2B0-DE60301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Green Homes Grant</a:t>
            </a:r>
            <a:br>
              <a:rPr lang="en-GB" b="1" dirty="0"/>
            </a:br>
            <a:br>
              <a:rPr lang="en-GB" b="1" dirty="0"/>
            </a:br>
            <a:r>
              <a:rPr lang="en-GB" sz="3100" dirty="0">
                <a:latin typeface="+mn-lt"/>
              </a:rPr>
              <a:t>Grants of up to £5,000 are available to landlords. Landlord has to contribute 1/3</a:t>
            </a:r>
            <a:r>
              <a:rPr lang="en-GB" sz="3100" baseline="30000" dirty="0">
                <a:latin typeface="+mn-lt"/>
              </a:rPr>
              <a:t>rd</a:t>
            </a:r>
            <a:r>
              <a:rPr lang="en-GB" sz="3100" dirty="0">
                <a:latin typeface="+mn-lt"/>
              </a:rPr>
              <a:t> towards cost of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1F5A-2FFE-4680-A412-0EB295D17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262947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/>
              <a:t>Primary Measures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Insulation measures </a:t>
            </a:r>
            <a:r>
              <a:rPr lang="en-GB" dirty="0"/>
              <a:t>– loft, wall, flat roof, underfloor insulation.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Renewable heating </a:t>
            </a:r>
            <a:r>
              <a:rPr lang="en-GB" dirty="0"/>
              <a:t>- Heat pump solar thermal or biomass boiler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AD00C-DFA1-4A84-8C2D-D1756368B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217" y="2262947"/>
            <a:ext cx="5181600" cy="435133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/>
              <a:t>Secondary Measures</a:t>
            </a:r>
          </a:p>
          <a:p>
            <a:pPr marL="0" indent="0"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Windows &amp; doors </a:t>
            </a:r>
            <a:r>
              <a:rPr lang="en-GB" dirty="0"/>
              <a:t>– draught proofing, upgrading single glazed windows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Heating controls </a:t>
            </a:r>
            <a:r>
              <a:rPr lang="en-GB" dirty="0"/>
              <a:t>– appliance thermostats, smart controls, zone controls</a:t>
            </a:r>
          </a:p>
        </p:txBody>
      </p:sp>
      <p:pic>
        <p:nvPicPr>
          <p:cNvPr id="5" name="Picture 4" descr="Green refurb grants should be available up to 2040 - Hank Zarihs Associates">
            <a:extLst>
              <a:ext uri="{FF2B5EF4-FFF2-40B4-BE49-F238E27FC236}">
                <a16:creationId xmlns:a16="http://schemas.microsoft.com/office/drawing/2014/main" id="{4B629493-1D2A-4EF8-AE9E-09C821AA5F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06" y="5378504"/>
            <a:ext cx="2174488" cy="1000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5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EDF3-6503-4F9E-99F7-F1E87884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4BF16D-17DA-47D0-B2DC-BC89351C4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0965" y="3076920"/>
            <a:ext cx="5257800" cy="43216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Email through website: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https://walthamforestservicestore.co.uk/contact-us/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Phone: 020 8496 5525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4CDD0D0-6089-496C-B700-A7B94FE649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186343" cy="1116358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AC7EF961-4283-4B97-A3B1-95CC70D7B791}"/>
              </a:ext>
            </a:extLst>
          </p:cNvPr>
          <p:cNvSpPr txBox="1">
            <a:spLocks/>
          </p:cNvSpPr>
          <p:nvPr/>
        </p:nvSpPr>
        <p:spPr>
          <a:xfrm>
            <a:off x="6357730" y="3076919"/>
            <a:ext cx="5257800" cy="432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D3F2BFD-0353-4002-A94E-1B5B47CA3CA9}"/>
              </a:ext>
            </a:extLst>
          </p:cNvPr>
          <p:cNvSpPr txBox="1">
            <a:spLocks/>
          </p:cNvSpPr>
          <p:nvPr/>
        </p:nvSpPr>
        <p:spPr>
          <a:xfrm>
            <a:off x="6395830" y="2271674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Tom Ruxton – Co-Ordinator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r>
              <a:rPr lang="en-GB">
                <a:hlinkClick r:id="rId3"/>
              </a:rPr>
              <a:t>referrals@theheetproject.org.uk</a:t>
            </a: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020 8520 1900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r>
              <a:rPr lang="en-GB">
                <a:hlinkClick r:id="rId4"/>
              </a:rPr>
              <a:t>www.theheetproject.org.uk</a:t>
            </a: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r>
              <a:rPr lang="en-GB"/>
              <a:t>c/o Trinity URC, 58 Orford Road, London E17 9QL</a:t>
            </a:r>
            <a:endParaRPr lang="en-GB" dirty="0"/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62761ECB-E6D7-43EF-96AE-0D90C6C04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1455" y="129602"/>
            <a:ext cx="2296654" cy="2142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626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53E65734C12644A320A5ACB3FD17CA" ma:contentTypeVersion="14" ma:contentTypeDescription="Create a new document." ma:contentTypeScope="" ma:versionID="b04982390ef31a3ee4a2475281187d30">
  <xsd:schema xmlns:xsd="http://www.w3.org/2001/XMLSchema" xmlns:xs="http://www.w3.org/2001/XMLSchema" xmlns:p="http://schemas.microsoft.com/office/2006/metadata/properties" xmlns:ns2="43042243-d05e-430b-b9a6-b242249538d9" xmlns:ns3="20f7bb24-20cf-4b0c-8a3b-e41dae6daca5" targetNamespace="http://schemas.microsoft.com/office/2006/metadata/properties" ma:root="true" ma:fieldsID="dd411a97fef2a577b484f8271a68cbb5" ns2:_="" ns3:_="">
    <xsd:import namespace="43042243-d05e-430b-b9a6-b242249538d9"/>
    <xsd:import namespace="20f7bb24-20cf-4b0c-8a3b-e41dae6dac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42243-d05e-430b-b9a6-b24224953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f7bb24-20cf-4b0c-8a3b-e41dae6da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3042243-d05e-430b-b9a6-b242249538d9" xsi:nil="true"/>
  </documentManagement>
</p:properties>
</file>

<file path=customXml/itemProps1.xml><?xml version="1.0" encoding="utf-8"?>
<ds:datastoreItem xmlns:ds="http://schemas.openxmlformats.org/officeDocument/2006/customXml" ds:itemID="{6127EB98-42C8-449D-9D7E-B40F7EB75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42243-d05e-430b-b9a6-b242249538d9"/>
    <ds:schemaRef ds:uri="20f7bb24-20cf-4b0c-8a3b-e41dae6dac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F3839D-CF68-4A6B-BE72-3F5915B7E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1EB102-0D8C-47B6-8780-C9AB02F146E4}">
  <ds:schemaRefs>
    <ds:schemaRef ds:uri="http://purl.org/dc/terms/"/>
    <ds:schemaRef ds:uri="20f7bb24-20cf-4b0c-8a3b-e41dae6daca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3042243-d05e-430b-b9a6-b242249538d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654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Funding for Heating and Energy Efficiency </vt:lpstr>
      <vt:lpstr>  Application is in tenant’s name</vt:lpstr>
      <vt:lpstr>Warm Homes Fund</vt:lpstr>
      <vt:lpstr>Green Homes Grants </vt:lpstr>
      <vt:lpstr>Green Homes Grant  Grants of up to £5,000 are available to landlords. Landlord has to contribute 1/3rd towards cost of works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Julia Morris</cp:lastModifiedBy>
  <cp:revision>30</cp:revision>
  <dcterms:created xsi:type="dcterms:W3CDTF">2020-10-12T13:28:18Z</dcterms:created>
  <dcterms:modified xsi:type="dcterms:W3CDTF">2022-01-12T11:13:36Z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0x0101003E53E65734C12644A320A5ACB3FD17CA</vt:lpwstr>
  </property>
</Properties>
</file>