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12"/>
  </p:notesMasterIdLst>
  <p:sldIdLst>
    <p:sldId id="256" r:id="rId5"/>
    <p:sldId id="294" r:id="rId6"/>
    <p:sldId id="267" r:id="rId7"/>
    <p:sldId id="295" r:id="rId8"/>
    <p:sldId id="286" r:id="rId9"/>
    <p:sldId id="285" r:id="rId10"/>
    <p:sldId id="29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AAF"/>
    <a:srgbClr val="ADBDF1"/>
    <a:srgbClr val="D5FCA2"/>
    <a:srgbClr val="FCE9A2"/>
    <a:srgbClr val="FCDEA2"/>
    <a:srgbClr val="008000"/>
    <a:srgbClr val="FF00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477" autoAdjust="0"/>
  </p:normalViewPr>
  <p:slideViewPr>
    <p:cSldViewPr>
      <p:cViewPr varScale="1">
        <p:scale>
          <a:sx n="75" d="100"/>
          <a:sy n="75" d="100"/>
        </p:scale>
        <p:origin x="11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165C8-3CF5-4392-9AA7-6B345AAE08D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9B02FEF-4E63-4C70-8A10-4D59EDB1F0F3}">
      <dgm:prSet custT="1"/>
      <dgm:spPr/>
      <dgm:t>
        <a:bodyPr/>
        <a:lstStyle/>
        <a:p>
          <a:r>
            <a:rPr lang="en-US" sz="2000" dirty="0"/>
            <a:t>Third highest level of fuel poverty of all London boroughs (14.6%) totaling an estimated 14,562 households</a:t>
          </a:r>
        </a:p>
        <a:p>
          <a:endParaRPr lang="en-US" sz="2000" dirty="0"/>
        </a:p>
        <a:p>
          <a:r>
            <a:rPr lang="en-US" sz="2000" dirty="0"/>
            <a:t>Cabinet has approved the council’s new fuel poverty strategy which sets out how the council plans to tackle fuel poverty over the next 5 years</a:t>
          </a:r>
        </a:p>
        <a:p>
          <a:endParaRPr lang="en-US" sz="2000" dirty="0"/>
        </a:p>
        <a:p>
          <a:r>
            <a:rPr lang="en-US" sz="2000" dirty="0"/>
            <a:t>This includes improving domestic energy efficiency and proactively identifying those in fuel poverty or at risk of ill-health due to a cold home</a:t>
          </a:r>
        </a:p>
      </dgm:t>
    </dgm:pt>
    <dgm:pt modelId="{CCBAFFD9-F427-40AA-A8F4-5415ADC577E4}" type="parTrans" cxnId="{AD3EC731-0406-4A48-BDC4-3497E9C874E1}">
      <dgm:prSet/>
      <dgm:spPr/>
      <dgm:t>
        <a:bodyPr/>
        <a:lstStyle/>
        <a:p>
          <a:endParaRPr lang="en-US"/>
        </a:p>
      </dgm:t>
    </dgm:pt>
    <dgm:pt modelId="{1D0CE8C1-C80B-43CE-96C5-41D1E3A11D0E}" type="sibTrans" cxnId="{AD3EC731-0406-4A48-BDC4-3497E9C874E1}">
      <dgm:prSet/>
      <dgm:spPr/>
      <dgm:t>
        <a:bodyPr/>
        <a:lstStyle/>
        <a:p>
          <a:endParaRPr lang="en-US"/>
        </a:p>
      </dgm:t>
    </dgm:pt>
    <dgm:pt modelId="{F6786E26-A599-452E-9EF2-1CD658EE9488}" type="pres">
      <dgm:prSet presAssocID="{061165C8-3CF5-4392-9AA7-6B345AAE08D2}" presName="linear" presStyleCnt="0">
        <dgm:presLayoutVars>
          <dgm:animLvl val="lvl"/>
          <dgm:resizeHandles val="exact"/>
        </dgm:presLayoutVars>
      </dgm:prSet>
      <dgm:spPr/>
    </dgm:pt>
    <dgm:pt modelId="{A76E57FA-BCCD-4053-BF0A-4BFF12AB396E}" type="pres">
      <dgm:prSet presAssocID="{59B02FEF-4E63-4C70-8A10-4D59EDB1F0F3}" presName="parentText" presStyleLbl="node1" presStyleIdx="0" presStyleCnt="1" custScaleY="727726" custLinFactNeighborX="4236" custLinFactNeighborY="-15323">
        <dgm:presLayoutVars>
          <dgm:chMax val="0"/>
          <dgm:bulletEnabled val="1"/>
        </dgm:presLayoutVars>
      </dgm:prSet>
      <dgm:spPr/>
    </dgm:pt>
  </dgm:ptLst>
  <dgm:cxnLst>
    <dgm:cxn modelId="{AD3EC731-0406-4A48-BDC4-3497E9C874E1}" srcId="{061165C8-3CF5-4392-9AA7-6B345AAE08D2}" destId="{59B02FEF-4E63-4C70-8A10-4D59EDB1F0F3}" srcOrd="0" destOrd="0" parTransId="{CCBAFFD9-F427-40AA-A8F4-5415ADC577E4}" sibTransId="{1D0CE8C1-C80B-43CE-96C5-41D1E3A11D0E}"/>
    <dgm:cxn modelId="{405B0550-3C23-4FBE-BC02-A69AD26C0566}" type="presOf" srcId="{59B02FEF-4E63-4C70-8A10-4D59EDB1F0F3}" destId="{A76E57FA-BCCD-4053-BF0A-4BFF12AB396E}" srcOrd="0" destOrd="0" presId="urn:microsoft.com/office/officeart/2005/8/layout/vList2"/>
    <dgm:cxn modelId="{A9DB8A83-5ECF-4745-AAA6-F743DD429823}" type="presOf" srcId="{061165C8-3CF5-4392-9AA7-6B345AAE08D2}" destId="{F6786E26-A599-452E-9EF2-1CD658EE9488}" srcOrd="0" destOrd="0" presId="urn:microsoft.com/office/officeart/2005/8/layout/vList2"/>
    <dgm:cxn modelId="{4B728A56-68CD-4532-8B5C-CAFB0AC4735E}" type="presParOf" srcId="{F6786E26-A599-452E-9EF2-1CD658EE9488}" destId="{A76E57FA-BCCD-4053-BF0A-4BFF12AB396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E57FA-BCCD-4053-BF0A-4BFF12AB396E}">
      <dsp:nvSpPr>
        <dsp:cNvPr id="0" name=""/>
        <dsp:cNvSpPr/>
      </dsp:nvSpPr>
      <dsp:spPr>
        <a:xfrm>
          <a:off x="0" y="722355"/>
          <a:ext cx="4967226" cy="4763404"/>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Third highest level of fuel poverty of all London boroughs (14.6%) totaling an estimated 14,562 households</a:t>
          </a:r>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Cabinet has approved the council’s new fuel poverty strategy which sets out how the council plans to tackle fuel poverty over the next 5 years</a:t>
          </a:r>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This includes improving domestic energy efficiency and proactively identifying those in fuel poverty or at risk of ill-health due to a cold home</a:t>
          </a:r>
        </a:p>
      </dsp:txBody>
      <dsp:txXfrm>
        <a:off x="232530" y="954885"/>
        <a:ext cx="4502166" cy="42983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ECE2441-FDF4-41E8-B43B-3EC2BAD3A5F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dirty="0"/>
          </a:p>
        </p:txBody>
      </p:sp>
      <p:sp>
        <p:nvSpPr>
          <p:cNvPr id="5123" name="Rectangle 3">
            <a:extLst>
              <a:ext uri="{FF2B5EF4-FFF2-40B4-BE49-F238E27FC236}">
                <a16:creationId xmlns:a16="http://schemas.microsoft.com/office/drawing/2014/main" id="{F698ABE7-0FAA-4BBD-8A1E-FA2951A6BA6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dirty="0"/>
          </a:p>
        </p:txBody>
      </p:sp>
      <p:sp>
        <p:nvSpPr>
          <p:cNvPr id="2052" name="Rectangle 4">
            <a:extLst>
              <a:ext uri="{FF2B5EF4-FFF2-40B4-BE49-F238E27FC236}">
                <a16:creationId xmlns:a16="http://schemas.microsoft.com/office/drawing/2014/main" id="{C6601DE3-64B9-42BD-A879-BE2372E423D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A38ADAF7-D28C-4DF7-A4FC-4F1B1C3C1EA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a:extLst>
              <a:ext uri="{FF2B5EF4-FFF2-40B4-BE49-F238E27FC236}">
                <a16:creationId xmlns:a16="http://schemas.microsoft.com/office/drawing/2014/main" id="{DE34A19C-1FAC-4DD9-8D2F-77ADE42837F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dirty="0"/>
          </a:p>
        </p:txBody>
      </p:sp>
      <p:sp>
        <p:nvSpPr>
          <p:cNvPr id="5127" name="Rectangle 7">
            <a:extLst>
              <a:ext uri="{FF2B5EF4-FFF2-40B4-BE49-F238E27FC236}">
                <a16:creationId xmlns:a16="http://schemas.microsoft.com/office/drawing/2014/main" id="{8E85C75F-1EB4-4B99-8A26-B83D5127343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2C688D2-2EE4-4369-99A7-5F5361494142}"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working in partnership with a variety of council departments the NHS and social services to help improve peoples lives by helping them to have access to affordable warmth.</a:t>
            </a:r>
          </a:p>
        </p:txBody>
      </p:sp>
      <p:sp>
        <p:nvSpPr>
          <p:cNvPr id="4" name="Slide Number Placeholder 3"/>
          <p:cNvSpPr>
            <a:spLocks noGrp="1"/>
          </p:cNvSpPr>
          <p:nvPr>
            <p:ph type="sldNum" sz="quarter" idx="5"/>
          </p:nvPr>
        </p:nvSpPr>
        <p:spPr/>
        <p:txBody>
          <a:bodyPr/>
          <a:lstStyle/>
          <a:p>
            <a:pPr>
              <a:defRPr/>
            </a:pPr>
            <a:fld id="{C2C688D2-2EE4-4369-99A7-5F5361494142}" type="slidenum">
              <a:rPr lang="en-GB" altLang="en-US" smtClean="0"/>
              <a:pPr>
                <a:defRPr/>
              </a:pPr>
              <a:t>1</a:t>
            </a:fld>
            <a:endParaRPr lang="en-GB" altLang="en-US" dirty="0"/>
          </a:p>
        </p:txBody>
      </p:sp>
    </p:spTree>
    <p:extLst>
      <p:ext uri="{BB962C8B-B14F-4D97-AF65-F5344CB8AC3E}">
        <p14:creationId xmlns:p14="http://schemas.microsoft.com/office/powerpoint/2010/main" val="306746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A household is said to be in </a:t>
            </a:r>
            <a:r>
              <a:rPr lang="en-US" sz="1200" b="1" i="0" kern="1200" dirty="0">
                <a:solidFill>
                  <a:schemeClr val="tx1"/>
                </a:solidFill>
                <a:effectLst/>
                <a:latin typeface="Arial" charset="0"/>
                <a:ea typeface="+mn-ea"/>
                <a:cs typeface="+mn-cs"/>
              </a:rPr>
              <a:t>fuel poverty</a:t>
            </a:r>
            <a:r>
              <a:rPr lang="en-US" sz="1200" b="0" i="0" kern="1200" dirty="0">
                <a:solidFill>
                  <a:schemeClr val="tx1"/>
                </a:solidFill>
                <a:effectLst/>
                <a:latin typeface="Arial" charset="0"/>
                <a:ea typeface="+mn-ea"/>
                <a:cs typeface="+mn-cs"/>
              </a:rPr>
              <a:t> when its members cannot afford to keep adequately warm at a reasonable cost, given their income.</a:t>
            </a:r>
            <a:r>
              <a:rPr lang="en-US" dirty="0"/>
              <a:t> One of the reasons for the high level of fuel poverty in our borough in comparison to other London boroughs is likely to be the age of our homes. 60% of Waltham Forest’s private sector homes were built pre-1919, in comparison with only 25% of England’s private sector homes.</a:t>
            </a:r>
          </a:p>
          <a:p>
            <a:endParaRPr lang="en-US" dirty="0"/>
          </a:p>
          <a:p>
            <a:r>
              <a:rPr lang="en-US" dirty="0"/>
              <a:t>As well as the age of our stock, a contributing factor to fuel poverty in the borough is the lower median weekly earnings of Waltham Forest residents, in comparison to other boroughs. At £529.20, Waltham Forest has the 7th lowest median weekly earnings of all London boroughs (ONS, 2017).</a:t>
            </a:r>
          </a:p>
          <a:p>
            <a:endParaRPr lang="en-US" dirty="0"/>
          </a:p>
          <a:p>
            <a:endParaRPr lang="en-GB" dirty="0"/>
          </a:p>
        </p:txBody>
      </p:sp>
      <p:sp>
        <p:nvSpPr>
          <p:cNvPr id="4" name="Slide Number Placeholder 3"/>
          <p:cNvSpPr>
            <a:spLocks noGrp="1"/>
          </p:cNvSpPr>
          <p:nvPr>
            <p:ph type="sldNum" sz="quarter" idx="5"/>
          </p:nvPr>
        </p:nvSpPr>
        <p:spPr/>
        <p:txBody>
          <a:bodyPr/>
          <a:lstStyle/>
          <a:p>
            <a:pPr>
              <a:defRPr/>
            </a:pPr>
            <a:fld id="{C2C688D2-2EE4-4369-99A7-5F5361494142}" type="slidenum">
              <a:rPr lang="en-GB" altLang="en-US" smtClean="0"/>
              <a:pPr>
                <a:defRPr/>
              </a:pPr>
              <a:t>2</a:t>
            </a:fld>
            <a:endParaRPr lang="en-GB" altLang="en-US" dirty="0"/>
          </a:p>
        </p:txBody>
      </p:sp>
    </p:spTree>
    <p:extLst>
      <p:ext uri="{BB962C8B-B14F-4D97-AF65-F5344CB8AC3E}">
        <p14:creationId xmlns:p14="http://schemas.microsoft.com/office/powerpoint/2010/main" val="183789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fuel poverty can lead to.  Damp and mould.  When a house is not adequately heated (and or ventilated) warm/</a:t>
            </a:r>
            <a:r>
              <a:rPr lang="en-GB" dirty="0" err="1"/>
              <a:t>er</a:t>
            </a:r>
            <a:r>
              <a:rPr lang="en-GB" dirty="0"/>
              <a:t> air finds cold spots and this can lead to condensation and mould.</a:t>
            </a:r>
          </a:p>
        </p:txBody>
      </p:sp>
      <p:sp>
        <p:nvSpPr>
          <p:cNvPr id="4" name="Slide Number Placeholder 3"/>
          <p:cNvSpPr>
            <a:spLocks noGrp="1"/>
          </p:cNvSpPr>
          <p:nvPr>
            <p:ph type="sldNum" sz="quarter" idx="5"/>
          </p:nvPr>
        </p:nvSpPr>
        <p:spPr/>
        <p:txBody>
          <a:bodyPr/>
          <a:lstStyle/>
          <a:p>
            <a:pPr>
              <a:defRPr/>
            </a:pPr>
            <a:fld id="{C2C688D2-2EE4-4369-99A7-5F5361494142}" type="slidenum">
              <a:rPr lang="en-GB" altLang="en-US" smtClean="0"/>
              <a:pPr>
                <a:defRPr/>
              </a:pPr>
              <a:t>3</a:t>
            </a:fld>
            <a:endParaRPr lang="en-GB" altLang="en-US" dirty="0"/>
          </a:p>
        </p:txBody>
      </p:sp>
    </p:spTree>
    <p:extLst>
      <p:ext uri="{BB962C8B-B14F-4D97-AF65-F5344CB8AC3E}">
        <p14:creationId xmlns:p14="http://schemas.microsoft.com/office/powerpoint/2010/main" val="404490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buFont typeface="Wingdings" panose="05000000000000000000" pitchFamily="2" charset="2"/>
              <a:buChar char="Ø"/>
              <a:defRPr/>
            </a:pPr>
            <a:r>
              <a:rPr lang="en-GB" altLang="en-US" dirty="0"/>
              <a:t>are in receipt of an income or disability benefit</a:t>
            </a:r>
          </a:p>
          <a:p>
            <a:pPr lvl="1">
              <a:lnSpc>
                <a:spcPct val="90000"/>
              </a:lnSpc>
              <a:buFont typeface="Wingdings" panose="05000000000000000000" pitchFamily="2" charset="2"/>
              <a:buChar char="Ø"/>
              <a:defRPr/>
            </a:pPr>
            <a:r>
              <a:rPr lang="en-GB" altLang="en-US" dirty="0"/>
              <a:t>are 65 years old or older</a:t>
            </a:r>
          </a:p>
          <a:p>
            <a:pPr lvl="1">
              <a:lnSpc>
                <a:spcPct val="90000"/>
              </a:lnSpc>
              <a:buFont typeface="Wingdings" panose="05000000000000000000" pitchFamily="2" charset="2"/>
              <a:buChar char="Ø"/>
              <a:defRPr/>
            </a:pPr>
            <a:r>
              <a:rPr lang="en-GB" altLang="en-US" dirty="0"/>
              <a:t>living with a long term health condition</a:t>
            </a:r>
          </a:p>
          <a:p>
            <a:pPr lvl="1">
              <a:lnSpc>
                <a:spcPct val="90000"/>
              </a:lnSpc>
              <a:buFont typeface="Wingdings" panose="05000000000000000000" pitchFamily="2" charset="2"/>
              <a:buChar char="Ø"/>
              <a:defRPr/>
            </a:pPr>
            <a:r>
              <a:rPr lang="en-GB" altLang="en-US" dirty="0"/>
              <a:t>are struggling to afford to keep their home warm</a:t>
            </a:r>
            <a:endParaRPr lang="en-GB" altLang="en-US" sz="1600" dirty="0"/>
          </a:p>
          <a:p>
            <a:endParaRPr lang="en-GB" dirty="0"/>
          </a:p>
        </p:txBody>
      </p:sp>
      <p:sp>
        <p:nvSpPr>
          <p:cNvPr id="4" name="Slide Number Placeholder 3"/>
          <p:cNvSpPr>
            <a:spLocks noGrp="1"/>
          </p:cNvSpPr>
          <p:nvPr>
            <p:ph type="sldNum" sz="quarter" idx="5"/>
          </p:nvPr>
        </p:nvSpPr>
        <p:spPr/>
        <p:txBody>
          <a:bodyPr/>
          <a:lstStyle/>
          <a:p>
            <a:pPr>
              <a:defRPr/>
            </a:pPr>
            <a:fld id="{C2C688D2-2EE4-4369-99A7-5F5361494142}" type="slidenum">
              <a:rPr lang="en-GB" altLang="en-US" smtClean="0"/>
              <a:pPr>
                <a:defRPr/>
              </a:pPr>
              <a:t>5</a:t>
            </a:fld>
            <a:endParaRPr lang="en-GB" altLang="en-US" dirty="0"/>
          </a:p>
        </p:txBody>
      </p:sp>
    </p:spTree>
    <p:extLst>
      <p:ext uri="{BB962C8B-B14F-4D97-AF65-F5344CB8AC3E}">
        <p14:creationId xmlns:p14="http://schemas.microsoft.com/office/powerpoint/2010/main" val="185232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may be considered unreasonable for a landlord not to allow a tenant to take advantage of grants that will provide heating and or insulation (installed by accredited professionals who will provide relevant guarantees) at no cost or detriment to the landlord.  </a:t>
            </a:r>
          </a:p>
        </p:txBody>
      </p:sp>
      <p:sp>
        <p:nvSpPr>
          <p:cNvPr id="4" name="Slide Number Placeholder 3"/>
          <p:cNvSpPr>
            <a:spLocks noGrp="1"/>
          </p:cNvSpPr>
          <p:nvPr>
            <p:ph type="sldNum" sz="quarter" idx="5"/>
          </p:nvPr>
        </p:nvSpPr>
        <p:spPr/>
        <p:txBody>
          <a:bodyPr/>
          <a:lstStyle/>
          <a:p>
            <a:pPr>
              <a:defRPr/>
            </a:pPr>
            <a:fld id="{C2C688D2-2EE4-4369-99A7-5F5361494142}" type="slidenum">
              <a:rPr lang="en-GB" altLang="en-US" smtClean="0"/>
              <a:pPr>
                <a:defRPr/>
              </a:pPr>
              <a:t>6</a:t>
            </a:fld>
            <a:endParaRPr lang="en-GB" altLang="en-US" dirty="0"/>
          </a:p>
        </p:txBody>
      </p:sp>
    </p:spTree>
    <p:extLst>
      <p:ext uri="{BB962C8B-B14F-4D97-AF65-F5344CB8AC3E}">
        <p14:creationId xmlns:p14="http://schemas.microsoft.com/office/powerpoint/2010/main" val="3305611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33C8CCD2-B80B-486D-9EFC-9D98044AFBC5}" type="slidenum">
              <a:rPr lang="en-GB" altLang="en-US" smtClean="0"/>
              <a:pPr>
                <a:defRPr/>
              </a:pPr>
              <a:t>‹#›</a:t>
            </a:fld>
            <a:endParaRPr lang="en-GB" altLang="en-US" dirty="0"/>
          </a:p>
        </p:txBody>
      </p:sp>
    </p:spTree>
    <p:extLst>
      <p:ext uri="{BB962C8B-B14F-4D97-AF65-F5344CB8AC3E}">
        <p14:creationId xmlns:p14="http://schemas.microsoft.com/office/powerpoint/2010/main" val="2286782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441B9880-FC13-4CCA-815F-BB2ABD92BEE0}" type="slidenum">
              <a:rPr lang="en-GB" altLang="en-US" smtClean="0"/>
              <a:pPr>
                <a:defRPr/>
              </a:pPr>
              <a:t>‹#›</a:t>
            </a:fld>
            <a:endParaRPr lang="en-GB" altLang="en-US" dirty="0"/>
          </a:p>
        </p:txBody>
      </p:sp>
    </p:spTree>
    <p:extLst>
      <p:ext uri="{BB962C8B-B14F-4D97-AF65-F5344CB8AC3E}">
        <p14:creationId xmlns:p14="http://schemas.microsoft.com/office/powerpoint/2010/main" val="399147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441B9880-FC13-4CCA-815F-BB2ABD92BEE0}" type="slidenum">
              <a:rPr lang="en-GB" altLang="en-US" smtClean="0"/>
              <a:pPr>
                <a:defRPr/>
              </a:pPr>
              <a:t>‹#›</a:t>
            </a:fld>
            <a:endParaRPr lang="en-GB" alt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7052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441B9880-FC13-4CCA-815F-BB2ABD92BEE0}" type="slidenum">
              <a:rPr lang="en-GB" altLang="en-US" smtClean="0"/>
              <a:pPr>
                <a:defRPr/>
              </a:pPr>
              <a:t>‹#›</a:t>
            </a:fld>
            <a:endParaRPr lang="en-GB" altLang="en-US" dirty="0"/>
          </a:p>
        </p:txBody>
      </p:sp>
    </p:spTree>
    <p:extLst>
      <p:ext uri="{BB962C8B-B14F-4D97-AF65-F5344CB8AC3E}">
        <p14:creationId xmlns:p14="http://schemas.microsoft.com/office/powerpoint/2010/main" val="937634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441B9880-FC13-4CCA-815F-BB2ABD92BEE0}" type="slidenum">
              <a:rPr lang="en-GB" altLang="en-US" smtClean="0"/>
              <a:pPr>
                <a:defRPr/>
              </a:pPr>
              <a:t>‹#›</a:t>
            </a:fld>
            <a:endParaRPr lang="en-GB" alt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8129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441B9880-FC13-4CCA-815F-BB2ABD92BEE0}" type="slidenum">
              <a:rPr lang="en-GB" altLang="en-US" smtClean="0"/>
              <a:pPr>
                <a:defRPr/>
              </a:pPr>
              <a:t>‹#›</a:t>
            </a:fld>
            <a:endParaRPr lang="en-GB" altLang="en-US" dirty="0"/>
          </a:p>
        </p:txBody>
      </p:sp>
    </p:spTree>
    <p:extLst>
      <p:ext uri="{BB962C8B-B14F-4D97-AF65-F5344CB8AC3E}">
        <p14:creationId xmlns:p14="http://schemas.microsoft.com/office/powerpoint/2010/main" val="1371874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6C3AF6BD-F418-4D0D-8D3F-DFB95F45FC90}" type="slidenum">
              <a:rPr lang="en-GB" altLang="en-US" smtClean="0"/>
              <a:pPr>
                <a:defRPr/>
              </a:pPr>
              <a:t>‹#›</a:t>
            </a:fld>
            <a:endParaRPr lang="en-GB" altLang="en-US" dirty="0"/>
          </a:p>
        </p:txBody>
      </p:sp>
    </p:spTree>
    <p:extLst>
      <p:ext uri="{BB962C8B-B14F-4D97-AF65-F5344CB8AC3E}">
        <p14:creationId xmlns:p14="http://schemas.microsoft.com/office/powerpoint/2010/main" val="3567316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20D2146B-883D-4DC4-911C-52EFFDBBEC81}" type="slidenum">
              <a:rPr lang="en-GB" altLang="en-US" smtClean="0"/>
              <a:pPr>
                <a:defRPr/>
              </a:pPr>
              <a:t>‹#›</a:t>
            </a:fld>
            <a:endParaRPr lang="en-GB" altLang="en-US" dirty="0"/>
          </a:p>
        </p:txBody>
      </p:sp>
    </p:spTree>
    <p:extLst>
      <p:ext uri="{BB962C8B-B14F-4D97-AF65-F5344CB8AC3E}">
        <p14:creationId xmlns:p14="http://schemas.microsoft.com/office/powerpoint/2010/main" val="2648951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72640EB1-75EE-4467-8E2C-FC857723DB6A}"/>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a:extLst>
              <a:ext uri="{FF2B5EF4-FFF2-40B4-BE49-F238E27FC236}">
                <a16:creationId xmlns:a16="http://schemas.microsoft.com/office/drawing/2014/main" id="{3934D126-019A-4B55-8EBA-B067D7D800B6}"/>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a:extLst>
              <a:ext uri="{FF2B5EF4-FFF2-40B4-BE49-F238E27FC236}">
                <a16:creationId xmlns:a16="http://schemas.microsoft.com/office/drawing/2014/main" id="{472CF56A-87F8-47C9-AE8F-8D31110A1685}"/>
              </a:ext>
            </a:extLst>
          </p:cNvPr>
          <p:cNvSpPr>
            <a:spLocks noGrp="1" noChangeArrowheads="1"/>
          </p:cNvSpPr>
          <p:nvPr>
            <p:ph type="sldNum" sz="quarter" idx="12"/>
          </p:nvPr>
        </p:nvSpPr>
        <p:spPr>
          <a:ln/>
        </p:spPr>
        <p:txBody>
          <a:bodyPr/>
          <a:lstStyle>
            <a:lvl1pPr>
              <a:defRPr/>
            </a:lvl1pPr>
          </a:lstStyle>
          <a:p>
            <a:pPr>
              <a:defRPr/>
            </a:pPr>
            <a:fld id="{882F45D2-3665-4641-A991-3135FC407125}" type="slidenum">
              <a:rPr lang="en-GB" altLang="en-US"/>
              <a:pPr>
                <a:defRPr/>
              </a:pPr>
              <a:t>‹#›</a:t>
            </a:fld>
            <a:endParaRPr lang="en-GB" altLang="en-US" dirty="0"/>
          </a:p>
        </p:txBody>
      </p:sp>
    </p:spTree>
    <p:extLst>
      <p:ext uri="{BB962C8B-B14F-4D97-AF65-F5344CB8AC3E}">
        <p14:creationId xmlns:p14="http://schemas.microsoft.com/office/powerpoint/2010/main" val="131227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9E9966E8-B94B-4177-BFCE-1D399ABDF549}" type="slidenum">
              <a:rPr lang="en-GB" altLang="en-US" smtClean="0"/>
              <a:pPr>
                <a:defRPr/>
              </a:pPr>
              <a:t>‹#›</a:t>
            </a:fld>
            <a:endParaRPr lang="en-GB" altLang="en-US" dirty="0"/>
          </a:p>
        </p:txBody>
      </p:sp>
    </p:spTree>
    <p:extLst>
      <p:ext uri="{BB962C8B-B14F-4D97-AF65-F5344CB8AC3E}">
        <p14:creationId xmlns:p14="http://schemas.microsoft.com/office/powerpoint/2010/main" val="124063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495EA068-41AD-4869-929E-4C67F0782789}" type="slidenum">
              <a:rPr lang="en-GB" altLang="en-US" smtClean="0"/>
              <a:pPr>
                <a:defRPr/>
              </a:pPr>
              <a:t>‹#›</a:t>
            </a:fld>
            <a:endParaRPr lang="en-GB" altLang="en-US" dirty="0"/>
          </a:p>
        </p:txBody>
      </p:sp>
    </p:spTree>
    <p:extLst>
      <p:ext uri="{BB962C8B-B14F-4D97-AF65-F5344CB8AC3E}">
        <p14:creationId xmlns:p14="http://schemas.microsoft.com/office/powerpoint/2010/main" val="215367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32B111F4-2DA5-4155-BF6F-9EBCFA12DE55}" type="slidenum">
              <a:rPr lang="en-GB" altLang="en-US" smtClean="0"/>
              <a:pPr>
                <a:defRPr/>
              </a:pPr>
              <a:t>‹#›</a:t>
            </a:fld>
            <a:endParaRPr lang="en-GB" altLang="en-US" dirty="0"/>
          </a:p>
        </p:txBody>
      </p:sp>
    </p:spTree>
    <p:extLst>
      <p:ext uri="{BB962C8B-B14F-4D97-AF65-F5344CB8AC3E}">
        <p14:creationId xmlns:p14="http://schemas.microsoft.com/office/powerpoint/2010/main" val="401602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F3BDCD20-2234-4430-A4DC-74D37FC3E024}" type="slidenum">
              <a:rPr lang="en-GB" altLang="en-US" smtClean="0"/>
              <a:pPr>
                <a:defRPr/>
              </a:pPr>
              <a:t>‹#›</a:t>
            </a:fld>
            <a:endParaRPr lang="en-GB" altLang="en-US" dirty="0"/>
          </a:p>
        </p:txBody>
      </p:sp>
    </p:spTree>
    <p:extLst>
      <p:ext uri="{BB962C8B-B14F-4D97-AF65-F5344CB8AC3E}">
        <p14:creationId xmlns:p14="http://schemas.microsoft.com/office/powerpoint/2010/main" val="334722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D4C077BA-2ED7-4070-AC68-BEBBF799E0E9}" type="slidenum">
              <a:rPr lang="en-GB" altLang="en-US" smtClean="0"/>
              <a:pPr>
                <a:defRPr/>
              </a:pPr>
              <a:t>‹#›</a:t>
            </a:fld>
            <a:endParaRPr lang="en-GB" altLang="en-US" dirty="0"/>
          </a:p>
        </p:txBody>
      </p:sp>
    </p:spTree>
    <p:extLst>
      <p:ext uri="{BB962C8B-B14F-4D97-AF65-F5344CB8AC3E}">
        <p14:creationId xmlns:p14="http://schemas.microsoft.com/office/powerpoint/2010/main" val="55299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8BD9799E-DCA3-4D9B-BF51-9D23C5BC73E6}" type="slidenum">
              <a:rPr lang="en-GB" altLang="en-US" smtClean="0"/>
              <a:pPr>
                <a:defRPr/>
              </a:pPr>
              <a:t>‹#›</a:t>
            </a:fld>
            <a:endParaRPr lang="en-GB" altLang="en-US" dirty="0"/>
          </a:p>
        </p:txBody>
      </p:sp>
    </p:spTree>
    <p:extLst>
      <p:ext uri="{BB962C8B-B14F-4D97-AF65-F5344CB8AC3E}">
        <p14:creationId xmlns:p14="http://schemas.microsoft.com/office/powerpoint/2010/main" val="359833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D1F61954-C104-486E-B8C8-50586509D665}" type="slidenum">
              <a:rPr lang="en-GB" altLang="en-US" smtClean="0"/>
              <a:pPr>
                <a:defRPr/>
              </a:pPr>
              <a:t>‹#›</a:t>
            </a:fld>
            <a:endParaRPr lang="en-GB" altLang="en-US" dirty="0"/>
          </a:p>
        </p:txBody>
      </p:sp>
    </p:spTree>
    <p:extLst>
      <p:ext uri="{BB962C8B-B14F-4D97-AF65-F5344CB8AC3E}">
        <p14:creationId xmlns:p14="http://schemas.microsoft.com/office/powerpoint/2010/main" val="228809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26AAFAF1-A918-4E83-AA95-4702A8E594AB}" type="slidenum">
              <a:rPr lang="en-GB" altLang="en-US" smtClean="0"/>
              <a:pPr>
                <a:defRPr/>
              </a:pPr>
              <a:t>‹#›</a:t>
            </a:fld>
            <a:endParaRPr lang="en-GB" altLang="en-US" dirty="0"/>
          </a:p>
        </p:txBody>
      </p:sp>
    </p:spTree>
    <p:extLst>
      <p:ext uri="{BB962C8B-B14F-4D97-AF65-F5344CB8AC3E}">
        <p14:creationId xmlns:p14="http://schemas.microsoft.com/office/powerpoint/2010/main" val="391234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GB"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441B9880-FC13-4CCA-815F-BB2ABD92BEE0}" type="slidenum">
              <a:rPr lang="en-GB" altLang="en-US" smtClean="0"/>
              <a:pPr>
                <a:defRPr/>
              </a:pPr>
              <a:t>‹#›</a:t>
            </a:fld>
            <a:endParaRPr lang="en-GB" altLang="en-US" dirty="0"/>
          </a:p>
        </p:txBody>
      </p:sp>
    </p:spTree>
    <p:extLst>
      <p:ext uri="{BB962C8B-B14F-4D97-AF65-F5344CB8AC3E}">
        <p14:creationId xmlns:p14="http://schemas.microsoft.com/office/powerpoint/2010/main" val="273418433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mailto:info@theheetproject.org.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3" name="Straight Connector 72">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4" name="Rectangle 8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6" name="Rectangle 8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8" name="Straight Connector 8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9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Isosceles Triangle 95">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Isosceles Triangle 99">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Freeform: Shape 101">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75" name="Picture 6">
            <a:extLst>
              <a:ext uri="{FF2B5EF4-FFF2-40B4-BE49-F238E27FC236}">
                <a16:creationId xmlns:a16="http://schemas.microsoft.com/office/drawing/2014/main" id="{80464FDC-F289-430F-B460-02AF8A9E20F4}"/>
              </a:ext>
            </a:extLst>
          </p:cNvPr>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tretch>
            <a:fillRect/>
          </a:stretch>
        </p:blipFill>
        <p:spPr>
          <a:xfrm>
            <a:off x="567938" y="2124506"/>
            <a:ext cx="2892580" cy="2697887"/>
          </a:xfrm>
          <a:prstGeom prst="rect">
            <a:avLst/>
          </a:prstGeom>
          <a:noFill/>
        </p:spPr>
      </p:pic>
      <p:sp>
        <p:nvSpPr>
          <p:cNvPr id="3074" name="Rectangle 3">
            <a:extLst>
              <a:ext uri="{FF2B5EF4-FFF2-40B4-BE49-F238E27FC236}">
                <a16:creationId xmlns:a16="http://schemas.microsoft.com/office/drawing/2014/main" id="{ED2D61AD-6134-494F-A351-7643977CEE91}"/>
              </a:ext>
            </a:extLst>
          </p:cNvPr>
          <p:cNvSpPr>
            <a:spLocks noGrp="1" noChangeArrowheads="1"/>
          </p:cNvSpPr>
          <p:nvPr>
            <p:ph type="subTitle" idx="1"/>
          </p:nvPr>
        </p:nvSpPr>
        <p:spPr>
          <a:xfrm>
            <a:off x="5374253" y="1488916"/>
            <a:ext cx="3593070" cy="4244339"/>
          </a:xfrm>
        </p:spPr>
        <p:txBody>
          <a:bodyPr vert="horz" lIns="91440" tIns="45720" rIns="91440" bIns="45720" rtlCol="0" anchor="t">
            <a:normAutofit lnSpcReduction="10000"/>
          </a:bodyPr>
          <a:lstStyle/>
          <a:p>
            <a:pPr algn="ctr">
              <a:lnSpc>
                <a:spcPct val="90000"/>
              </a:lnSpc>
            </a:pPr>
            <a:r>
              <a:rPr lang="en-US" altLang="en-US" sz="1500" b="1" dirty="0">
                <a:solidFill>
                  <a:srgbClr val="FFFFFF"/>
                </a:solidFill>
              </a:rPr>
              <a:t>Home Energy Efficiency Training</a:t>
            </a:r>
          </a:p>
          <a:p>
            <a:pPr algn="ctr">
              <a:lnSpc>
                <a:spcPct val="90000"/>
              </a:lnSpc>
            </a:pPr>
            <a:r>
              <a:rPr lang="en-US" altLang="en-US" sz="1500" b="1" dirty="0">
                <a:solidFill>
                  <a:srgbClr val="FFFFFF"/>
                </a:solidFill>
              </a:rPr>
              <a:t>Our mission is to</a:t>
            </a:r>
          </a:p>
          <a:p>
            <a:pPr algn="l">
              <a:lnSpc>
                <a:spcPct val="90000"/>
              </a:lnSpc>
            </a:pPr>
            <a:endParaRPr lang="en-US" altLang="en-US" sz="1500" b="1" dirty="0">
              <a:solidFill>
                <a:srgbClr val="FFFFFF"/>
              </a:solidFill>
            </a:endParaRPr>
          </a:p>
          <a:p>
            <a:pPr algn="l">
              <a:lnSpc>
                <a:spcPct val="90000"/>
              </a:lnSpc>
            </a:pPr>
            <a:endParaRPr lang="en-US" altLang="en-US" sz="1500" b="1" dirty="0">
              <a:solidFill>
                <a:srgbClr val="FFFFFF"/>
              </a:solidFill>
            </a:endParaRPr>
          </a:p>
          <a:p>
            <a:pPr algn="l">
              <a:lnSpc>
                <a:spcPct val="90000"/>
              </a:lnSpc>
            </a:pPr>
            <a:endParaRPr lang="en-US" altLang="en-US" sz="1500" b="1" dirty="0">
              <a:solidFill>
                <a:srgbClr val="FFFFFF"/>
              </a:solidFill>
            </a:endParaRPr>
          </a:p>
          <a:p>
            <a:pPr algn="ctr">
              <a:lnSpc>
                <a:spcPct val="90000"/>
              </a:lnSpc>
            </a:pPr>
            <a:r>
              <a:rPr lang="en-US" altLang="en-US" sz="1500" b="1" dirty="0">
                <a:solidFill>
                  <a:srgbClr val="FFFFFF"/>
                </a:solidFill>
              </a:rPr>
              <a:t>“Work with the community to make the homes of local people safe and healthy with affordable fuel bills and low carbon emissions”</a:t>
            </a:r>
          </a:p>
          <a:p>
            <a:pPr algn="l">
              <a:lnSpc>
                <a:spcPct val="90000"/>
              </a:lnSpc>
              <a:buFont typeface="Wingdings 3" charset="2"/>
              <a:buChar char=""/>
            </a:pPr>
            <a:endParaRPr lang="en-US" altLang="en-US" sz="1500" b="1" dirty="0">
              <a:solidFill>
                <a:srgbClr val="FFFFFF"/>
              </a:solidFill>
            </a:endParaRPr>
          </a:p>
          <a:p>
            <a:pPr algn="l">
              <a:lnSpc>
                <a:spcPct val="90000"/>
              </a:lnSpc>
              <a:buFont typeface="Wingdings 3" charset="2"/>
              <a:buChar char=""/>
            </a:pPr>
            <a:endParaRPr lang="en-US" altLang="en-US" sz="1500" b="1" dirty="0">
              <a:solidFill>
                <a:srgbClr val="FFFFFF"/>
              </a:solidFill>
            </a:endParaRPr>
          </a:p>
          <a:p>
            <a:pPr algn="l">
              <a:lnSpc>
                <a:spcPct val="90000"/>
              </a:lnSpc>
              <a:buFont typeface="Wingdings 3" charset="2"/>
              <a:buChar char=""/>
            </a:pPr>
            <a:endParaRPr lang="en-US" altLang="en-US" sz="1500" b="1" dirty="0">
              <a:solidFill>
                <a:srgbClr val="FFFFFF"/>
              </a:solidFill>
            </a:endParaRPr>
          </a:p>
          <a:p>
            <a:pPr algn="l">
              <a:lnSpc>
                <a:spcPct val="90000"/>
              </a:lnSpc>
              <a:buFont typeface="Wingdings 3" charset="2"/>
              <a:buChar char=""/>
            </a:pPr>
            <a:endParaRPr lang="en-US" altLang="en-US" sz="1500" b="1" dirty="0">
              <a:solidFill>
                <a:srgbClr val="FFFFFF"/>
              </a:solidFill>
            </a:endParaRPr>
          </a:p>
          <a:p>
            <a:pPr algn="ctr">
              <a:lnSpc>
                <a:spcPct val="90000"/>
              </a:lnSpc>
            </a:pPr>
            <a:r>
              <a:rPr lang="en-US" altLang="en-US" sz="1500" b="1" dirty="0">
                <a:solidFill>
                  <a:srgbClr val="FFFFFF"/>
                </a:solidFill>
              </a:rPr>
              <a:t>Tel 020 8520 1900</a:t>
            </a:r>
          </a:p>
          <a:p>
            <a:pPr algn="ctr">
              <a:lnSpc>
                <a:spcPct val="90000"/>
              </a:lnSpc>
            </a:pPr>
            <a:r>
              <a:rPr lang="en-US" altLang="en-US" sz="1500" b="1" dirty="0">
                <a:solidFill>
                  <a:srgbClr val="FFFFFF"/>
                </a:solidFill>
              </a:rPr>
              <a:t>info@theheetproject.org.uk</a:t>
            </a:r>
          </a:p>
          <a:p>
            <a:pPr algn="l">
              <a:lnSpc>
                <a:spcPct val="90000"/>
              </a:lnSpc>
              <a:buFont typeface="Wingdings 3" charset="2"/>
              <a:buChar char=""/>
            </a:pPr>
            <a:endParaRPr lang="en-US" altLang="en-US" sz="1500" b="1"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 name="Group 121">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3" name="Straight Connector 122">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5"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6"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7" name="Isosceles Triangle 126">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8"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9"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0"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1" name="Isosceles Triangle 130">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2" name="Isosceles Triangle 131">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34" name="Rectangle 13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F41C6-F867-4006-92F3-62C715AA0160}"/>
              </a:ext>
            </a:extLst>
          </p:cNvPr>
          <p:cNvSpPr>
            <a:spLocks noGrp="1"/>
          </p:cNvSpPr>
          <p:nvPr>
            <p:ph type="title" sz="quarter"/>
          </p:nvPr>
        </p:nvSpPr>
        <p:spPr>
          <a:xfrm>
            <a:off x="489360" y="1382486"/>
            <a:ext cx="2660686" cy="4093028"/>
          </a:xfrm>
        </p:spPr>
        <p:txBody>
          <a:bodyPr vert="horz" lIns="91440" tIns="45720" rIns="91440" bIns="45720" rtlCol="0" anchor="ctr">
            <a:normAutofit/>
          </a:bodyPr>
          <a:lstStyle/>
          <a:p>
            <a:r>
              <a:rPr lang="en-US" sz="3800"/>
              <a:t>Fuel Poverty in Waltham Forest</a:t>
            </a:r>
          </a:p>
        </p:txBody>
      </p:sp>
      <p:grpSp>
        <p:nvGrpSpPr>
          <p:cNvPr id="136" name="Group 13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37" name="Straight Connector 13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3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Isosceles Triangle 14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7" name="Rectangle 14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7" name="Content Placeholder 5">
            <a:extLst>
              <a:ext uri="{FF2B5EF4-FFF2-40B4-BE49-F238E27FC236}">
                <a16:creationId xmlns:a16="http://schemas.microsoft.com/office/drawing/2014/main" id="{98429854-4479-41E3-BF2B-4F549B29A8F8}"/>
              </a:ext>
            </a:extLst>
          </p:cNvPr>
          <p:cNvGraphicFramePr>
            <a:graphicFrameLocks noGrp="1"/>
          </p:cNvGraphicFramePr>
          <p:nvPr>
            <p:ph sz="quarter" idx="4"/>
            <p:extLst>
              <p:ext uri="{D42A27DB-BD31-4B8C-83A1-F6EECF244321}">
                <p14:modId xmlns:p14="http://schemas.microsoft.com/office/powerpoint/2010/main" val="2792867163"/>
              </p:ext>
            </p:extLst>
          </p:nvPr>
        </p:nvGraphicFramePr>
        <p:xfrm>
          <a:off x="3798445" y="260648"/>
          <a:ext cx="4967226"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528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06DAB74B-94B4-42C3-82F2-B123CF2B46E0}"/>
              </a:ext>
            </a:extLst>
          </p:cNvPr>
          <p:cNvSpPr>
            <a:spLocks noGrp="1" noChangeArrowheads="1"/>
          </p:cNvSpPr>
          <p:nvPr>
            <p:ph type="title" sz="quarter"/>
          </p:nvPr>
        </p:nvSpPr>
        <p:spPr/>
        <p:txBody>
          <a:bodyPr/>
          <a:lstStyle/>
          <a:p>
            <a:pPr eaLnBrk="1" hangingPunct="1"/>
            <a:r>
              <a:rPr lang="en-GB" altLang="en-US" sz="4000" dirty="0"/>
              <a:t>Damp &amp; Condensation</a:t>
            </a:r>
          </a:p>
        </p:txBody>
      </p:sp>
      <p:pic>
        <p:nvPicPr>
          <p:cNvPr id="6147" name="Picture 7">
            <a:extLst>
              <a:ext uri="{FF2B5EF4-FFF2-40B4-BE49-F238E27FC236}">
                <a16:creationId xmlns:a16="http://schemas.microsoft.com/office/drawing/2014/main" id="{1C48E156-D1E6-4C78-8DE1-E91B9B7DE479}"/>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39750" y="1241425"/>
            <a:ext cx="3395663" cy="2544763"/>
          </a:xfrm>
        </p:spPr>
      </p:pic>
      <p:pic>
        <p:nvPicPr>
          <p:cNvPr id="6148" name="Picture 8">
            <a:extLst>
              <a:ext uri="{FF2B5EF4-FFF2-40B4-BE49-F238E27FC236}">
                <a16:creationId xmlns:a16="http://schemas.microsoft.com/office/drawing/2014/main" id="{95CA11BC-0886-4EDF-9F5E-08CFE819C7EB}"/>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859338" y="1241425"/>
            <a:ext cx="3400425" cy="2544763"/>
          </a:xfrm>
        </p:spPr>
      </p:pic>
      <p:sp>
        <p:nvSpPr>
          <p:cNvPr id="6149" name="Content Placeholder 1">
            <a:extLst>
              <a:ext uri="{FF2B5EF4-FFF2-40B4-BE49-F238E27FC236}">
                <a16:creationId xmlns:a16="http://schemas.microsoft.com/office/drawing/2014/main" id="{D0A62938-02C6-4746-B610-C4912068AE6C}"/>
              </a:ext>
            </a:extLst>
          </p:cNvPr>
          <p:cNvSpPr>
            <a:spLocks noGrp="1"/>
          </p:cNvSpPr>
          <p:nvPr>
            <p:ph sz="quarter" idx="3"/>
          </p:nvPr>
        </p:nvSpPr>
        <p:spPr>
          <a:xfrm>
            <a:off x="-108520" y="3933056"/>
            <a:ext cx="9875440" cy="2187575"/>
          </a:xfrm>
        </p:spPr>
        <p:txBody>
          <a:bodyPr>
            <a:normAutofit/>
          </a:bodyPr>
          <a:lstStyle/>
          <a:p>
            <a:r>
              <a:rPr lang="en-GB" altLang="en-US" dirty="0"/>
              <a:t>3% of English homes (604,000 homes) have a severe condensation problem</a:t>
            </a:r>
          </a:p>
          <a:p>
            <a:r>
              <a:rPr lang="en-GB" altLang="en-US" dirty="0"/>
              <a:t>8% of households living in relative poverty have a severe condensation problem</a:t>
            </a:r>
          </a:p>
        </p:txBody>
      </p:sp>
      <p:sp>
        <p:nvSpPr>
          <p:cNvPr id="6150" name="Content Placeholder 2">
            <a:extLst>
              <a:ext uri="{FF2B5EF4-FFF2-40B4-BE49-F238E27FC236}">
                <a16:creationId xmlns:a16="http://schemas.microsoft.com/office/drawing/2014/main" id="{532E9BD7-7E92-4958-8FA1-177039A97EC4}"/>
              </a:ext>
            </a:extLst>
          </p:cNvPr>
          <p:cNvSpPr>
            <a:spLocks noGrp="1"/>
          </p:cNvSpPr>
          <p:nvPr>
            <p:ph sz="quarter" idx="4"/>
          </p:nvPr>
        </p:nvSpPr>
        <p:spPr>
          <a:xfrm>
            <a:off x="440425" y="4756397"/>
            <a:ext cx="6696744" cy="2187575"/>
          </a:xfrm>
        </p:spPr>
        <p:txBody>
          <a:bodyPr>
            <a:normAutofit/>
          </a:bodyPr>
          <a:lstStyle/>
          <a:p>
            <a:pPr>
              <a:buFontTx/>
              <a:buChar char="-"/>
            </a:pPr>
            <a:r>
              <a:rPr lang="en-GB" altLang="en-US" dirty="0"/>
              <a:t>15% in private rented</a:t>
            </a:r>
          </a:p>
          <a:p>
            <a:pPr>
              <a:buFontTx/>
              <a:buChar char="-"/>
            </a:pPr>
            <a:r>
              <a:rPr lang="en-GB" altLang="en-US" dirty="0"/>
              <a:t> 9% in social rented</a:t>
            </a:r>
          </a:p>
          <a:p>
            <a:pPr marL="0" indent="0">
              <a:buNone/>
            </a:pPr>
            <a:r>
              <a:rPr lang="en-GB" altLang="en-US" dirty="0"/>
              <a:t>An energy efficient and well-ventilated home can help prevent damp and mould.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D6CE-4E47-4F34-A957-6FBADA90B6E2}"/>
              </a:ext>
            </a:extLst>
          </p:cNvPr>
          <p:cNvSpPr>
            <a:spLocks noGrp="1"/>
          </p:cNvSpPr>
          <p:nvPr>
            <p:ph type="title" sz="quarter"/>
          </p:nvPr>
        </p:nvSpPr>
        <p:spPr>
          <a:xfrm>
            <a:off x="457200" y="274638"/>
            <a:ext cx="8229600" cy="634082"/>
          </a:xfrm>
        </p:spPr>
        <p:txBody>
          <a:bodyPr>
            <a:normAutofit/>
          </a:bodyPr>
          <a:lstStyle/>
          <a:p>
            <a:r>
              <a:rPr lang="en-GB" sz="3200" b="1" dirty="0"/>
              <a:t>HEET CAN HELP TO FUND</a:t>
            </a:r>
          </a:p>
        </p:txBody>
      </p:sp>
      <p:sp>
        <p:nvSpPr>
          <p:cNvPr id="3" name="Content Placeholder 2">
            <a:extLst>
              <a:ext uri="{FF2B5EF4-FFF2-40B4-BE49-F238E27FC236}">
                <a16:creationId xmlns:a16="http://schemas.microsoft.com/office/drawing/2014/main" id="{31AD2170-A5FA-4D54-A4EA-A8AB868FD54F}"/>
              </a:ext>
            </a:extLst>
          </p:cNvPr>
          <p:cNvSpPr>
            <a:spLocks noGrp="1"/>
          </p:cNvSpPr>
          <p:nvPr>
            <p:ph sz="quarter" idx="1"/>
          </p:nvPr>
        </p:nvSpPr>
        <p:spPr>
          <a:xfrm>
            <a:off x="4257509" y="949937"/>
            <a:ext cx="3122803" cy="2185988"/>
          </a:xfrm>
        </p:spPr>
        <p:txBody>
          <a:bodyPr>
            <a:normAutofit/>
          </a:bodyPr>
          <a:lstStyle/>
          <a:p>
            <a:r>
              <a:rPr lang="en-GB" sz="1600" dirty="0"/>
              <a:t>FLOOR AND WALL INSULATION</a:t>
            </a:r>
          </a:p>
        </p:txBody>
      </p:sp>
      <p:sp>
        <p:nvSpPr>
          <p:cNvPr id="4" name="Content Placeholder 3">
            <a:extLst>
              <a:ext uri="{FF2B5EF4-FFF2-40B4-BE49-F238E27FC236}">
                <a16:creationId xmlns:a16="http://schemas.microsoft.com/office/drawing/2014/main" id="{6555482F-D912-4D4A-B153-610BD40F6B87}"/>
              </a:ext>
            </a:extLst>
          </p:cNvPr>
          <p:cNvSpPr>
            <a:spLocks noGrp="1"/>
          </p:cNvSpPr>
          <p:nvPr>
            <p:ph sz="quarter" idx="2"/>
          </p:nvPr>
        </p:nvSpPr>
        <p:spPr>
          <a:xfrm>
            <a:off x="533400" y="946753"/>
            <a:ext cx="3462536" cy="2151139"/>
          </a:xfrm>
        </p:spPr>
        <p:txBody>
          <a:bodyPr>
            <a:normAutofit/>
          </a:bodyPr>
          <a:lstStyle/>
          <a:p>
            <a:r>
              <a:rPr lang="en-GB" sz="1600" dirty="0"/>
              <a:t>GAS CONNECTIONS AND FIRST TIME CENTRAL HEATING</a:t>
            </a:r>
          </a:p>
        </p:txBody>
      </p:sp>
      <p:sp>
        <p:nvSpPr>
          <p:cNvPr id="5" name="Content Placeholder 4">
            <a:extLst>
              <a:ext uri="{FF2B5EF4-FFF2-40B4-BE49-F238E27FC236}">
                <a16:creationId xmlns:a16="http://schemas.microsoft.com/office/drawing/2014/main" id="{B5E122D0-F0C1-42FD-AE92-16483273E129}"/>
              </a:ext>
            </a:extLst>
          </p:cNvPr>
          <p:cNvSpPr>
            <a:spLocks noGrp="1"/>
          </p:cNvSpPr>
          <p:nvPr>
            <p:ph sz="quarter" idx="3"/>
          </p:nvPr>
        </p:nvSpPr>
        <p:spPr>
          <a:xfrm>
            <a:off x="533400" y="3301235"/>
            <a:ext cx="2776731" cy="2173551"/>
          </a:xfrm>
        </p:spPr>
        <p:txBody>
          <a:bodyPr/>
          <a:lstStyle/>
          <a:p>
            <a:r>
              <a:rPr lang="en-GB" dirty="0"/>
              <a:t>BOILER REPLACEMENT</a:t>
            </a:r>
          </a:p>
        </p:txBody>
      </p:sp>
      <p:sp>
        <p:nvSpPr>
          <p:cNvPr id="6" name="Content Placeholder 5">
            <a:extLst>
              <a:ext uri="{FF2B5EF4-FFF2-40B4-BE49-F238E27FC236}">
                <a16:creationId xmlns:a16="http://schemas.microsoft.com/office/drawing/2014/main" id="{B9095DB0-2AF2-4469-BAF0-90FFDAB4C4BC}"/>
              </a:ext>
            </a:extLst>
          </p:cNvPr>
          <p:cNvSpPr>
            <a:spLocks noGrp="1"/>
          </p:cNvSpPr>
          <p:nvPr>
            <p:ph sz="quarter" idx="4"/>
          </p:nvPr>
        </p:nvSpPr>
        <p:spPr>
          <a:xfrm>
            <a:off x="4287611" y="4060519"/>
            <a:ext cx="3380733" cy="735948"/>
          </a:xfrm>
        </p:spPr>
        <p:txBody>
          <a:bodyPr/>
          <a:lstStyle/>
          <a:p>
            <a:r>
              <a:rPr lang="en-GB" dirty="0"/>
              <a:t>LOFT INSULATION AND DRAUGHT PROOFING</a:t>
            </a:r>
          </a:p>
        </p:txBody>
      </p:sp>
      <p:sp>
        <p:nvSpPr>
          <p:cNvPr id="7" name="Content Placeholder 5">
            <a:extLst>
              <a:ext uri="{FF2B5EF4-FFF2-40B4-BE49-F238E27FC236}">
                <a16:creationId xmlns:a16="http://schemas.microsoft.com/office/drawing/2014/main" id="{556F5E0A-AB8B-4D59-B3B2-99E1132E2466}"/>
              </a:ext>
            </a:extLst>
          </p:cNvPr>
          <p:cNvSpPr txBox="1">
            <a:spLocks/>
          </p:cNvSpPr>
          <p:nvPr/>
        </p:nvSpPr>
        <p:spPr>
          <a:xfrm>
            <a:off x="4259567" y="4955219"/>
            <a:ext cx="3380733" cy="133250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ENERGY ADVICE, TARIFF SWITCHING, WARM HOME DISCOUNT AND INCOME MAXIMISATION FOR TENANTS</a:t>
            </a:r>
          </a:p>
        </p:txBody>
      </p:sp>
      <p:pic>
        <p:nvPicPr>
          <p:cNvPr id="11" name="Picture 10" descr="A picture containing white&#10;&#10;Description automatically generated">
            <a:extLst>
              <a:ext uri="{FF2B5EF4-FFF2-40B4-BE49-F238E27FC236}">
                <a16:creationId xmlns:a16="http://schemas.microsoft.com/office/drawing/2014/main" id="{2C41B9D0-704E-405E-A18C-6554A154B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594547"/>
            <a:ext cx="2966296" cy="1706688"/>
          </a:xfrm>
          <a:prstGeom prst="rect">
            <a:avLst/>
          </a:prstGeom>
        </p:spPr>
      </p:pic>
      <p:pic>
        <p:nvPicPr>
          <p:cNvPr id="13" name="Picture 12" descr="A picture containing box&#10;&#10;Description automatically generated">
            <a:extLst>
              <a:ext uri="{FF2B5EF4-FFF2-40B4-BE49-F238E27FC236}">
                <a16:creationId xmlns:a16="http://schemas.microsoft.com/office/drawing/2014/main" id="{6CB79531-1992-4804-810D-FA1968F16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423" y="3682479"/>
            <a:ext cx="1966105" cy="2920467"/>
          </a:xfrm>
          <a:prstGeom prst="rect">
            <a:avLst/>
          </a:prstGeom>
        </p:spPr>
      </p:pic>
      <p:pic>
        <p:nvPicPr>
          <p:cNvPr id="15" name="Picture 14" descr="A large brick building&#10;&#10;Description automatically generated">
            <a:extLst>
              <a:ext uri="{FF2B5EF4-FFF2-40B4-BE49-F238E27FC236}">
                <a16:creationId xmlns:a16="http://schemas.microsoft.com/office/drawing/2014/main" id="{DE6B0EE3-2131-432A-996E-F49D55CBC4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431" y="1541497"/>
            <a:ext cx="2776731" cy="2173550"/>
          </a:xfrm>
          <a:prstGeom prst="rect">
            <a:avLst/>
          </a:prstGeom>
        </p:spPr>
      </p:pic>
    </p:spTree>
    <p:extLst>
      <p:ext uri="{BB962C8B-B14F-4D97-AF65-F5344CB8AC3E}">
        <p14:creationId xmlns:p14="http://schemas.microsoft.com/office/powerpoint/2010/main" val="101584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50" name="Straight Connector 164">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9218" name="Title 1">
            <a:extLst>
              <a:ext uri="{FF2B5EF4-FFF2-40B4-BE49-F238E27FC236}">
                <a16:creationId xmlns:a16="http://schemas.microsoft.com/office/drawing/2014/main" id="{BDCE479F-557D-4044-A8FA-C709D4B5C95A}"/>
              </a:ext>
            </a:extLst>
          </p:cNvPr>
          <p:cNvSpPr>
            <a:spLocks noGrp="1"/>
          </p:cNvSpPr>
          <p:nvPr>
            <p:ph type="title"/>
          </p:nvPr>
        </p:nvSpPr>
        <p:spPr>
          <a:xfrm>
            <a:off x="130720" y="692696"/>
            <a:ext cx="3059830" cy="5224724"/>
          </a:xfrm>
        </p:spPr>
        <p:txBody>
          <a:bodyPr anchor="ctr">
            <a:normAutofit/>
          </a:bodyPr>
          <a:lstStyle/>
          <a:p>
            <a:r>
              <a:rPr lang="en-GB" altLang="en-US" sz="2500" dirty="0"/>
              <a:t>GRANTS/SUPPORT AVAILABLE VIA HEET</a:t>
            </a:r>
            <a:br>
              <a:rPr lang="en-GB" altLang="en-US" sz="2500" dirty="0"/>
            </a:br>
            <a:br>
              <a:rPr lang="en-GB" altLang="en-US" sz="2500" dirty="0"/>
            </a:br>
            <a:r>
              <a:rPr lang="en-US" altLang="en-US" sz="1800" dirty="0">
                <a:solidFill>
                  <a:schemeClr val="tx1">
                    <a:lumMod val="50000"/>
                    <a:lumOff val="50000"/>
                  </a:schemeClr>
                </a:solidFill>
              </a:rPr>
              <a:t>Contact HEET  </a:t>
            </a:r>
            <a:br>
              <a:rPr lang="en-US" altLang="en-US" sz="1800" dirty="0">
                <a:solidFill>
                  <a:schemeClr val="tx1">
                    <a:lumMod val="50000"/>
                    <a:lumOff val="50000"/>
                  </a:schemeClr>
                </a:solidFill>
              </a:rPr>
            </a:br>
            <a:r>
              <a:rPr lang="en-US" altLang="en-US" sz="1800" dirty="0">
                <a:solidFill>
                  <a:schemeClr val="tx1">
                    <a:lumMod val="50000"/>
                    <a:lumOff val="50000"/>
                  </a:schemeClr>
                </a:solidFill>
              </a:rPr>
              <a:t>020 8520 1900 </a:t>
            </a:r>
            <a:br>
              <a:rPr lang="en-US" altLang="en-US" sz="1800" dirty="0"/>
            </a:br>
            <a:r>
              <a:rPr lang="en-US" altLang="en-US" sz="1800" dirty="0">
                <a:hlinkClick r:id="rId3"/>
              </a:rPr>
              <a:t>info@theheetproject.org.uk</a:t>
            </a:r>
            <a:r>
              <a:rPr lang="en-US" altLang="en-US" sz="1800" dirty="0"/>
              <a:t> </a:t>
            </a:r>
            <a:endParaRPr lang="en-GB" altLang="en-US" sz="1800" dirty="0"/>
          </a:p>
        </p:txBody>
      </p:sp>
      <p:sp>
        <p:nvSpPr>
          <p:cNvPr id="9238" name="Content Placeholder 2">
            <a:extLst>
              <a:ext uri="{FF2B5EF4-FFF2-40B4-BE49-F238E27FC236}">
                <a16:creationId xmlns:a16="http://schemas.microsoft.com/office/drawing/2014/main" id="{C669FC31-6115-4741-A647-CD01C80C51D0}"/>
              </a:ext>
            </a:extLst>
          </p:cNvPr>
          <p:cNvSpPr>
            <a:spLocks noGrp="1"/>
          </p:cNvSpPr>
          <p:nvPr>
            <p:ph idx="1"/>
          </p:nvPr>
        </p:nvSpPr>
        <p:spPr>
          <a:xfrm>
            <a:off x="3181353" y="404664"/>
            <a:ext cx="4414982" cy="6048672"/>
          </a:xfrm>
        </p:spPr>
        <p:txBody>
          <a:bodyPr anchor="ctr">
            <a:normAutofit/>
          </a:bodyPr>
          <a:lstStyle/>
          <a:p>
            <a:pPr>
              <a:lnSpc>
                <a:spcPct val="90000"/>
              </a:lnSpc>
              <a:defRPr/>
            </a:pPr>
            <a:r>
              <a:rPr lang="en-GB" altLang="en-US" sz="2000" b="1" dirty="0"/>
              <a:t>The Warm Homes Fund </a:t>
            </a:r>
          </a:p>
          <a:p>
            <a:pPr marL="0" indent="0">
              <a:lnSpc>
                <a:spcPct val="90000"/>
              </a:lnSpc>
              <a:buNone/>
              <a:defRPr/>
            </a:pPr>
            <a:r>
              <a:rPr lang="en-GB" altLang="en-US" sz="2000" dirty="0"/>
              <a:t>	Provides funding for a gas 	connection and a first time 	central heating system to 	residents who meet certain 	qualifying criteria</a:t>
            </a:r>
          </a:p>
          <a:p>
            <a:pPr marL="0" indent="0">
              <a:lnSpc>
                <a:spcPct val="90000"/>
              </a:lnSpc>
              <a:buNone/>
              <a:defRPr/>
            </a:pPr>
            <a:endParaRPr lang="en-GB" altLang="en-US" sz="1400" dirty="0"/>
          </a:p>
          <a:p>
            <a:pPr>
              <a:lnSpc>
                <a:spcPct val="90000"/>
              </a:lnSpc>
              <a:defRPr/>
            </a:pPr>
            <a:r>
              <a:rPr lang="en-GB" altLang="en-US" sz="2000" b="1" dirty="0"/>
              <a:t>Energy Company Obligation </a:t>
            </a:r>
            <a:r>
              <a:rPr lang="en-GB" altLang="en-US" b="1" dirty="0"/>
              <a:t>(ECO) </a:t>
            </a:r>
          </a:p>
          <a:p>
            <a:pPr marL="0" indent="0">
              <a:lnSpc>
                <a:spcPct val="90000"/>
              </a:lnSpc>
              <a:buNone/>
              <a:defRPr/>
            </a:pPr>
            <a:r>
              <a:rPr lang="en-GB" altLang="en-US" sz="2000" dirty="0"/>
              <a:t>	Provides grants towards heating 	improvements, loft and cavity 	wall insulation to tenants that 	are in receipt of income related 	benefits </a:t>
            </a:r>
          </a:p>
          <a:p>
            <a:pPr marL="0" indent="0">
              <a:lnSpc>
                <a:spcPct val="90000"/>
              </a:lnSpc>
              <a:buNone/>
              <a:defRPr/>
            </a:pPr>
            <a:endParaRPr lang="en-GB" altLang="en-US" sz="1400" dirty="0"/>
          </a:p>
          <a:p>
            <a:pPr>
              <a:lnSpc>
                <a:spcPct val="90000"/>
              </a:lnSpc>
              <a:defRPr/>
            </a:pPr>
            <a:r>
              <a:rPr lang="en-GB" altLang="en-US" sz="2000" b="1" dirty="0"/>
              <a:t>LEAP</a:t>
            </a:r>
          </a:p>
          <a:p>
            <a:pPr marL="0" indent="0">
              <a:lnSpc>
                <a:spcPct val="90000"/>
              </a:lnSpc>
              <a:buNone/>
              <a:defRPr/>
            </a:pPr>
            <a:r>
              <a:rPr lang="en-GB" altLang="en-US" sz="2000" dirty="0"/>
              <a:t>	Provides home visits to install 	small energy efficiency 	measures and energy advice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9" name="Rectangle 148">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52" name="Straight Connector 151">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4"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Isosceles Triangle 155">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Isosceles Triangle 159">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Isosceles Triangle 160">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8ABC914-07F6-4063-ABE9-A9387C86860B}"/>
              </a:ext>
            </a:extLst>
          </p:cNvPr>
          <p:cNvSpPr>
            <a:spLocks noGrp="1"/>
          </p:cNvSpPr>
          <p:nvPr>
            <p:ph type="title"/>
          </p:nvPr>
        </p:nvSpPr>
        <p:spPr>
          <a:xfrm>
            <a:off x="661652" y="546894"/>
            <a:ext cx="6447501" cy="1320800"/>
          </a:xfrm>
        </p:spPr>
        <p:txBody>
          <a:bodyPr>
            <a:normAutofit fontScale="90000"/>
          </a:bodyPr>
          <a:lstStyle/>
          <a:p>
            <a:pPr>
              <a:lnSpc>
                <a:spcPct val="90000"/>
              </a:lnSpc>
              <a:defRPr/>
            </a:pPr>
            <a:br>
              <a:rPr lang="en-GB" sz="2800" b="1" dirty="0">
                <a:latin typeface="+mn-lt"/>
              </a:rPr>
            </a:br>
            <a:br>
              <a:rPr lang="en-GB" sz="2800" b="1" dirty="0">
                <a:latin typeface="+mn-lt"/>
              </a:rPr>
            </a:br>
            <a:r>
              <a:rPr lang="en-GB" sz="4000" b="1" dirty="0">
                <a:latin typeface="+mn-lt"/>
              </a:rPr>
              <a:t>Landlord responsibilities</a:t>
            </a:r>
            <a:br>
              <a:rPr lang="en-GB" sz="2800" b="1" dirty="0">
                <a:latin typeface="+mn-lt"/>
              </a:rPr>
            </a:br>
            <a:br>
              <a:rPr lang="en-GB" sz="2800" b="1" dirty="0">
                <a:latin typeface="+mn-lt"/>
              </a:rPr>
            </a:br>
            <a:r>
              <a:rPr lang="en-GB" sz="2800" b="1" dirty="0">
                <a:solidFill>
                  <a:schemeClr val="tx1"/>
                </a:solidFill>
              </a:rPr>
              <a:t>Minimum Energy Efficiency Standards </a:t>
            </a:r>
            <a:r>
              <a:rPr lang="en-GB" sz="2800" dirty="0">
                <a:solidFill>
                  <a:schemeClr val="tx1"/>
                </a:solidFill>
              </a:rPr>
              <a:t>– landlords with properties rated EPC F or G have until 1 April 2020 to improve the property rating to at least an E, or register an exemption, if they want to continue to let it</a:t>
            </a:r>
            <a:br>
              <a:rPr lang="en-GB" sz="2800" dirty="0">
                <a:solidFill>
                  <a:schemeClr val="tx1"/>
                </a:solidFill>
              </a:rPr>
            </a:br>
            <a:br>
              <a:rPr lang="en-GB" sz="2800" dirty="0">
                <a:solidFill>
                  <a:schemeClr val="tx1"/>
                </a:solidFill>
              </a:rPr>
            </a:br>
            <a:r>
              <a:rPr lang="en-GB" sz="2800" dirty="0">
                <a:solidFill>
                  <a:schemeClr val="tx1"/>
                </a:solidFill>
              </a:rPr>
              <a:t>Tenants have the right to request consent for reasonable energy efficiency improvements</a:t>
            </a:r>
            <a:br>
              <a:rPr lang="en-GB" sz="2800" dirty="0">
                <a:solidFill>
                  <a:schemeClr val="tx1"/>
                </a:solidFill>
              </a:rPr>
            </a:br>
            <a:br>
              <a:rPr lang="en-GB" sz="2800" dirty="0">
                <a:solidFill>
                  <a:schemeClr val="tx1"/>
                </a:solidFill>
              </a:rPr>
            </a:br>
            <a:r>
              <a:rPr lang="en-GB" sz="2800" dirty="0">
                <a:solidFill>
                  <a:schemeClr val="tx1"/>
                </a:solidFill>
              </a:rPr>
              <a:t>Properties must be free from significant hazards including ‘Excess Cold’</a:t>
            </a:r>
            <a:br>
              <a:rPr lang="en-GB" sz="2800" dirty="0"/>
            </a:br>
            <a:br>
              <a:rPr lang="en-GB" sz="2800" b="1" dirty="0">
                <a:latin typeface="+mn-lt"/>
              </a:rPr>
            </a:br>
            <a:endParaRPr lang="en-GB"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CC43-144D-48DB-8D9A-B3D7146A6529}"/>
              </a:ext>
            </a:extLst>
          </p:cNvPr>
          <p:cNvSpPr>
            <a:spLocks noGrp="1"/>
          </p:cNvSpPr>
          <p:nvPr>
            <p:ph type="title"/>
          </p:nvPr>
        </p:nvSpPr>
        <p:spPr/>
        <p:txBody>
          <a:bodyPr>
            <a:normAutofit/>
          </a:bodyPr>
          <a:lstStyle/>
          <a:p>
            <a:r>
              <a:rPr lang="en-GB" dirty="0"/>
              <a:t>Reasons to be an energy-efficiency landlord</a:t>
            </a:r>
          </a:p>
        </p:txBody>
      </p:sp>
      <p:sp>
        <p:nvSpPr>
          <p:cNvPr id="3" name="Content Placeholder 2">
            <a:extLst>
              <a:ext uri="{FF2B5EF4-FFF2-40B4-BE49-F238E27FC236}">
                <a16:creationId xmlns:a16="http://schemas.microsoft.com/office/drawing/2014/main" id="{E79E08C0-460D-48FF-8521-8648AA91B4D5}"/>
              </a:ext>
            </a:extLst>
          </p:cNvPr>
          <p:cNvSpPr>
            <a:spLocks noGrp="1"/>
          </p:cNvSpPr>
          <p:nvPr>
            <p:ph idx="1"/>
          </p:nvPr>
        </p:nvSpPr>
        <p:spPr>
          <a:xfrm>
            <a:off x="609595" y="2348880"/>
            <a:ext cx="6201736" cy="3716682"/>
          </a:xfrm>
        </p:spPr>
        <p:txBody>
          <a:bodyPr>
            <a:normAutofit/>
          </a:bodyPr>
          <a:lstStyle/>
          <a:p>
            <a:r>
              <a:rPr lang="en-GB" dirty="0"/>
              <a:t>Increasing warmth and comfort for tenants can lead to less complaints and reduced turnover.</a:t>
            </a:r>
          </a:p>
          <a:p>
            <a:r>
              <a:rPr lang="en-GB" dirty="0"/>
              <a:t>Reduced risk of damp and mould protects your property from ongoing issues, including structural problems</a:t>
            </a:r>
          </a:p>
          <a:p>
            <a:r>
              <a:rPr lang="en-GB" dirty="0"/>
              <a:t>Reduced energy bills for tenants could help residents to pay their rent on time</a:t>
            </a:r>
          </a:p>
          <a:p>
            <a:r>
              <a:rPr lang="en-GB" dirty="0"/>
              <a:t>Measures can be low-cost and grant funding is available</a:t>
            </a:r>
          </a:p>
          <a:p>
            <a:r>
              <a:rPr lang="en-GB" dirty="0"/>
              <a:t>The Climate Emergency is a local and national priority</a:t>
            </a:r>
          </a:p>
        </p:txBody>
      </p:sp>
    </p:spTree>
    <p:extLst>
      <p:ext uri="{BB962C8B-B14F-4D97-AF65-F5344CB8AC3E}">
        <p14:creationId xmlns:p14="http://schemas.microsoft.com/office/powerpoint/2010/main" val="277306119"/>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DAE40D61E6414DBDC4B1D4E708A02E" ma:contentTypeVersion="13" ma:contentTypeDescription="Create a new document." ma:contentTypeScope="" ma:versionID="695d7cabbe29cb4c3e9c7b35b3237be6">
  <xsd:schema xmlns:xsd="http://www.w3.org/2001/XMLSchema" xmlns:xs="http://www.w3.org/2001/XMLSchema" xmlns:p="http://schemas.microsoft.com/office/2006/metadata/properties" xmlns:ns3="ed005fad-ea39-4ea0-957d-68823856605d" xmlns:ns4="b8661cbb-6034-45d1-aa5b-f45fac6e3470" targetNamespace="http://schemas.microsoft.com/office/2006/metadata/properties" ma:root="true" ma:fieldsID="99ff377b01efedfe244ae62b82e9d398" ns3:_="" ns4:_="">
    <xsd:import namespace="ed005fad-ea39-4ea0-957d-68823856605d"/>
    <xsd:import namespace="b8661cbb-6034-45d1-aa5b-f45fac6e347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05fad-ea39-4ea0-957d-6882385660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661cbb-6034-45d1-aa5b-f45fac6e34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7DB4C5-1F45-40DE-AF5C-0042E41B5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05fad-ea39-4ea0-957d-68823856605d"/>
    <ds:schemaRef ds:uri="b8661cbb-6034-45d1-aa5b-f45fac6e34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8075D2-643C-43D7-860F-96DBB4049328}">
  <ds:schemaRefs>
    <ds:schemaRef ds:uri="http://schemas.microsoft.com/sharepoint/v3/contenttype/forms"/>
  </ds:schemaRefs>
</ds:datastoreItem>
</file>

<file path=customXml/itemProps3.xml><?xml version="1.0" encoding="utf-8"?>
<ds:datastoreItem xmlns:ds="http://schemas.openxmlformats.org/officeDocument/2006/customXml" ds:itemID="{6D20BFE5-C6B2-4884-B05D-AC8FB3DEEEE9}">
  <ds:schemaRefs>
    <ds:schemaRef ds:uri="http://schemas.microsoft.com/office/2006/metadata/properties"/>
    <ds:schemaRef ds:uri="http://schemas.microsoft.com/office/2006/documentManagement/types"/>
    <ds:schemaRef ds:uri="b8661cbb-6034-45d1-aa5b-f45fac6e3470"/>
    <ds:schemaRef ds:uri="http://schemas.openxmlformats.org/package/2006/metadata/core-properties"/>
    <ds:schemaRef ds:uri="http://purl.org/dc/dcmitype/"/>
    <ds:schemaRef ds:uri="http://schemas.microsoft.com/office/infopath/2007/PartnerControls"/>
    <ds:schemaRef ds:uri="http://purl.org/dc/terms/"/>
    <ds:schemaRef ds:uri="ed005fad-ea39-4ea0-957d-68823856605d"/>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383</TotalTime>
  <Words>444</Words>
  <Application>Microsoft Office PowerPoint</Application>
  <PresentationFormat>On-screen Show (4:3)</PresentationFormat>
  <Paragraphs>61</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Trebuchet MS</vt:lpstr>
      <vt:lpstr>Wingdings</vt:lpstr>
      <vt:lpstr>Wingdings 3</vt:lpstr>
      <vt:lpstr>Facet</vt:lpstr>
      <vt:lpstr>PowerPoint Presentation</vt:lpstr>
      <vt:lpstr>Fuel Poverty in Waltham Forest</vt:lpstr>
      <vt:lpstr>Damp &amp; Condensation</vt:lpstr>
      <vt:lpstr>HEET CAN HELP TO FUND</vt:lpstr>
      <vt:lpstr>GRANTS/SUPPORT AVAILABLE VIA HEET  Contact HEET   020 8520 1900  info@theheetproject.org.uk </vt:lpstr>
      <vt:lpstr>  Landlord responsibilities  Minimum Energy Efficiency Standards – landlords with properties rated EPC F or G have until 1 April 2020 to improve the property rating to at least an E, or register an exemption, if they want to continue to let it  Tenants have the right to request consent for reasonable energy efficiency improvements  Properties must be free from significant hazards including ‘Excess Cold’  </vt:lpstr>
      <vt:lpstr>Reasons to be an energy-efficiency landlord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Daley</dc:creator>
  <cp:lastModifiedBy>Amy Rose</cp:lastModifiedBy>
  <cp:revision>25</cp:revision>
  <dcterms:created xsi:type="dcterms:W3CDTF">2020-02-03T16:36:12Z</dcterms:created>
  <dcterms:modified xsi:type="dcterms:W3CDTF">2020-02-12T15:58:30Z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0x01010019DAE40D61E6414DBDC4B1D4E708A02E</vt:lpwstr>
  </property>
</Properties>
</file>