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9" r:id="rId8"/>
    <p:sldId id="263" r:id="rId9"/>
    <p:sldId id="264" r:id="rId10"/>
    <p:sldId id="266" r:id="rId11"/>
    <p:sldId id="260" r:id="rId12"/>
    <p:sldId id="26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8D22D-6650-4F31-BE97-D4A11F95D9DD}" v="3604" dt="2020-10-12T13:36:26.369"/>
    <p1510:client id="{BF45A255-9186-B789-18BD-5BA5D0BBD6B2}" v="1931" dt="2020-10-12T13:31:34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5DB5-E14B-4B3B-9551-71A7E8C90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93960-A2D8-4CB5-B41B-D85E9111F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B531-96CB-434A-8C37-34CC598C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A1F9E-CEE0-45D6-B197-5BE83022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51088-2290-48A9-97FC-853424AA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687D-B2BC-42EE-B302-CDC999B9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4AF3-487F-4953-8EA1-2F377F837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EA536-AA79-445F-9087-CC9CFAF8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281B-D1C0-4029-A640-D1A5AD09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4BF05-177B-4D8B-9AE8-60CEB356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0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7BC28-96B9-48D4-A297-1EAA8344A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B9F7C-7094-4949-85C5-9013A092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86C12-4B17-4B76-A812-D0506A36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9DDBF-E91A-4E97-9851-3F4BD392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38009-6911-4FDB-9A22-9D008E0E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6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A711-481E-47AE-9D5C-A8E8756C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F30D-D9DD-4014-90B4-081FD3EE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99F3-8BDA-4953-8D05-B2E527F3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18F3-91DC-42C1-A1A6-ED2ED3DA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E463A-A13A-4E49-8724-11735223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4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EEB8-D8CD-4F14-9CEE-9A07DEDD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962D7-73F5-4B26-A444-2503FEA2A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B8BE5-C254-4B9C-9D54-8FCD65C3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5C43B-B196-4755-B0DD-8BCA904E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B1CCE-E9FF-44DE-B5D9-69061072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3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73F2-6CF2-452A-B46A-4F609830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49EAF-027D-4307-B305-6F7028C90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D56AC-D221-4DD3-91E8-F27A6DEF7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1FAF-1DF0-4133-8796-0C8A029E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EE374-35BE-4CE8-A8F4-8F79B821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A9E0E-EF38-45B9-B4A8-39B65261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00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C65-6766-48CD-9938-80A1E5C6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EC790-F4C3-4929-B7C1-6C5C30A4C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63927-FB01-41EF-B899-E7F38ECE9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9EB87-3150-42C8-B012-8E8B9AED0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14877-D796-4FE1-B309-166CF33D3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45286-1FA5-4711-A1DF-439F4656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C8D66-76FC-49E1-B44C-288A8299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2BD27-3103-43D4-A584-BDF40F74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5F83-F518-4EE1-AB17-EC5FED2F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74A1A-A167-45A6-B490-50409DAB9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A41E2-026D-41EF-A92B-9732B53D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48A19-A04B-417F-A8D8-C067FD37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2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7FEBA-3143-48BD-9A4B-FE94DD2A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07C7F-98C1-43B1-AB41-E27C918F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6D935-C21B-40D6-AEC3-469C54C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F108-4CC3-4DC1-899C-9E885DF6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AC05B-01DE-489B-BD1B-AF2D760C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91799-307D-4131-9FE4-13E0D806E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56F7E-C854-47E1-8F5C-43297834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1E43A-9D5E-44EE-B948-7AD76146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3DFD3-B54F-4047-8A4D-DE566258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17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6DBF-4633-4C49-A41D-0AFC90C76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573E0-ACE7-49AB-B2E9-E979D0B6B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6C095-8D63-4100-9E9F-54067A8CA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F66F6-94B4-4209-B550-D4C3D313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86283-3029-43B4-BBE9-3CA1F836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AB220-28E0-40F7-A7EE-68EF094F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8AA36-7EB2-4698-92AA-A2FD4B24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6AE46-75D5-465F-9A2C-B12E83167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FE1CE-E22D-420C-8B72-482B0A879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E2B1F-72C3-4729-B6CD-E601D859862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AFC64-92FF-4B2F-BFDB-894FB604F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7FAC8-5975-4F87-B75F-D35A80E0C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68F7-A115-4BB3-8035-8B40B05AE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2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lation.gov.uk/uksi/2020/914/ma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23B5C-E93A-4EC1-9DF4-0720BC723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1129" y="1698012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b="1" err="1">
                <a:cs typeface="Calibri Light"/>
              </a:rPr>
              <a:t>Covid</a:t>
            </a:r>
            <a:r>
              <a:rPr lang="en-GB" b="1">
                <a:cs typeface="Calibri Light"/>
              </a:rPr>
              <a:t> Possession Proceedings</a:t>
            </a:r>
            <a:endParaRPr lang="en-GB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743D6-D5BA-4F66-BB8F-CE4FB9F9E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GB" b="1">
                <a:cs typeface="Calibri"/>
              </a:rPr>
              <a:t>By Ben Reeve-Lewis </a:t>
            </a:r>
          </a:p>
          <a:p>
            <a:pPr algn="r"/>
            <a:r>
              <a:rPr lang="en-GB" b="1">
                <a:cs typeface="Calibri"/>
              </a:rPr>
              <a:t>Safer Renting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12349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23B5C-E93A-4EC1-9DF4-0720BC723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b="1" dirty="0">
                <a:cs typeface="Calibri Light"/>
              </a:rPr>
              <a:t>Thank you</a:t>
            </a:r>
            <a:br>
              <a:rPr lang="en-GB" b="1" dirty="0">
                <a:cs typeface="Calibri Light"/>
              </a:rPr>
            </a:br>
            <a:r>
              <a:rPr lang="en-GB" b="1" dirty="0" err="1">
                <a:cs typeface="Calibri Light"/>
              </a:rPr>
              <a:t>Covid</a:t>
            </a:r>
            <a:r>
              <a:rPr lang="en-GB" b="1" dirty="0">
                <a:cs typeface="Calibri Light"/>
              </a:rPr>
              <a:t> Possession Proceedings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743D6-D5BA-4F66-BB8F-CE4FB9F9E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GB" b="1">
                <a:cs typeface="Calibri"/>
              </a:rPr>
              <a:t>By Ben Reeve-Lewis </a:t>
            </a:r>
          </a:p>
          <a:p>
            <a:pPr algn="r"/>
            <a:r>
              <a:rPr lang="en-GB" b="1">
                <a:cs typeface="Calibri"/>
              </a:rPr>
              <a:t>Safer Renting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403392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17145-1A07-4930-A040-CF1FDA8AA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Introduction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8A20-66AF-409B-A38E-B031572D8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>
                <a:cs typeface="Calibri"/>
              </a:rPr>
              <a:t>Possesion</a:t>
            </a:r>
            <a:r>
              <a:rPr lang="en-GB" dirty="0">
                <a:cs typeface="Calibri"/>
              </a:rPr>
              <a:t> cases resumed on </a:t>
            </a:r>
            <a:r>
              <a:rPr lang="en-GB" b="1" dirty="0">
                <a:cs typeface="Calibri"/>
              </a:rPr>
              <a:t>21st September 2020</a:t>
            </a:r>
            <a:r>
              <a:rPr lang="en-GB" dirty="0">
                <a:cs typeface="Calibri"/>
              </a:rPr>
              <a:t> after a stay since 26th March 2020 due to Covid-19. </a:t>
            </a:r>
            <a:endParaRPr lang="en-US" dirty="0"/>
          </a:p>
          <a:p>
            <a:r>
              <a:rPr lang="en-GB" dirty="0">
                <a:cs typeface="Calibri"/>
              </a:rPr>
              <a:t>The following guidelines apply to ASTs and Assured Tenancies. </a:t>
            </a:r>
          </a:p>
          <a:p>
            <a:r>
              <a:rPr lang="en-GB" dirty="0">
                <a:cs typeface="Calibri"/>
              </a:rPr>
              <a:t>The government guidelines still state that they 'urge everyone to show compassion and </a:t>
            </a:r>
            <a:r>
              <a:rPr lang="en-GB" dirty="0" err="1">
                <a:cs typeface="Calibri"/>
              </a:rPr>
              <a:t>excercise</a:t>
            </a:r>
            <a:r>
              <a:rPr lang="en-GB" dirty="0">
                <a:cs typeface="Calibri"/>
              </a:rPr>
              <a:t> flexibility as far as possible' and only serve a Section 21 </a:t>
            </a:r>
            <a:r>
              <a:rPr lang="en-GB" sz="2400" dirty="0">
                <a:cs typeface="Calibri"/>
              </a:rPr>
              <a:t>if </a:t>
            </a:r>
            <a:r>
              <a:rPr lang="en-GB" sz="2400" b="1" dirty="0">
                <a:cs typeface="Calibri"/>
              </a:rPr>
              <a:t>THERE ARE NO OTHER ALTERNATIVES. </a:t>
            </a:r>
          </a:p>
          <a:p>
            <a:r>
              <a:rPr lang="en-GB" dirty="0">
                <a:cs typeface="Calibri"/>
              </a:rPr>
              <a:t>i.e. </a:t>
            </a:r>
            <a:r>
              <a:rPr lang="en-GB" dirty="0" err="1">
                <a:cs typeface="Calibri"/>
              </a:rPr>
              <a:t>possesion</a:t>
            </a:r>
            <a:r>
              <a:rPr lang="en-GB" dirty="0">
                <a:cs typeface="Calibri"/>
              </a:rPr>
              <a:t> orders should be a last resort after attempted mediation with the tenant.</a:t>
            </a:r>
          </a:p>
        </p:txBody>
      </p:sp>
    </p:spTree>
    <p:extLst>
      <p:ext uri="{BB962C8B-B14F-4D97-AF65-F5344CB8AC3E}">
        <p14:creationId xmlns:p14="http://schemas.microsoft.com/office/powerpoint/2010/main" val="18522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BF835-7240-42DF-883D-2B45650E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Impact of COVID-19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F39D3-B595-45F6-A22F-FB04B0A61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Coronavirus Act 2020</a:t>
            </a:r>
            <a:r>
              <a:rPr lang="en-GB" dirty="0"/>
              <a:t> (</a:t>
            </a:r>
            <a:r>
              <a:rPr lang="en-GB" b="1" dirty="0"/>
              <a:t>CVA 2020</a:t>
            </a:r>
            <a:r>
              <a:rPr lang="en-GB" dirty="0"/>
              <a:t>)</a:t>
            </a:r>
            <a:r>
              <a:rPr lang="en-GB" b="1" dirty="0"/>
              <a:t> </a:t>
            </a:r>
            <a:r>
              <a:rPr lang="en-GB" dirty="0"/>
              <a:t>was enacted in response to the spread of COVID-19. </a:t>
            </a:r>
          </a:p>
          <a:p>
            <a:pPr lvl="1"/>
            <a:r>
              <a:rPr lang="en-GB" dirty="0"/>
              <a:t>The provisions within the </a:t>
            </a:r>
            <a:r>
              <a:rPr lang="en-GB" b="1" dirty="0"/>
              <a:t>CVA 2020 </a:t>
            </a:r>
            <a:r>
              <a:rPr lang="en-GB" dirty="0"/>
              <a:t>were intended to apply from the 26</a:t>
            </a:r>
            <a:r>
              <a:rPr lang="en-GB" baseline="30000" dirty="0"/>
              <a:t>th</a:t>
            </a:r>
            <a:r>
              <a:rPr lang="en-GB" dirty="0"/>
              <a:t> March 2020 until the 21st September 2020. </a:t>
            </a:r>
          </a:p>
          <a:p>
            <a:pPr lvl="1"/>
            <a:r>
              <a:rPr lang="en-GB" dirty="0"/>
              <a:t>This period was extended to the 31</a:t>
            </a:r>
            <a:r>
              <a:rPr lang="en-GB" baseline="30000" dirty="0"/>
              <a:t>st</a:t>
            </a:r>
            <a:r>
              <a:rPr lang="en-GB" dirty="0"/>
              <a:t> March 2021. </a:t>
            </a:r>
          </a:p>
          <a:p>
            <a:r>
              <a:rPr lang="en-GB" dirty="0"/>
              <a:t>With the aim of protecting residential tenants, notice periods in relation to possession proceedings for tenancies have been extended via the recent enactment of legislations.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47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B3122-B90D-4836-A1C5-AA2A26B9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Housing Act 1988 Section 8 Notices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B583-96D1-4E87-B5DD-A0C9F11C5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400" b="1" u="sng" dirty="0"/>
              <a:t>Assured Tenancies and Assured Shorthold Tenancies</a:t>
            </a:r>
          </a:p>
          <a:p>
            <a:r>
              <a:rPr lang="en-GB" sz="2400" b="1" dirty="0"/>
              <a:t>Originally, the notice period was extended to three months (if served between 26</a:t>
            </a:r>
            <a:r>
              <a:rPr lang="en-GB" sz="2400" b="1" baseline="30000" dirty="0"/>
              <a:t>th</a:t>
            </a:r>
            <a:r>
              <a:rPr lang="en-GB" sz="2400" b="1" dirty="0"/>
              <a:t> March 2020 and 28</a:t>
            </a:r>
            <a:r>
              <a:rPr lang="en-GB" sz="2400" b="1" baseline="30000" dirty="0"/>
              <a:t>th</a:t>
            </a:r>
            <a:r>
              <a:rPr lang="en-GB" sz="2400" b="1" dirty="0"/>
              <a:t> August 2020) – as per the CVA 2020 sch. 29 para 6. </a:t>
            </a:r>
          </a:p>
          <a:p>
            <a:r>
              <a:rPr lang="en-GB" sz="2400" b="1" dirty="0"/>
              <a:t>Pursuant to recent amended regulations, the notice period has been extended to 6 months. </a:t>
            </a:r>
          </a:p>
          <a:p>
            <a:r>
              <a:rPr lang="en-GB" sz="2400" b="1" dirty="0"/>
              <a:t>EXCEPTIONS (where a shorter notice period is imposed): </a:t>
            </a:r>
          </a:p>
          <a:p>
            <a:pPr lvl="1"/>
            <a:r>
              <a:rPr lang="en-GB" b="1" dirty="0"/>
              <a:t>When at least 6 months’ rent is unpaid at the time of the notice is served </a:t>
            </a:r>
            <a:r>
              <a:rPr lang="en-GB" b="1" i="1" dirty="0"/>
              <a:t>(4 weeks notice period</a:t>
            </a:r>
            <a:r>
              <a:rPr lang="en-GB" b="1" dirty="0"/>
              <a:t>) </a:t>
            </a:r>
          </a:p>
          <a:p>
            <a:pPr lvl="1"/>
            <a:r>
              <a:rPr lang="en-GB" b="1" dirty="0"/>
              <a:t>The grounds for eviction relates to the tenant’s immigration status OR the possession is sought following the death of the former of tenant (</a:t>
            </a:r>
            <a:r>
              <a:rPr lang="en-GB" b="1" i="1" dirty="0"/>
              <a:t>3 months notice period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988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787C0-60B5-4D35-A6AE-334D7ACBA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Housing Act 1988 Section 8 Notices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6A35D-8DD8-4924-979E-B83294086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3600" b="1" dirty="0"/>
              <a:t>EXCEPTIONS continued…: </a:t>
            </a:r>
          </a:p>
          <a:p>
            <a:pPr lvl="1"/>
            <a:r>
              <a:rPr lang="en-GB" sz="3200" b="1" dirty="0"/>
              <a:t>Cases concerning anti-social behaviour, domestic violence or where the tenancy was acquired as a result of fraudulent actions (</a:t>
            </a:r>
            <a:r>
              <a:rPr lang="en-GB" sz="3200" b="1" i="1" dirty="0"/>
              <a:t>2 weeks notice period</a:t>
            </a:r>
            <a:r>
              <a:rPr lang="en-GB" sz="3200" b="1" dirty="0"/>
              <a:t>)</a:t>
            </a:r>
          </a:p>
          <a:p>
            <a:pPr lvl="1"/>
            <a:r>
              <a:rPr lang="en-GB" sz="3200" b="1" dirty="0"/>
              <a:t>Cases concerning certain criminal convictions  and breaches of injunctions (</a:t>
            </a:r>
            <a:r>
              <a:rPr lang="en-GB" sz="3200" b="1" i="1" dirty="0"/>
              <a:t>4 weeks to 1 month notice period</a:t>
            </a:r>
            <a:r>
              <a:rPr lang="en-GB" sz="32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29215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5F8EEF-EB54-4120-945C-40D57302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Housing Act 1988 Section 21 Notices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1C10-B853-4EFC-A7F3-512CFA4E0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b="1" u="sng" dirty="0"/>
              <a:t>Assured Shorthold Tenancies</a:t>
            </a:r>
          </a:p>
          <a:p>
            <a:r>
              <a:rPr lang="en-GB" b="1" dirty="0"/>
              <a:t>The minimum notice period was originally extended to 3 months – as per CVA 2020 sch. 29 para 7. </a:t>
            </a:r>
          </a:p>
          <a:p>
            <a:pPr marL="0" indent="0">
              <a:buNone/>
            </a:pPr>
            <a:endParaRPr lang="en-GB" b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Coronavirus Act 2020 (Residential Tenancies: Protection from Eviction) (Amendment) (England) Regulations 2020 (SI 2020/914)</a:t>
            </a:r>
            <a:endParaRPr lang="en-US" b="1" dirty="0"/>
          </a:p>
          <a:p>
            <a:r>
              <a:rPr lang="en-US" b="1" dirty="0"/>
              <a:t>Increased the notice period to 6 months. </a:t>
            </a:r>
          </a:p>
          <a:p>
            <a:r>
              <a:rPr lang="en-US" b="1" dirty="0"/>
              <a:t>Extended the period to which possession periods must be commenced under s 21 (4D) to 10 months from which the notice was given.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166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5E6B4-345A-48E0-BF8E-ADD4463A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‘Reactivation’ Notice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41851-48E8-4639-AB71-1A4CF6408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3600" b="1" dirty="0"/>
              <a:t>Where the landlord has issued a Section 8 or Section 21 notice BEFORE 3</a:t>
            </a:r>
            <a:r>
              <a:rPr lang="en-GB" sz="3600" b="1" baseline="30000" dirty="0"/>
              <a:t>rd</a:t>
            </a:r>
            <a:r>
              <a:rPr lang="en-GB" sz="3600" b="1" dirty="0"/>
              <a:t> August 2020, the landlord needs to submit a ‘reactivation’ notice which notifies the court and the tenant that they still wish to continue the case. </a:t>
            </a:r>
          </a:p>
          <a:p>
            <a:r>
              <a:rPr lang="en-GB" sz="3600" b="1" dirty="0"/>
              <a:t>And sets out what the landlord knows about the tenant’s circumstances as affected by C19</a:t>
            </a:r>
          </a:p>
          <a:p>
            <a:r>
              <a:rPr lang="en-GB" sz="3600" b="1" dirty="0"/>
              <a:t>The ‘reactivation’ notice must be served by 4pm on 29</a:t>
            </a:r>
            <a:r>
              <a:rPr lang="en-GB" sz="3600" b="1" baseline="30000" dirty="0"/>
              <a:t>th</a:t>
            </a:r>
            <a:r>
              <a:rPr lang="en-GB" sz="3600" b="1" dirty="0"/>
              <a:t> January 2021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3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8C95D3-B325-485E-AE37-A9A95F60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Priority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4A477-4895-4C68-B2CE-405B557FA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6993006" cy="436384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/>
            <a:r>
              <a:rPr lang="en-US" b="1" dirty="0"/>
              <a:t>Due to the backlog of cases, the courts have already advised that the process will already take longer than the usual 8 weeks. </a:t>
            </a:r>
          </a:p>
          <a:p>
            <a:pPr marL="0"/>
            <a:endParaRPr lang="en-US" b="1" dirty="0"/>
          </a:p>
          <a:p>
            <a:pPr marL="0"/>
            <a:r>
              <a:rPr lang="en-US" b="1" dirty="0"/>
              <a:t>To help with the flow, some cases have been deemed to have priority:</a:t>
            </a:r>
          </a:p>
          <a:p>
            <a:r>
              <a:rPr lang="en-US" b="1" i="1" dirty="0"/>
              <a:t>Allegations of Anti-social </a:t>
            </a:r>
            <a:r>
              <a:rPr lang="en-US" b="1" i="1" dirty="0" err="1"/>
              <a:t>Behaviour</a:t>
            </a:r>
            <a:endParaRPr lang="en-US" b="1" i="1" dirty="0"/>
          </a:p>
          <a:p>
            <a:r>
              <a:rPr lang="en-US" b="1" i="1" dirty="0"/>
              <a:t>Extreme rent arrears, being either:</a:t>
            </a:r>
          </a:p>
          <a:p>
            <a:pPr marL="0"/>
            <a:r>
              <a:rPr lang="en-US" b="1" i="1" dirty="0"/>
              <a:t>I) equal to at least 12 months' rent, or</a:t>
            </a:r>
          </a:p>
          <a:p>
            <a:pPr marL="0"/>
            <a:r>
              <a:rPr lang="en-US" b="1" i="1" dirty="0" err="1"/>
              <a:t>Ii</a:t>
            </a:r>
            <a:r>
              <a:rPr lang="en-US" b="1" i="1" dirty="0"/>
              <a:t>) 9 months' rent if it is at least 25% of landlord's income.</a:t>
            </a:r>
          </a:p>
          <a:p>
            <a:pPr marL="0"/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0BA7D-B280-4A67-99BB-3331C08C051B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257084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DD077-E614-4092-825A-2C786D49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… Priority Cases Continued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E893C-DD2E-4B58-A28B-1B0F82FAF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2600" i="1">
                <a:ea typeface="+mn-lt"/>
                <a:cs typeface="+mn-lt"/>
              </a:rPr>
              <a:t>Cases involving alleged squatters, illegal occupiers or persons unknown</a:t>
            </a:r>
          </a:p>
          <a:p>
            <a:r>
              <a:rPr lang="en-GB" sz="2600" i="1">
                <a:cs typeface="Calibri"/>
              </a:rPr>
              <a:t>Cases involving allegations of domestic violence </a:t>
            </a:r>
            <a:r>
              <a:rPr lang="en-GB" sz="2600" i="1">
                <a:ea typeface="+mn-lt"/>
                <a:cs typeface="+mn-lt"/>
              </a:rPr>
              <a:t>where possession of the property is alleged to be important</a:t>
            </a:r>
          </a:p>
          <a:p>
            <a:r>
              <a:rPr lang="en-GB" sz="2600" i="1">
                <a:ea typeface="+mn-lt"/>
                <a:cs typeface="+mn-lt"/>
              </a:rPr>
              <a:t>Cases with allegations of fraud or deception.</a:t>
            </a:r>
            <a:endParaRPr lang="en-GB" sz="2600" i="1">
              <a:cs typeface="Calibri"/>
            </a:endParaRPr>
          </a:p>
          <a:p>
            <a:r>
              <a:rPr lang="en-GB" sz="2600" i="1">
                <a:ea typeface="+mn-lt"/>
                <a:cs typeface="+mn-lt"/>
              </a:rPr>
              <a:t>Cases with allegations of unlawful subletting.</a:t>
            </a:r>
            <a:endParaRPr lang="en-GB" sz="2600" i="1">
              <a:cs typeface="Calibri"/>
            </a:endParaRPr>
          </a:p>
          <a:p>
            <a:r>
              <a:rPr lang="en-GB" sz="2600" i="1">
                <a:ea typeface="+mn-lt"/>
                <a:cs typeface="+mn-lt"/>
              </a:rPr>
              <a:t>abandonment of the property, non-occupation or death of defendant.</a:t>
            </a:r>
            <a:endParaRPr lang="en-GB" sz="2600" i="1">
              <a:cs typeface="Calibri"/>
            </a:endParaRPr>
          </a:p>
          <a:p>
            <a:r>
              <a:rPr lang="en-GB" sz="2600" i="1">
                <a:ea typeface="+mn-lt"/>
                <a:cs typeface="+mn-lt"/>
              </a:rPr>
              <a:t> Cases involving ‘temporary accommodation’ and is specifically needed by the authority for reallocation as ‘temporary accommodation’.</a:t>
            </a:r>
            <a:endParaRPr lang="en-GB" sz="2600" i="1">
              <a:cs typeface="Calibri"/>
            </a:endParaRPr>
          </a:p>
          <a:p>
            <a:endParaRPr lang="en-GB" sz="26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51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C7107DFC8C04F997992E557B45372" ma:contentTypeVersion="13" ma:contentTypeDescription="Create a new document." ma:contentTypeScope="" ma:versionID="ea3493dd8f2dfee710cfe4a7e0f7d4fa">
  <xsd:schema xmlns:xsd="http://www.w3.org/2001/XMLSchema" xmlns:xs="http://www.w3.org/2001/XMLSchema" xmlns:p="http://schemas.microsoft.com/office/2006/metadata/properties" xmlns:ns3="d244e0f1-da12-4cb9-8bee-b6f9ad684b09" xmlns:ns4="b65ecae9-5dc3-4b11-bbe0-7b6bb1ff1487" targetNamespace="http://schemas.microsoft.com/office/2006/metadata/properties" ma:root="true" ma:fieldsID="dcbf72be81d65142df90ec3e4047580f" ns3:_="" ns4:_="">
    <xsd:import namespace="d244e0f1-da12-4cb9-8bee-b6f9ad684b09"/>
    <xsd:import namespace="b65ecae9-5dc3-4b11-bbe0-7b6bb1ff148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4e0f1-da12-4cb9-8bee-b6f9ad684b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ecae9-5dc3-4b11-bbe0-7b6bb1ff1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270456-5040-4A2D-AD4A-956E9404EB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5C90CF-5C69-41F7-B1FE-0D7772DDAAD5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b65ecae9-5dc3-4b11-bbe0-7b6bb1ff1487"/>
    <ds:schemaRef ds:uri="http://purl.org/dc/terms/"/>
    <ds:schemaRef ds:uri="d244e0f1-da12-4cb9-8bee-b6f9ad684b09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A16470-267A-4B7E-87C1-87C382C54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44e0f1-da12-4cb9-8bee-b6f9ad684b09"/>
    <ds:schemaRef ds:uri="b65ecae9-5dc3-4b11-bbe0-7b6bb1ff14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679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Covid Possession Proceedings</vt:lpstr>
      <vt:lpstr>Introduction</vt:lpstr>
      <vt:lpstr>The Impact of COVID-19</vt:lpstr>
      <vt:lpstr>Housing Act 1988 Section 8 Notices</vt:lpstr>
      <vt:lpstr>Housing Act 1988 Section 8 Notices</vt:lpstr>
      <vt:lpstr>Housing Act 1988 Section 21 Notices</vt:lpstr>
      <vt:lpstr>‘Reactivation’ Notice</vt:lpstr>
      <vt:lpstr>Priority Cases</vt:lpstr>
      <vt:lpstr>… Priority Cases Continued </vt:lpstr>
      <vt:lpstr>Thank you Covid Possession Proceedings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Possession Proceedings</dc:title>
  <dc:creator>Ben Reeve-Lewis</dc:creator>
  <cp:lastModifiedBy>Jenny Hall</cp:lastModifiedBy>
  <cp:revision>4</cp:revision>
  <dcterms:created xsi:type="dcterms:W3CDTF">2020-10-13T08:51:20Z</dcterms:created>
  <dcterms:modified xsi:type="dcterms:W3CDTF">2020-11-02T10:11:50Z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0x010100767C7107DFC8C04F997992E557B45372</vt:lpwstr>
  </property>
</Properties>
</file>