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08649-8284-45C5-A004-7BD5FFBF3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A07FDB-E69D-4E92-909C-DCD4D8C82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0C982-3A22-430C-B2EF-D0C93B53E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D6C8-F882-4E0C-9FCA-D835D0D37576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E76A0-95CE-417E-B970-543F31F9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810E5-0CD2-42C9-B4DA-8B53A4E0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0ED7-0F86-47FC-8C95-E7892979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35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74FD-D992-454A-AAD6-D43F7A387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6DD865-5CF6-4A85-9864-AE9A191C4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E337E-84AA-44D9-ADE1-3926F99F6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D6C8-F882-4E0C-9FCA-D835D0D37576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9907C-C878-4F0E-BD2D-03110A940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D35E5-4AEF-4710-B0E9-B6F1AB51F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0ED7-0F86-47FC-8C95-E7892979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27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56122F-DA11-4AA7-986E-73834D1A9F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ECE9AE-295C-422B-9728-A9C18874D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E67E5-A377-4DF1-BB3E-907DB31C8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D6C8-F882-4E0C-9FCA-D835D0D37576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DB0FA-E19D-4854-9FBD-E4A6C9B7E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F61C2-D997-4218-AE9D-295D2D66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0ED7-0F86-47FC-8C95-E7892979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FDFEC-4F12-4702-8F15-778FC2496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A475E-10D7-4C80-9ADA-1CE137C6A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690B7-04E6-4B51-B37E-F75EB0FBB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D6C8-F882-4E0C-9FCA-D835D0D37576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756B1-621C-471E-A25E-9C6064EEF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6B75B-8F14-4A9F-9AD8-404B9FA7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0ED7-0F86-47FC-8C95-E7892979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51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3BCD5-038A-45D9-B89A-688B4C9C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5EBA4-6F8F-4D9A-8503-762C61CDA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78A5F-6335-4DE1-A143-29B293B73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D6C8-F882-4E0C-9FCA-D835D0D37576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B4175-AFA6-4281-9294-AD23D568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496CA-F552-4B6C-84BC-D0121AE67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0ED7-0F86-47FC-8C95-E7892979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75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1ECBD-BBAC-450B-8571-9FB2155FF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C9651-F474-4167-AA36-D9A7D3807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D5F12D-8FA2-4874-8FF6-5E6EA2A65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5FB53-633C-4558-88DD-FCE451A0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D6C8-F882-4E0C-9FCA-D835D0D37576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BFA57-7E0F-4DF8-BA7A-93DD4C90C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25181-A42B-4A49-9E72-EAE189274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0ED7-0F86-47FC-8C95-E7892979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24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E0142-9C33-43ED-84E5-F4E90D299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99CF7-1F74-4771-B7D5-57EEBBA38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FBDEC-1F0A-4FAA-A446-930D01888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69661F-6F99-492F-89C5-4D9278EB50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C8A073-71EF-4822-A1AA-313B5271C4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512E28-1F66-4E70-BA2A-A6A80F0F6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D6C8-F882-4E0C-9FCA-D835D0D37576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2072DF-6BBB-4632-BA3B-B1FFB460E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57D7D0-30EC-42EF-B5E4-C6F340457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0ED7-0F86-47FC-8C95-E7892979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88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F823F-5D72-4BB7-BDF6-7A5C215A4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5F985-776D-49F9-8761-43D6FE1B0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D6C8-F882-4E0C-9FCA-D835D0D37576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474349-7FFD-437D-A227-3974DD73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F94B05-788B-4A5E-8BE2-422856468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0ED7-0F86-47FC-8C95-E7892979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99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C03790-F486-46A5-A1E8-6167EAB08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D6C8-F882-4E0C-9FCA-D835D0D37576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9DA4DA-8DAE-4BA9-B3A8-A61DBC67D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70682-9619-4935-B330-DC8FA9FA1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0ED7-0F86-47FC-8C95-E7892979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33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51E85-7BC5-4F99-915F-D0BB426CC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C5F4F-21F4-4D3F-B55E-A18FF0BDC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E71B7-5A99-42C4-B28D-7603DB4B5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699E1-55F6-4825-B42C-14DCC1CB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D6C8-F882-4E0C-9FCA-D835D0D37576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DF8A8-75AD-4C54-99F5-CA21C3376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94252-3E3C-4706-9FFF-B752FC04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0ED7-0F86-47FC-8C95-E7892979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65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7DB3D-64E8-4769-A0FE-9E1E941BF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8A6EDA-D1E8-4808-A767-7B7CBBA3A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C1777-5A97-4FDA-A3DB-C9F59449B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5A86A-FF52-49F6-A22D-B728CB727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D6C8-F882-4E0C-9FCA-D835D0D37576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75657-8EB7-4A79-A080-B19767142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E74C4-4572-44BA-838D-A26FB63EC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00ED7-0F86-47FC-8C95-E7892979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59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EF82C0-9AA8-4D09-9C4E-76716A9C8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1CA5B-EE86-413A-8AA3-5947C6FC3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86FA6-713E-4708-A5D9-AED096B9FF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ED6C8-F882-4E0C-9FCA-D835D0D37576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4CDD7-EE5D-4265-966A-EAED5DB59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8F7C4-5DB9-44AE-AE91-FE466EC9E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00ED7-0F86-47FC-8C95-E7892979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17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31164-9D99-41DB-B6F9-B81F11723E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35" y="-1218168"/>
            <a:ext cx="10796630" cy="1920050"/>
          </a:xfrm>
        </p:spPr>
        <p:txBody>
          <a:bodyPr>
            <a:normAutofit/>
          </a:bodyPr>
          <a:lstStyle/>
          <a:p>
            <a:pPr algn="l"/>
            <a:r>
              <a:rPr lang="en-GB" sz="3500" b="1" dirty="0">
                <a:latin typeface="Arial" panose="020B0604020202020204" pitchFamily="34" charset="0"/>
                <a:cs typeface="Arial" panose="020B0604020202020204" pitchFamily="34" charset="0"/>
              </a:rPr>
              <a:t>Parks Fees &amp; Charges 2024-25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0C65B3-6158-4023-BE1D-CBBF686B7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401612"/>
              </p:ext>
            </p:extLst>
          </p:nvPr>
        </p:nvGraphicFramePr>
        <p:xfrm>
          <a:off x="219360" y="909059"/>
          <a:ext cx="5304790" cy="4318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3524">
                  <a:extLst>
                    <a:ext uri="{9D8B030D-6E8A-4147-A177-3AD203B41FA5}">
                      <a16:colId xmlns:a16="http://schemas.microsoft.com/office/drawing/2014/main" val="832125259"/>
                    </a:ext>
                  </a:extLst>
                </a:gridCol>
                <a:gridCol w="1321266">
                  <a:extLst>
                    <a:ext uri="{9D8B030D-6E8A-4147-A177-3AD203B41FA5}">
                      <a16:colId xmlns:a16="http://schemas.microsoft.com/office/drawing/2014/main" val="3657380704"/>
                    </a:ext>
                  </a:extLst>
                </a:gridCol>
              </a:tblGrid>
              <a:tr h="5923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General Events/Activities in Parks 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(Fee is per day unless otherwise stated)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Fee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230687"/>
                  </a:ext>
                </a:extLst>
              </a:tr>
              <a:tr h="3040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Free children’s community event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(up to 1 hour only)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£23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288121"/>
                  </a:ext>
                </a:extLst>
              </a:tr>
              <a:tr h="3040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Sports/fitness/exercise class adults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£25 per hr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416099"/>
                  </a:ext>
                </a:extLst>
              </a:tr>
              <a:tr h="3040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Sports/fitness/exercise class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£12.50 per hr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003540"/>
                  </a:ext>
                </a:extLst>
              </a:tr>
              <a:tr h="3040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Event up to 25 people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£64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339742"/>
                  </a:ext>
                </a:extLst>
              </a:tr>
              <a:tr h="3040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Event up to 50 people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£110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211006"/>
                  </a:ext>
                </a:extLst>
              </a:tr>
              <a:tr h="3040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Event up to 75 people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£160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237338"/>
                  </a:ext>
                </a:extLst>
              </a:tr>
              <a:tr h="3040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Event up to 150 people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£320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534101"/>
                  </a:ext>
                </a:extLst>
              </a:tr>
              <a:tr h="3040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Event up to 300 people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£630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93106"/>
                  </a:ext>
                </a:extLst>
              </a:tr>
              <a:tr h="3040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Event up to 500 people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£1050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843484"/>
                  </a:ext>
                </a:extLst>
              </a:tr>
              <a:tr h="3040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Event up to 1,000 people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£1700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083962"/>
                  </a:ext>
                </a:extLst>
              </a:tr>
              <a:tr h="3040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Event up to 5,000 people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£2400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96812"/>
                  </a:ext>
                </a:extLst>
              </a:tr>
              <a:tr h="3040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Event up to 10,000 people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£4500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7484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ECD5429-F922-4D51-BFF6-19F1BFF34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918078"/>
              </p:ext>
            </p:extLst>
          </p:nvPr>
        </p:nvGraphicFramePr>
        <p:xfrm>
          <a:off x="219360" y="5322749"/>
          <a:ext cx="5306113" cy="1300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487">
                  <a:extLst>
                    <a:ext uri="{9D8B030D-6E8A-4147-A177-3AD203B41FA5}">
                      <a16:colId xmlns:a16="http://schemas.microsoft.com/office/drawing/2014/main" val="3899105670"/>
                    </a:ext>
                  </a:extLst>
                </a:gridCol>
                <a:gridCol w="1199626">
                  <a:extLst>
                    <a:ext uri="{9D8B030D-6E8A-4147-A177-3AD203B41FA5}">
                      <a16:colId xmlns:a16="http://schemas.microsoft.com/office/drawing/2014/main" val="238094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Funfairs (per day)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Fee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663832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Small (up to 14 rides)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£720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842498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Large (15+ rides)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£900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293600"/>
                  </a:ext>
                </a:extLst>
              </a:tr>
              <a:tr h="1593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Non-operational days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£220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2300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98791D2-DDF5-495E-A6E0-C93C9F70F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688201"/>
              </p:ext>
            </p:extLst>
          </p:nvPr>
        </p:nvGraphicFramePr>
        <p:xfrm>
          <a:off x="5617675" y="1159966"/>
          <a:ext cx="5304790" cy="1920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689">
                  <a:extLst>
                    <a:ext uri="{9D8B030D-6E8A-4147-A177-3AD203B41FA5}">
                      <a16:colId xmlns:a16="http://schemas.microsoft.com/office/drawing/2014/main" val="3145241786"/>
                    </a:ext>
                  </a:extLst>
                </a:gridCol>
                <a:gridCol w="1007101">
                  <a:extLst>
                    <a:ext uri="{9D8B030D-6E8A-4147-A177-3AD203B41FA5}">
                      <a16:colId xmlns:a16="http://schemas.microsoft.com/office/drawing/2014/main" val="1141358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Circuses (non-animal, per day)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Fee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89516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Small (up to 500 seats, per performance, per day)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£430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293277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Medium (up to750 seats, per performance, per day)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£750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974458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Large (up to 750 seats, per performance, per day)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£900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912223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Over 1000 seats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Negotiable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678931"/>
                  </a:ext>
                </a:extLst>
              </a:tr>
              <a:tr h="1593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Non-operational days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£220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66749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C8E8FD5-A847-4E73-A15B-6D6A34C0C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024283"/>
              </p:ext>
            </p:extLst>
          </p:nvPr>
        </p:nvGraphicFramePr>
        <p:xfrm>
          <a:off x="5617675" y="3187913"/>
          <a:ext cx="5279201" cy="2394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4190">
                  <a:extLst>
                    <a:ext uri="{9D8B030D-6E8A-4147-A177-3AD203B41FA5}">
                      <a16:colId xmlns:a16="http://schemas.microsoft.com/office/drawing/2014/main" val="856699438"/>
                    </a:ext>
                  </a:extLst>
                </a:gridCol>
                <a:gridCol w="965011">
                  <a:extLst>
                    <a:ext uri="{9D8B030D-6E8A-4147-A177-3AD203B41FA5}">
                      <a16:colId xmlns:a16="http://schemas.microsoft.com/office/drawing/2014/main" val="2832344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Pavilion and bowls hires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Fee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426629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Pavilion hire (per hour)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£38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883528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Pavilion hire (per hour, outside of operational hours)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£70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607499"/>
                  </a:ext>
                </a:extLst>
              </a:tr>
              <a:tr h="1593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Bowls (club hire per rink, per season, club use only)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£900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362458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Bowls (casual, adult)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£9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652965"/>
                  </a:ext>
                </a:extLst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Bowls (casual, U16/60+)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£4.50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320822"/>
                  </a:ext>
                </a:extLst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 contact us about our separate fees &amp; charges for the Winns Gallery (Aveling Centre, Lloyd Park)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56603"/>
                  </a:ext>
                </a:extLst>
              </a:tr>
            </a:tbl>
          </a:graphicData>
        </a:graphic>
      </p:graphicFrame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89795DEB-F0C7-4340-8EA7-7469F93B2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737" y="163351"/>
            <a:ext cx="1479328" cy="83124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3248F7-7675-469F-AD64-A4F2F452B105}"/>
              </a:ext>
            </a:extLst>
          </p:cNvPr>
          <p:cNvSpPr txBox="1"/>
          <p:nvPr/>
        </p:nvSpPr>
        <p:spPr>
          <a:xfrm>
            <a:off x="5617675" y="5670958"/>
            <a:ext cx="5279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Further information: greenspace.hire@walthamforest.gov.uk</a:t>
            </a:r>
          </a:p>
        </p:txBody>
      </p:sp>
    </p:spTree>
    <p:extLst>
      <p:ext uri="{BB962C8B-B14F-4D97-AF65-F5344CB8AC3E}">
        <p14:creationId xmlns:p14="http://schemas.microsoft.com/office/powerpoint/2010/main" val="144621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296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Parks Fees &amp; Charges 2024-25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 Borough of Waltham Forest Outdoor Events Fees &amp; Charges</dc:title>
  <dc:creator>Ellie Mortimer</dc:creator>
  <cp:lastModifiedBy>Ellie Mortimer</cp:lastModifiedBy>
  <cp:revision>28</cp:revision>
  <dcterms:created xsi:type="dcterms:W3CDTF">2020-04-08T12:31:38Z</dcterms:created>
  <dcterms:modified xsi:type="dcterms:W3CDTF">2023-12-22T09:56:48Z</dcterms:modified>
</cp:coreProperties>
</file>