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9" r:id="rId5"/>
    <p:sldMasterId id="2147483670" r:id="rId6"/>
    <p:sldMasterId id="2147483681" r:id="rId7"/>
  </p:sldMasterIdLst>
  <p:notesMasterIdLst>
    <p:notesMasterId r:id="rId46"/>
  </p:notesMasterIdLst>
  <p:sldIdLst>
    <p:sldId id="267" r:id="rId8"/>
    <p:sldId id="264" r:id="rId9"/>
    <p:sldId id="270" r:id="rId10"/>
    <p:sldId id="266" r:id="rId11"/>
    <p:sldId id="269" r:id="rId12"/>
    <p:sldId id="265" r:id="rId13"/>
    <p:sldId id="273" r:id="rId14"/>
    <p:sldId id="310" r:id="rId15"/>
    <p:sldId id="268" r:id="rId16"/>
    <p:sldId id="271" r:id="rId17"/>
    <p:sldId id="311" r:id="rId18"/>
    <p:sldId id="281" r:id="rId19"/>
    <p:sldId id="274" r:id="rId20"/>
    <p:sldId id="307" r:id="rId21"/>
    <p:sldId id="295" r:id="rId22"/>
    <p:sldId id="292" r:id="rId23"/>
    <p:sldId id="280" r:id="rId24"/>
    <p:sldId id="291" r:id="rId25"/>
    <p:sldId id="301" r:id="rId26"/>
    <p:sldId id="277" r:id="rId27"/>
    <p:sldId id="272" r:id="rId28"/>
    <p:sldId id="275" r:id="rId29"/>
    <p:sldId id="276" r:id="rId30"/>
    <p:sldId id="278" r:id="rId31"/>
    <p:sldId id="282" r:id="rId32"/>
    <p:sldId id="288" r:id="rId33"/>
    <p:sldId id="293" r:id="rId34"/>
    <p:sldId id="283" r:id="rId35"/>
    <p:sldId id="285" r:id="rId36"/>
    <p:sldId id="287" r:id="rId37"/>
    <p:sldId id="286" r:id="rId38"/>
    <p:sldId id="279" r:id="rId39"/>
    <p:sldId id="297" r:id="rId40"/>
    <p:sldId id="296" r:id="rId41"/>
    <p:sldId id="298" r:id="rId42"/>
    <p:sldId id="299" r:id="rId43"/>
    <p:sldId id="305" r:id="rId44"/>
    <p:sldId id="312"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25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3792" autoAdjust="0"/>
  </p:normalViewPr>
  <p:slideViewPr>
    <p:cSldViewPr snapToGrid="0">
      <p:cViewPr varScale="1">
        <p:scale>
          <a:sx n="75" d="100"/>
          <a:sy n="75" d="100"/>
        </p:scale>
        <p:origin x="332" y="40"/>
      </p:cViewPr>
      <p:guideLst>
        <p:guide orient="horz" pos="2160"/>
        <p:guide pos="3840"/>
      </p:guideLst>
    </p:cSldViewPr>
  </p:slideViewPr>
  <p:outlineViewPr>
    <p:cViewPr>
      <p:scale>
        <a:sx n="33" d="100"/>
        <a:sy n="33" d="100"/>
      </p:scale>
      <p:origin x="0" y="-32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Average</a:t>
            </a:r>
            <a:r>
              <a:rPr lang="en-GB" baseline="0" dirty="0"/>
              <a:t> House Price in Waltham Forest </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Waltham Forest Average Sale Price</c:v>
                </c:pt>
              </c:strCache>
            </c:strRef>
          </c:tx>
          <c:spPr>
            <a:ln w="28575" cap="rnd">
              <a:solidFill>
                <a:schemeClr val="accent1"/>
              </a:solidFill>
              <a:round/>
            </a:ln>
            <a:effectLst/>
          </c:spPr>
          <c:marker>
            <c:symbol val="none"/>
          </c:marker>
          <c:cat>
            <c:numRef>
              <c:f>Sheet1!$A$2:$A$61</c:f>
              <c:numCache>
                <c:formatCode>m/d/yyyy</c:formatCode>
                <c:ptCount val="6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pt idx="40">
                  <c:v>44317</c:v>
                </c:pt>
                <c:pt idx="41">
                  <c:v>44348</c:v>
                </c:pt>
                <c:pt idx="42">
                  <c:v>44378</c:v>
                </c:pt>
                <c:pt idx="43">
                  <c:v>44409</c:v>
                </c:pt>
                <c:pt idx="44">
                  <c:v>44440</c:v>
                </c:pt>
                <c:pt idx="45">
                  <c:v>44470</c:v>
                </c:pt>
                <c:pt idx="46">
                  <c:v>44501</c:v>
                </c:pt>
                <c:pt idx="47">
                  <c:v>44531</c:v>
                </c:pt>
                <c:pt idx="48">
                  <c:v>44562</c:v>
                </c:pt>
                <c:pt idx="49">
                  <c:v>44593</c:v>
                </c:pt>
                <c:pt idx="50">
                  <c:v>44621</c:v>
                </c:pt>
                <c:pt idx="51">
                  <c:v>44652</c:v>
                </c:pt>
                <c:pt idx="52">
                  <c:v>44682</c:v>
                </c:pt>
                <c:pt idx="53">
                  <c:v>44713</c:v>
                </c:pt>
                <c:pt idx="54">
                  <c:v>44743</c:v>
                </c:pt>
                <c:pt idx="55">
                  <c:v>44774</c:v>
                </c:pt>
                <c:pt idx="56">
                  <c:v>44805</c:v>
                </c:pt>
                <c:pt idx="57">
                  <c:v>44835</c:v>
                </c:pt>
                <c:pt idx="58">
                  <c:v>44866</c:v>
                </c:pt>
                <c:pt idx="59">
                  <c:v>44896</c:v>
                </c:pt>
              </c:numCache>
            </c:numRef>
          </c:cat>
          <c:val>
            <c:numRef>
              <c:f>Sheet1!$B$2:$B$61</c:f>
              <c:numCache>
                <c:formatCode>General</c:formatCode>
                <c:ptCount val="60"/>
                <c:pt idx="0">
                  <c:v>446779</c:v>
                </c:pt>
                <c:pt idx="1">
                  <c:v>447479</c:v>
                </c:pt>
                <c:pt idx="2">
                  <c:v>441672</c:v>
                </c:pt>
                <c:pt idx="3">
                  <c:v>430972</c:v>
                </c:pt>
                <c:pt idx="4">
                  <c:v>430305</c:v>
                </c:pt>
                <c:pt idx="5">
                  <c:v>435316</c:v>
                </c:pt>
                <c:pt idx="6">
                  <c:v>444867</c:v>
                </c:pt>
                <c:pt idx="7">
                  <c:v>445652</c:v>
                </c:pt>
                <c:pt idx="8">
                  <c:v>447630</c:v>
                </c:pt>
                <c:pt idx="9">
                  <c:v>441347</c:v>
                </c:pt>
                <c:pt idx="10">
                  <c:v>439162</c:v>
                </c:pt>
                <c:pt idx="11">
                  <c:v>439468</c:v>
                </c:pt>
                <c:pt idx="12">
                  <c:v>435182</c:v>
                </c:pt>
                <c:pt idx="13">
                  <c:v>436449</c:v>
                </c:pt>
                <c:pt idx="14">
                  <c:v>429355</c:v>
                </c:pt>
                <c:pt idx="15">
                  <c:v>432211</c:v>
                </c:pt>
                <c:pt idx="16">
                  <c:v>425663</c:v>
                </c:pt>
                <c:pt idx="17">
                  <c:v>421446</c:v>
                </c:pt>
                <c:pt idx="18">
                  <c:v>418722</c:v>
                </c:pt>
                <c:pt idx="19">
                  <c:v>426062</c:v>
                </c:pt>
                <c:pt idx="20">
                  <c:v>432045</c:v>
                </c:pt>
                <c:pt idx="21">
                  <c:v>434314</c:v>
                </c:pt>
                <c:pt idx="22">
                  <c:v>437274</c:v>
                </c:pt>
                <c:pt idx="23">
                  <c:v>440007</c:v>
                </c:pt>
                <c:pt idx="24">
                  <c:v>443997</c:v>
                </c:pt>
                <c:pt idx="25">
                  <c:v>436371</c:v>
                </c:pt>
                <c:pt idx="26">
                  <c:v>436083</c:v>
                </c:pt>
                <c:pt idx="27">
                  <c:v>440996</c:v>
                </c:pt>
                <c:pt idx="28">
                  <c:v>447070</c:v>
                </c:pt>
                <c:pt idx="29">
                  <c:v>449973</c:v>
                </c:pt>
                <c:pt idx="30">
                  <c:v>445442</c:v>
                </c:pt>
                <c:pt idx="31">
                  <c:v>449588</c:v>
                </c:pt>
                <c:pt idx="32">
                  <c:v>456704</c:v>
                </c:pt>
                <c:pt idx="33">
                  <c:v>466649</c:v>
                </c:pt>
                <c:pt idx="34">
                  <c:v>469813</c:v>
                </c:pt>
                <c:pt idx="35">
                  <c:v>472106</c:v>
                </c:pt>
                <c:pt idx="36">
                  <c:v>474388</c:v>
                </c:pt>
                <c:pt idx="37">
                  <c:v>479721</c:v>
                </c:pt>
                <c:pt idx="38">
                  <c:v>483369</c:v>
                </c:pt>
                <c:pt idx="39">
                  <c:v>479686</c:v>
                </c:pt>
                <c:pt idx="40">
                  <c:v>476033</c:v>
                </c:pt>
                <c:pt idx="41">
                  <c:v>473999</c:v>
                </c:pt>
                <c:pt idx="42">
                  <c:v>472289</c:v>
                </c:pt>
                <c:pt idx="43">
                  <c:v>475361</c:v>
                </c:pt>
                <c:pt idx="44">
                  <c:v>477301</c:v>
                </c:pt>
                <c:pt idx="45">
                  <c:v>478137</c:v>
                </c:pt>
                <c:pt idx="46">
                  <c:v>475326</c:v>
                </c:pt>
                <c:pt idx="47">
                  <c:v>472373</c:v>
                </c:pt>
                <c:pt idx="48">
                  <c:v>475810</c:v>
                </c:pt>
                <c:pt idx="49">
                  <c:v>478238</c:v>
                </c:pt>
                <c:pt idx="50">
                  <c:v>478664</c:v>
                </c:pt>
                <c:pt idx="51">
                  <c:v>480938</c:v>
                </c:pt>
                <c:pt idx="52">
                  <c:v>484230</c:v>
                </c:pt>
                <c:pt idx="53">
                  <c:v>495261</c:v>
                </c:pt>
                <c:pt idx="54">
                  <c:v>508768</c:v>
                </c:pt>
                <c:pt idx="55">
                  <c:v>522110</c:v>
                </c:pt>
                <c:pt idx="56">
                  <c:v>523707</c:v>
                </c:pt>
                <c:pt idx="57">
                  <c:v>525292</c:v>
                </c:pt>
                <c:pt idx="58">
                  <c:v>517339</c:v>
                </c:pt>
                <c:pt idx="59">
                  <c:v>515731</c:v>
                </c:pt>
              </c:numCache>
            </c:numRef>
          </c:val>
          <c:smooth val="0"/>
          <c:extLst>
            <c:ext xmlns:c16="http://schemas.microsoft.com/office/drawing/2014/chart" uri="{C3380CC4-5D6E-409C-BE32-E72D297353CC}">
              <c16:uniqueId val="{00000000-9EA5-49C0-BB32-F248277743A8}"/>
            </c:ext>
          </c:extLst>
        </c:ser>
        <c:ser>
          <c:idx val="1"/>
          <c:order val="1"/>
          <c:tx>
            <c:strRef>
              <c:f>Sheet1!$C$1</c:f>
              <c:strCache>
                <c:ptCount val="1"/>
                <c:pt idx="0">
                  <c:v>London Average Sale Price</c:v>
                </c:pt>
              </c:strCache>
            </c:strRef>
          </c:tx>
          <c:spPr>
            <a:ln w="28575" cap="rnd">
              <a:solidFill>
                <a:schemeClr val="accent2"/>
              </a:solidFill>
              <a:round/>
            </a:ln>
            <a:effectLst/>
          </c:spPr>
          <c:marker>
            <c:symbol val="none"/>
          </c:marker>
          <c:cat>
            <c:numRef>
              <c:f>Sheet1!$A$2:$A$61</c:f>
              <c:numCache>
                <c:formatCode>m/d/yyyy</c:formatCode>
                <c:ptCount val="60"/>
                <c:pt idx="0">
                  <c:v>43101</c:v>
                </c:pt>
                <c:pt idx="1">
                  <c:v>43132</c:v>
                </c:pt>
                <c:pt idx="2">
                  <c:v>43160</c:v>
                </c:pt>
                <c:pt idx="3">
                  <c:v>43191</c:v>
                </c:pt>
                <c:pt idx="4">
                  <c:v>43221</c:v>
                </c:pt>
                <c:pt idx="5">
                  <c:v>43252</c:v>
                </c:pt>
                <c:pt idx="6">
                  <c:v>43282</c:v>
                </c:pt>
                <c:pt idx="7">
                  <c:v>43313</c:v>
                </c:pt>
                <c:pt idx="8">
                  <c:v>43344</c:v>
                </c:pt>
                <c:pt idx="9">
                  <c:v>43374</c:v>
                </c:pt>
                <c:pt idx="10">
                  <c:v>43405</c:v>
                </c:pt>
                <c:pt idx="11">
                  <c:v>43435</c:v>
                </c:pt>
                <c:pt idx="12">
                  <c:v>43466</c:v>
                </c:pt>
                <c:pt idx="13">
                  <c:v>43497</c:v>
                </c:pt>
                <c:pt idx="14">
                  <c:v>43525</c:v>
                </c:pt>
                <c:pt idx="15">
                  <c:v>43556</c:v>
                </c:pt>
                <c:pt idx="16">
                  <c:v>43586</c:v>
                </c:pt>
                <c:pt idx="17">
                  <c:v>43617</c:v>
                </c:pt>
                <c:pt idx="18">
                  <c:v>43647</c:v>
                </c:pt>
                <c:pt idx="19">
                  <c:v>43678</c:v>
                </c:pt>
                <c:pt idx="20">
                  <c:v>43709</c:v>
                </c:pt>
                <c:pt idx="21">
                  <c:v>43739</c:v>
                </c:pt>
                <c:pt idx="22">
                  <c:v>43770</c:v>
                </c:pt>
                <c:pt idx="23">
                  <c:v>43800</c:v>
                </c:pt>
                <c:pt idx="24">
                  <c:v>43831</c:v>
                </c:pt>
                <c:pt idx="25">
                  <c:v>43862</c:v>
                </c:pt>
                <c:pt idx="26">
                  <c:v>43891</c:v>
                </c:pt>
                <c:pt idx="27">
                  <c:v>43922</c:v>
                </c:pt>
                <c:pt idx="28">
                  <c:v>43952</c:v>
                </c:pt>
                <c:pt idx="29">
                  <c:v>43983</c:v>
                </c:pt>
                <c:pt idx="30">
                  <c:v>44013</c:v>
                </c:pt>
                <c:pt idx="31">
                  <c:v>44044</c:v>
                </c:pt>
                <c:pt idx="32">
                  <c:v>44075</c:v>
                </c:pt>
                <c:pt idx="33">
                  <c:v>44105</c:v>
                </c:pt>
                <c:pt idx="34">
                  <c:v>44136</c:v>
                </c:pt>
                <c:pt idx="35">
                  <c:v>44166</c:v>
                </c:pt>
                <c:pt idx="36">
                  <c:v>44197</c:v>
                </c:pt>
                <c:pt idx="37">
                  <c:v>44228</c:v>
                </c:pt>
                <c:pt idx="38">
                  <c:v>44256</c:v>
                </c:pt>
                <c:pt idx="39">
                  <c:v>44287</c:v>
                </c:pt>
                <c:pt idx="40">
                  <c:v>44317</c:v>
                </c:pt>
                <c:pt idx="41">
                  <c:v>44348</c:v>
                </c:pt>
                <c:pt idx="42">
                  <c:v>44378</c:v>
                </c:pt>
                <c:pt idx="43">
                  <c:v>44409</c:v>
                </c:pt>
                <c:pt idx="44">
                  <c:v>44440</c:v>
                </c:pt>
                <c:pt idx="45">
                  <c:v>44470</c:v>
                </c:pt>
                <c:pt idx="46">
                  <c:v>44501</c:v>
                </c:pt>
                <c:pt idx="47">
                  <c:v>44531</c:v>
                </c:pt>
                <c:pt idx="48">
                  <c:v>44562</c:v>
                </c:pt>
                <c:pt idx="49">
                  <c:v>44593</c:v>
                </c:pt>
                <c:pt idx="50">
                  <c:v>44621</c:v>
                </c:pt>
                <c:pt idx="51">
                  <c:v>44652</c:v>
                </c:pt>
                <c:pt idx="52">
                  <c:v>44682</c:v>
                </c:pt>
                <c:pt idx="53">
                  <c:v>44713</c:v>
                </c:pt>
                <c:pt idx="54">
                  <c:v>44743</c:v>
                </c:pt>
                <c:pt idx="55">
                  <c:v>44774</c:v>
                </c:pt>
                <c:pt idx="56">
                  <c:v>44805</c:v>
                </c:pt>
                <c:pt idx="57">
                  <c:v>44835</c:v>
                </c:pt>
                <c:pt idx="58">
                  <c:v>44866</c:v>
                </c:pt>
                <c:pt idx="59">
                  <c:v>44896</c:v>
                </c:pt>
              </c:numCache>
            </c:numRef>
          </c:cat>
          <c:val>
            <c:numRef>
              <c:f>Sheet1!$C$2:$C$61</c:f>
              <c:numCache>
                <c:formatCode>General</c:formatCode>
                <c:ptCount val="60"/>
                <c:pt idx="0">
                  <c:v>479772</c:v>
                </c:pt>
                <c:pt idx="1">
                  <c:v>477860</c:v>
                </c:pt>
                <c:pt idx="2">
                  <c:v>472357</c:v>
                </c:pt>
                <c:pt idx="3">
                  <c:v>477253</c:v>
                </c:pt>
                <c:pt idx="4">
                  <c:v>478485</c:v>
                </c:pt>
                <c:pt idx="5">
                  <c:v>479931</c:v>
                </c:pt>
                <c:pt idx="6">
                  <c:v>484724</c:v>
                </c:pt>
                <c:pt idx="7">
                  <c:v>479550</c:v>
                </c:pt>
                <c:pt idx="8">
                  <c:v>476545</c:v>
                </c:pt>
                <c:pt idx="9">
                  <c:v>480057</c:v>
                </c:pt>
                <c:pt idx="10">
                  <c:v>474347</c:v>
                </c:pt>
                <c:pt idx="11">
                  <c:v>473252</c:v>
                </c:pt>
                <c:pt idx="12">
                  <c:v>470067</c:v>
                </c:pt>
                <c:pt idx="13">
                  <c:v>466068</c:v>
                </c:pt>
                <c:pt idx="14">
                  <c:v>464162</c:v>
                </c:pt>
                <c:pt idx="15">
                  <c:v>469537</c:v>
                </c:pt>
                <c:pt idx="16">
                  <c:v>463628</c:v>
                </c:pt>
                <c:pt idx="17">
                  <c:v>470519</c:v>
                </c:pt>
                <c:pt idx="18">
                  <c:v>478505</c:v>
                </c:pt>
                <c:pt idx="19">
                  <c:v>472729</c:v>
                </c:pt>
                <c:pt idx="20">
                  <c:v>477146</c:v>
                </c:pt>
                <c:pt idx="21">
                  <c:v>472668</c:v>
                </c:pt>
                <c:pt idx="22">
                  <c:v>468757</c:v>
                </c:pt>
                <c:pt idx="23">
                  <c:v>479153</c:v>
                </c:pt>
                <c:pt idx="24">
                  <c:v>475948</c:v>
                </c:pt>
                <c:pt idx="25">
                  <c:v>474480</c:v>
                </c:pt>
                <c:pt idx="26">
                  <c:v>482605</c:v>
                </c:pt>
                <c:pt idx="27">
                  <c:v>476159</c:v>
                </c:pt>
                <c:pt idx="28">
                  <c:v>473225</c:v>
                </c:pt>
                <c:pt idx="29">
                  <c:v>479969</c:v>
                </c:pt>
                <c:pt idx="30">
                  <c:v>483830</c:v>
                </c:pt>
                <c:pt idx="31">
                  <c:v>489424</c:v>
                </c:pt>
                <c:pt idx="32">
                  <c:v>493205</c:v>
                </c:pt>
                <c:pt idx="33">
                  <c:v>486212</c:v>
                </c:pt>
                <c:pt idx="34">
                  <c:v>494552</c:v>
                </c:pt>
                <c:pt idx="35">
                  <c:v>494193</c:v>
                </c:pt>
                <c:pt idx="36">
                  <c:v>499115</c:v>
                </c:pt>
                <c:pt idx="37">
                  <c:v>490384</c:v>
                </c:pt>
                <c:pt idx="38">
                  <c:v>499862</c:v>
                </c:pt>
                <c:pt idx="39">
                  <c:v>491221</c:v>
                </c:pt>
                <c:pt idx="40">
                  <c:v>486387</c:v>
                </c:pt>
                <c:pt idx="41">
                  <c:v>505998</c:v>
                </c:pt>
                <c:pt idx="42">
                  <c:v>497949</c:v>
                </c:pt>
                <c:pt idx="43">
                  <c:v>510268</c:v>
                </c:pt>
                <c:pt idx="44">
                  <c:v>509148</c:v>
                </c:pt>
                <c:pt idx="45">
                  <c:v>507712</c:v>
                </c:pt>
                <c:pt idx="46">
                  <c:v>510077</c:v>
                </c:pt>
                <c:pt idx="47">
                  <c:v>509111</c:v>
                </c:pt>
                <c:pt idx="48">
                  <c:v>517229</c:v>
                </c:pt>
                <c:pt idx="49">
                  <c:v>516986</c:v>
                </c:pt>
                <c:pt idx="50">
                  <c:v>515591</c:v>
                </c:pt>
                <c:pt idx="51">
                  <c:v>521867</c:v>
                </c:pt>
                <c:pt idx="52">
                  <c:v>522208</c:v>
                </c:pt>
                <c:pt idx="53">
                  <c:v>531251</c:v>
                </c:pt>
                <c:pt idx="54">
                  <c:v>540181</c:v>
                </c:pt>
                <c:pt idx="55">
                  <c:v>544347</c:v>
                </c:pt>
                <c:pt idx="56">
                  <c:v>544323</c:v>
                </c:pt>
                <c:pt idx="57">
                  <c:v>536843</c:v>
                </c:pt>
                <c:pt idx="58">
                  <c:v>538392</c:v>
                </c:pt>
                <c:pt idx="59">
                  <c:v>536553</c:v>
                </c:pt>
              </c:numCache>
            </c:numRef>
          </c:val>
          <c:smooth val="0"/>
          <c:extLst>
            <c:ext xmlns:c16="http://schemas.microsoft.com/office/drawing/2014/chart" uri="{C3380CC4-5D6E-409C-BE32-E72D297353CC}">
              <c16:uniqueId val="{00000001-9EA5-49C0-BB32-F248277743A8}"/>
            </c:ext>
          </c:extLst>
        </c:ser>
        <c:dLbls>
          <c:showLegendKey val="0"/>
          <c:showVal val="0"/>
          <c:showCatName val="0"/>
          <c:showSerName val="0"/>
          <c:showPercent val="0"/>
          <c:showBubbleSize val="0"/>
        </c:dLbls>
        <c:smooth val="0"/>
        <c:axId val="1769111743"/>
        <c:axId val="1769120895"/>
      </c:lineChart>
      <c:dateAx>
        <c:axId val="1769111743"/>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9120895"/>
        <c:crosses val="autoZero"/>
        <c:auto val="1"/>
        <c:lblOffset val="100"/>
        <c:baseTimeUnit val="months"/>
      </c:dateAx>
      <c:valAx>
        <c:axId val="1769120895"/>
        <c:scaling>
          <c:orientation val="minMax"/>
          <c:min val="3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91117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Ethnicity of main applicant owed prevention or relief duty 2021-22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998-4114-A8B3-B0100F5C464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998-4114-A8B3-B0100F5C464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998-4114-A8B3-B0100F5C464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998-4114-A8B3-B0100F5C464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998-4114-A8B3-B0100F5C464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White</c:v>
                </c:pt>
                <c:pt idx="1">
                  <c:v>Black / African / Caribbean / Black British</c:v>
                </c:pt>
                <c:pt idx="2">
                  <c:v>Asian / Asian British</c:v>
                </c:pt>
                <c:pt idx="3">
                  <c:v>Mixed / Multiple Ethnic Groups</c:v>
                </c:pt>
                <c:pt idx="4">
                  <c:v>Other</c:v>
                </c:pt>
              </c:strCache>
            </c:strRef>
          </c:cat>
          <c:val>
            <c:numRef>
              <c:f>Sheet1!$B$2:$B$6</c:f>
              <c:numCache>
                <c:formatCode>General</c:formatCode>
                <c:ptCount val="5"/>
                <c:pt idx="0">
                  <c:v>556</c:v>
                </c:pt>
                <c:pt idx="1">
                  <c:v>625</c:v>
                </c:pt>
                <c:pt idx="2">
                  <c:v>308</c:v>
                </c:pt>
                <c:pt idx="3">
                  <c:v>149</c:v>
                </c:pt>
                <c:pt idx="4">
                  <c:v>105</c:v>
                </c:pt>
              </c:numCache>
            </c:numRef>
          </c:val>
          <c:extLst>
            <c:ext xmlns:c16="http://schemas.microsoft.com/office/drawing/2014/chart" uri="{C3380CC4-5D6E-409C-BE32-E72D297353CC}">
              <c16:uniqueId val="{00000000-734C-4C43-B50F-141A92D341C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Households owed a main duty by priority need -2021 /22</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9A3-4DC8-A4C1-F41EC9447A0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9A3-4DC8-A4C1-F41EC9447A0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9A3-4DC8-A4C1-F41EC9447A0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9A3-4DC8-A4C1-F41EC9447A0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9A3-4DC8-A4C1-F41EC9447A0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9A3-4DC8-A4C1-F41EC9447A0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99A3-4DC8-A4C1-F41EC9447A0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Sheet1!$A$2:$A$8</c:f>
              <c:strCache>
                <c:ptCount val="7"/>
                <c:pt idx="0">
                  <c:v>Household includes dependent children</c:v>
                </c:pt>
                <c:pt idx="1">
                  <c:v>Household includes a pregnant woman</c:v>
                </c:pt>
                <c:pt idx="2">
                  <c:v>Household member vulnerable as a result of old age</c:v>
                </c:pt>
                <c:pt idx="3">
                  <c:v>Household member vulnerable as a result of physical disability / ill health</c:v>
                </c:pt>
                <c:pt idx="4">
                  <c:v>Household member vulnerable as a result of mental health</c:v>
                </c:pt>
                <c:pt idx="5">
                  <c:v>Household member vulnerable as a result of domestic abuse</c:v>
                </c:pt>
                <c:pt idx="6">
                  <c:v>Other</c:v>
                </c:pt>
              </c:strCache>
            </c:strRef>
          </c:cat>
          <c:val>
            <c:numRef>
              <c:f>Sheet1!$B$2:$B$8</c:f>
              <c:numCache>
                <c:formatCode>General</c:formatCode>
                <c:ptCount val="7"/>
                <c:pt idx="0">
                  <c:v>347</c:v>
                </c:pt>
                <c:pt idx="1">
                  <c:v>31</c:v>
                </c:pt>
                <c:pt idx="2">
                  <c:v>5</c:v>
                </c:pt>
                <c:pt idx="3">
                  <c:v>65</c:v>
                </c:pt>
                <c:pt idx="4">
                  <c:v>52</c:v>
                </c:pt>
                <c:pt idx="5">
                  <c:v>22</c:v>
                </c:pt>
                <c:pt idx="6">
                  <c:v>10</c:v>
                </c:pt>
              </c:numCache>
            </c:numRef>
          </c:val>
          <c:extLst>
            <c:ext xmlns:c16="http://schemas.microsoft.com/office/drawing/2014/chart" uri="{C3380CC4-5D6E-409C-BE32-E72D297353CC}">
              <c16:uniqueId val="{00000000-D7F9-46C2-A93A-192077ACE46B}"/>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1.7925092391813328E-3"/>
          <c:y val="0.59740335255301513"/>
          <c:w val="0.99641498152163732"/>
          <c:h val="0.4025966474469848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542868704002057"/>
          <c:y val="8.070890483905116E-2"/>
          <c:w val="0.40165454488443869"/>
          <c:h val="0.52448847236435892"/>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EB36-4DAE-99EA-2A7CB14681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A3E-40DD-9807-35FF237949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1-EB36-4DAE-99EA-2A7CB146811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A3E-40DD-9807-35FF237949E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A3E-40DD-9807-35FF237949E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A3E-40DD-9807-35FF237949E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A3E-40DD-9807-35FF237949E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A3E-40DD-9807-35FF237949E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A3E-40DD-9807-35FF237949E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DA3E-40DD-9807-35FF237949E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3-EB36-4DAE-99EA-2A7CB146811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End of assured shorthold  tenancy</c:v>
                </c:pt>
                <c:pt idx="1">
                  <c:v>End of non-AST private rented tenancy</c:v>
                </c:pt>
                <c:pt idx="2">
                  <c:v>Family or friends no longer willing or able to accommodate</c:v>
                </c:pt>
                <c:pt idx="3">
                  <c:v>Non-violent relationship breakdown with partner</c:v>
                </c:pt>
                <c:pt idx="4">
                  <c:v>Domestic abuse</c:v>
                </c:pt>
                <c:pt idx="5">
                  <c:v>Other violence or harrassment</c:v>
                </c:pt>
                <c:pt idx="6">
                  <c:v>End of social rented tenancy</c:v>
                </c:pt>
                <c:pt idx="7">
                  <c:v>Evicted from supported housing</c:v>
                </c:pt>
                <c:pt idx="8">
                  <c:v>Left institution with no accommodation available</c:v>
                </c:pt>
                <c:pt idx="9">
                  <c:v>Leaving accommodation provided by Home Office as asylum support</c:v>
                </c:pt>
                <c:pt idx="10">
                  <c:v>Other/not known</c:v>
                </c:pt>
              </c:strCache>
            </c:strRef>
          </c:cat>
          <c:val>
            <c:numRef>
              <c:f>Sheet1!$B$2:$B$12</c:f>
              <c:numCache>
                <c:formatCode>General</c:formatCode>
                <c:ptCount val="11"/>
                <c:pt idx="0">
                  <c:v>108</c:v>
                </c:pt>
                <c:pt idx="1">
                  <c:v>32</c:v>
                </c:pt>
                <c:pt idx="2">
                  <c:v>295</c:v>
                </c:pt>
                <c:pt idx="3">
                  <c:v>28</c:v>
                </c:pt>
                <c:pt idx="4">
                  <c:v>174</c:v>
                </c:pt>
                <c:pt idx="5">
                  <c:v>14</c:v>
                </c:pt>
                <c:pt idx="6">
                  <c:v>10</c:v>
                </c:pt>
                <c:pt idx="7">
                  <c:v>20</c:v>
                </c:pt>
                <c:pt idx="8">
                  <c:v>43</c:v>
                </c:pt>
                <c:pt idx="9">
                  <c:v>21</c:v>
                </c:pt>
                <c:pt idx="10">
                  <c:v>224</c:v>
                </c:pt>
              </c:numCache>
            </c:numRef>
          </c:val>
          <c:extLst>
            <c:ext xmlns:c16="http://schemas.microsoft.com/office/drawing/2014/chart" uri="{C3380CC4-5D6E-409C-BE32-E72D297353CC}">
              <c16:uniqueId val="{00000000-EB36-4DAE-99EA-2A7CB146811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0232416600099595E-4"/>
          <c:y val="0.54505584012685193"/>
          <c:w val="0.98651023241660007"/>
          <c:h val="0.4549441598731481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68D06-00B7-40F6-BB50-7DF19D25A9C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E08629AE-4BA5-454F-93E2-74EC0195F239}">
      <dgm:prSet phldrT="[Text]"/>
      <dgm:spPr/>
      <dgm:t>
        <a:bodyPr/>
        <a:lstStyle/>
        <a:p>
          <a:r>
            <a:rPr lang="en-GB" dirty="0"/>
            <a:t>Rough Sleeper Initiative funded by DLUHC</a:t>
          </a:r>
        </a:p>
      </dgm:t>
    </dgm:pt>
    <dgm:pt modelId="{634A514B-21A3-467F-BC0E-B3EDF79952AB}" type="parTrans" cxnId="{C90B2DD8-C200-41BE-A745-01F4148AC07B}">
      <dgm:prSet/>
      <dgm:spPr/>
      <dgm:t>
        <a:bodyPr/>
        <a:lstStyle/>
        <a:p>
          <a:endParaRPr lang="en-GB"/>
        </a:p>
      </dgm:t>
    </dgm:pt>
    <dgm:pt modelId="{C495E422-9666-4E1F-B562-BC5A9AA01C15}" type="sibTrans" cxnId="{C90B2DD8-C200-41BE-A745-01F4148AC07B}">
      <dgm:prSet/>
      <dgm:spPr/>
      <dgm:t>
        <a:bodyPr/>
        <a:lstStyle/>
        <a:p>
          <a:endParaRPr lang="en-GB"/>
        </a:p>
      </dgm:t>
    </dgm:pt>
    <dgm:pt modelId="{B952D8FD-57A9-4906-A378-02FEBC57E729}">
      <dgm:prSet phldrT="[Text]"/>
      <dgm:spPr/>
      <dgm:t>
        <a:bodyPr/>
        <a:lstStyle/>
        <a:p>
          <a:endParaRPr lang="en-GB" dirty="0"/>
        </a:p>
      </dgm:t>
    </dgm:pt>
    <dgm:pt modelId="{EB38C55B-0F61-47E2-BC50-9F1C34035A8C}" type="parTrans" cxnId="{A4BFEB64-2C9C-4F76-9412-43F2FEF6BE6C}">
      <dgm:prSet/>
      <dgm:spPr/>
      <dgm:t>
        <a:bodyPr/>
        <a:lstStyle/>
        <a:p>
          <a:endParaRPr lang="en-GB"/>
        </a:p>
      </dgm:t>
    </dgm:pt>
    <dgm:pt modelId="{496D0632-FB10-4754-835C-1CAE56472777}" type="sibTrans" cxnId="{A4BFEB64-2C9C-4F76-9412-43F2FEF6BE6C}">
      <dgm:prSet/>
      <dgm:spPr/>
      <dgm:t>
        <a:bodyPr/>
        <a:lstStyle/>
        <a:p>
          <a:endParaRPr lang="en-GB"/>
        </a:p>
      </dgm:t>
    </dgm:pt>
    <dgm:pt modelId="{C97E6483-8523-416E-9212-6D2D6C8E6662}">
      <dgm:prSet phldrT="[Text]"/>
      <dgm:spPr/>
      <dgm:t>
        <a:bodyPr/>
        <a:lstStyle/>
        <a:p>
          <a:r>
            <a:rPr lang="en-GB" dirty="0"/>
            <a:t>Rough Sleeper Accommodation Programme funded by GLA</a:t>
          </a:r>
        </a:p>
      </dgm:t>
    </dgm:pt>
    <dgm:pt modelId="{9D718467-3FA8-4089-8452-5C463278EAEB}" type="parTrans" cxnId="{CD8D14B0-7D78-4B29-9337-092887574F4C}">
      <dgm:prSet/>
      <dgm:spPr/>
      <dgm:t>
        <a:bodyPr/>
        <a:lstStyle/>
        <a:p>
          <a:endParaRPr lang="en-GB"/>
        </a:p>
      </dgm:t>
    </dgm:pt>
    <dgm:pt modelId="{2ED2D2CC-0CCA-4356-827D-DB92DD627F39}" type="sibTrans" cxnId="{CD8D14B0-7D78-4B29-9337-092887574F4C}">
      <dgm:prSet/>
      <dgm:spPr/>
      <dgm:t>
        <a:bodyPr/>
        <a:lstStyle/>
        <a:p>
          <a:endParaRPr lang="en-GB"/>
        </a:p>
      </dgm:t>
    </dgm:pt>
    <dgm:pt modelId="{D38BA656-27C7-4BA9-9346-5A3CBE7E87C8}">
      <dgm:prSet phldrT="[Text]"/>
      <dgm:spPr/>
      <dgm:t>
        <a:bodyPr/>
        <a:lstStyle/>
        <a:p>
          <a:endParaRPr lang="en-GB" dirty="0"/>
        </a:p>
      </dgm:t>
    </dgm:pt>
    <dgm:pt modelId="{D194DD6A-A2E7-4977-BE13-54B23764C63A}" type="parTrans" cxnId="{BC3D3224-E62F-4122-BCB6-57D36B4A5BB0}">
      <dgm:prSet/>
      <dgm:spPr/>
      <dgm:t>
        <a:bodyPr/>
        <a:lstStyle/>
        <a:p>
          <a:endParaRPr lang="en-GB"/>
        </a:p>
      </dgm:t>
    </dgm:pt>
    <dgm:pt modelId="{E3C5FA7D-9590-46A4-9A8C-43EE0B215FE3}" type="sibTrans" cxnId="{BC3D3224-E62F-4122-BCB6-57D36B4A5BB0}">
      <dgm:prSet/>
      <dgm:spPr/>
      <dgm:t>
        <a:bodyPr/>
        <a:lstStyle/>
        <a:p>
          <a:endParaRPr lang="en-GB"/>
        </a:p>
      </dgm:t>
    </dgm:pt>
    <dgm:pt modelId="{06BA2AF0-4E12-47A7-9873-0FC6A909D8AE}">
      <dgm:prSet phldrT="[Text]"/>
      <dgm:spPr/>
      <dgm:t>
        <a:bodyPr/>
        <a:lstStyle/>
        <a:p>
          <a:r>
            <a:rPr lang="en-GB" dirty="0"/>
            <a:t>Interventions funded by the NHS and Public Health</a:t>
          </a:r>
        </a:p>
      </dgm:t>
    </dgm:pt>
    <dgm:pt modelId="{1E72628B-67E1-469F-A5B6-3F946033F82A}" type="sibTrans" cxnId="{82C15803-27FC-4A53-B096-12DD8E964199}">
      <dgm:prSet/>
      <dgm:spPr/>
      <dgm:t>
        <a:bodyPr/>
        <a:lstStyle/>
        <a:p>
          <a:endParaRPr lang="en-GB"/>
        </a:p>
      </dgm:t>
    </dgm:pt>
    <dgm:pt modelId="{7BC9161F-352A-4918-B7DC-A6B338EB6ECD}" type="parTrans" cxnId="{82C15803-27FC-4A53-B096-12DD8E964199}">
      <dgm:prSet/>
      <dgm:spPr/>
      <dgm:t>
        <a:bodyPr/>
        <a:lstStyle/>
        <a:p>
          <a:endParaRPr lang="en-GB"/>
        </a:p>
      </dgm:t>
    </dgm:pt>
    <dgm:pt modelId="{F68D7383-44A0-481C-854A-B04707541D79}">
      <dgm:prSet/>
      <dgm:spPr/>
      <dgm:t>
        <a:bodyPr/>
        <a:lstStyle/>
        <a:p>
          <a:r>
            <a:rPr lang="en-GB" dirty="0"/>
            <a:t>CGL Street Outreach Team </a:t>
          </a:r>
        </a:p>
      </dgm:t>
    </dgm:pt>
    <dgm:pt modelId="{50205E27-DEEF-487F-B3C0-19C9028C24FE}" type="parTrans" cxnId="{6E3C0187-5748-472B-96A8-8A8EBE9AFC69}">
      <dgm:prSet/>
      <dgm:spPr/>
      <dgm:t>
        <a:bodyPr/>
        <a:lstStyle/>
        <a:p>
          <a:endParaRPr lang="en-GB"/>
        </a:p>
      </dgm:t>
    </dgm:pt>
    <dgm:pt modelId="{F416CA9A-3D8D-4305-A75B-0BC56AB4CD3E}" type="sibTrans" cxnId="{6E3C0187-5748-472B-96A8-8A8EBE9AFC69}">
      <dgm:prSet/>
      <dgm:spPr/>
      <dgm:t>
        <a:bodyPr/>
        <a:lstStyle/>
        <a:p>
          <a:endParaRPr lang="en-GB"/>
        </a:p>
      </dgm:t>
    </dgm:pt>
    <dgm:pt modelId="{D42BB0E4-D54D-4513-9AD5-1C3D5FB4FE11}">
      <dgm:prSet/>
      <dgm:spPr/>
      <dgm:t>
        <a:bodyPr/>
        <a:lstStyle/>
        <a:p>
          <a:r>
            <a:rPr lang="en-GB"/>
            <a:t>YMCA Assessment Bed Project</a:t>
          </a:r>
          <a:endParaRPr lang="en-GB" dirty="0"/>
        </a:p>
      </dgm:t>
    </dgm:pt>
    <dgm:pt modelId="{E5AF8B70-11D2-4EDE-9DFF-638A3B00AA9F}" type="parTrans" cxnId="{DD5719AD-998F-4F03-8128-FB2BC16D48CB}">
      <dgm:prSet/>
      <dgm:spPr/>
      <dgm:t>
        <a:bodyPr/>
        <a:lstStyle/>
        <a:p>
          <a:endParaRPr lang="en-GB"/>
        </a:p>
      </dgm:t>
    </dgm:pt>
    <dgm:pt modelId="{83A14AEB-92E3-408E-B689-B827A9D953D5}" type="sibTrans" cxnId="{DD5719AD-998F-4F03-8128-FB2BC16D48CB}">
      <dgm:prSet/>
      <dgm:spPr/>
      <dgm:t>
        <a:bodyPr/>
        <a:lstStyle/>
        <a:p>
          <a:endParaRPr lang="en-GB"/>
        </a:p>
      </dgm:t>
    </dgm:pt>
    <dgm:pt modelId="{D3E82113-ADB4-4CD0-B577-4B54B2A4DB05}">
      <dgm:prSet/>
      <dgm:spPr/>
      <dgm:t>
        <a:bodyPr/>
        <a:lstStyle/>
        <a:p>
          <a:r>
            <a:rPr lang="en-GB"/>
            <a:t>Rough Sleepers Team</a:t>
          </a:r>
          <a:endParaRPr lang="en-GB" dirty="0"/>
        </a:p>
      </dgm:t>
    </dgm:pt>
    <dgm:pt modelId="{30F9DDA7-5FE6-4889-9A46-FCA87EE4828F}" type="parTrans" cxnId="{5F79F4F4-83FD-4128-B16D-A548C111ED0D}">
      <dgm:prSet/>
      <dgm:spPr/>
      <dgm:t>
        <a:bodyPr/>
        <a:lstStyle/>
        <a:p>
          <a:endParaRPr lang="en-GB"/>
        </a:p>
      </dgm:t>
    </dgm:pt>
    <dgm:pt modelId="{B58246B5-8BBB-4C58-9EA4-C328A01FE7EE}" type="sibTrans" cxnId="{5F79F4F4-83FD-4128-B16D-A548C111ED0D}">
      <dgm:prSet/>
      <dgm:spPr/>
      <dgm:t>
        <a:bodyPr/>
        <a:lstStyle/>
        <a:p>
          <a:endParaRPr lang="en-GB"/>
        </a:p>
      </dgm:t>
    </dgm:pt>
    <dgm:pt modelId="{5639EB7B-9E76-412B-A790-29621967427D}">
      <dgm:prSet/>
      <dgm:spPr/>
      <dgm:t>
        <a:bodyPr/>
        <a:lstStyle/>
        <a:p>
          <a:r>
            <a:rPr lang="en-GB"/>
            <a:t>Severe Weather Provision (SWEP)</a:t>
          </a:r>
          <a:endParaRPr lang="en-GB" dirty="0"/>
        </a:p>
      </dgm:t>
    </dgm:pt>
    <dgm:pt modelId="{D1877F27-1BD4-4463-8E2A-387EAA6A2573}" type="parTrans" cxnId="{B179DDD6-86C0-48C5-AAE1-FB188AB93E2E}">
      <dgm:prSet/>
      <dgm:spPr/>
      <dgm:t>
        <a:bodyPr/>
        <a:lstStyle/>
        <a:p>
          <a:endParaRPr lang="en-GB"/>
        </a:p>
      </dgm:t>
    </dgm:pt>
    <dgm:pt modelId="{765BF312-CF65-4E7B-9DA2-59F485CA49FF}" type="sibTrans" cxnId="{B179DDD6-86C0-48C5-AAE1-FB188AB93E2E}">
      <dgm:prSet/>
      <dgm:spPr/>
      <dgm:t>
        <a:bodyPr/>
        <a:lstStyle/>
        <a:p>
          <a:endParaRPr lang="en-GB"/>
        </a:p>
      </dgm:t>
    </dgm:pt>
    <dgm:pt modelId="{BF51CD2B-8ED2-4EC5-8BD6-F90E9C944F08}">
      <dgm:prSet/>
      <dgm:spPr/>
      <dgm:t>
        <a:bodyPr/>
        <a:lstStyle/>
        <a:p>
          <a:r>
            <a:rPr lang="en-GB" dirty="0"/>
            <a:t>Partial funding of Forest Churches Emergency Night Shelter. (FCENS)</a:t>
          </a:r>
        </a:p>
      </dgm:t>
    </dgm:pt>
    <dgm:pt modelId="{16D832E2-3972-4C0F-A5EF-B60FF9AEA674}" type="parTrans" cxnId="{7A817A9C-194B-46AB-A6AF-5B0514F7713B}">
      <dgm:prSet/>
      <dgm:spPr/>
      <dgm:t>
        <a:bodyPr/>
        <a:lstStyle/>
        <a:p>
          <a:endParaRPr lang="en-GB"/>
        </a:p>
      </dgm:t>
    </dgm:pt>
    <dgm:pt modelId="{2F7CAF85-DC4D-4F60-B98D-58BD9D0111BE}" type="sibTrans" cxnId="{7A817A9C-194B-46AB-A6AF-5B0514F7713B}">
      <dgm:prSet/>
      <dgm:spPr/>
      <dgm:t>
        <a:bodyPr/>
        <a:lstStyle/>
        <a:p>
          <a:endParaRPr lang="en-GB"/>
        </a:p>
      </dgm:t>
    </dgm:pt>
    <dgm:pt modelId="{04AD89AB-8E6E-4C08-A7D3-EFC6252A88EE}">
      <dgm:prSet/>
      <dgm:spPr/>
      <dgm:t>
        <a:bodyPr/>
        <a:lstStyle/>
        <a:p>
          <a:r>
            <a:rPr lang="en-GB" dirty="0"/>
            <a:t>Homeless Health Project</a:t>
          </a:r>
        </a:p>
      </dgm:t>
    </dgm:pt>
    <dgm:pt modelId="{F61FBB36-B5A1-4898-9975-FE9EB9B8BF96}" type="parTrans" cxnId="{D8E2B944-07E7-4718-9E4B-52CE9A2B09D9}">
      <dgm:prSet/>
      <dgm:spPr/>
      <dgm:t>
        <a:bodyPr/>
        <a:lstStyle/>
        <a:p>
          <a:endParaRPr lang="en-GB"/>
        </a:p>
      </dgm:t>
    </dgm:pt>
    <dgm:pt modelId="{196AE5CA-E983-449F-A541-56F5F60C62F8}" type="sibTrans" cxnId="{D8E2B944-07E7-4718-9E4B-52CE9A2B09D9}">
      <dgm:prSet/>
      <dgm:spPr/>
      <dgm:t>
        <a:bodyPr/>
        <a:lstStyle/>
        <a:p>
          <a:endParaRPr lang="en-GB"/>
        </a:p>
      </dgm:t>
    </dgm:pt>
    <dgm:pt modelId="{3331E581-DFE6-45A4-81A4-58CC71842D6E}">
      <dgm:prSet/>
      <dgm:spPr/>
      <dgm:t>
        <a:bodyPr/>
        <a:lstStyle/>
        <a:p>
          <a:r>
            <a:rPr lang="en-GB" dirty="0"/>
            <a:t>Rough Sleepers Mental Health Project</a:t>
          </a:r>
        </a:p>
      </dgm:t>
    </dgm:pt>
    <dgm:pt modelId="{42DF909F-BD2A-4A7D-861E-B7B92C4E279D}" type="parTrans" cxnId="{597FA554-0725-4566-8B52-8DC2F12FD6B7}">
      <dgm:prSet/>
      <dgm:spPr/>
      <dgm:t>
        <a:bodyPr/>
        <a:lstStyle/>
        <a:p>
          <a:endParaRPr lang="en-GB"/>
        </a:p>
      </dgm:t>
    </dgm:pt>
    <dgm:pt modelId="{2F3EF2C4-FAF2-4A59-BB63-51CDE7425D92}" type="sibTrans" cxnId="{597FA554-0725-4566-8B52-8DC2F12FD6B7}">
      <dgm:prSet/>
      <dgm:spPr/>
      <dgm:t>
        <a:bodyPr/>
        <a:lstStyle/>
        <a:p>
          <a:endParaRPr lang="en-GB"/>
        </a:p>
      </dgm:t>
    </dgm:pt>
    <dgm:pt modelId="{234817A0-3573-4F00-9E30-A48FA457182F}">
      <dgm:prSet/>
      <dgm:spPr/>
      <dgm:t>
        <a:bodyPr/>
        <a:lstStyle/>
        <a:p>
          <a:r>
            <a:rPr lang="en-GB" dirty="0"/>
            <a:t>Rough Sleepers Drug and Alcohol Team</a:t>
          </a:r>
        </a:p>
      </dgm:t>
    </dgm:pt>
    <dgm:pt modelId="{93A3757E-4C7F-401A-BFB2-D09320E63EEF}" type="parTrans" cxnId="{5D14B991-9265-4AD9-A6AC-6382FBE0BC5B}">
      <dgm:prSet/>
      <dgm:spPr/>
      <dgm:t>
        <a:bodyPr/>
        <a:lstStyle/>
        <a:p>
          <a:endParaRPr lang="en-GB"/>
        </a:p>
      </dgm:t>
    </dgm:pt>
    <dgm:pt modelId="{D66BEF2D-8431-4F98-83BB-CC9E0D593794}" type="sibTrans" cxnId="{5D14B991-9265-4AD9-A6AC-6382FBE0BC5B}">
      <dgm:prSet/>
      <dgm:spPr/>
      <dgm:t>
        <a:bodyPr/>
        <a:lstStyle/>
        <a:p>
          <a:endParaRPr lang="en-GB"/>
        </a:p>
      </dgm:t>
    </dgm:pt>
    <dgm:pt modelId="{5BB96BFC-2B42-4746-9115-658FE349BBC9}">
      <dgm:prSet/>
      <dgm:spPr/>
      <dgm:t>
        <a:bodyPr/>
        <a:lstStyle/>
        <a:p>
          <a:r>
            <a:rPr lang="en-GB" dirty="0"/>
            <a:t>Hospital Discharge Team</a:t>
          </a:r>
        </a:p>
      </dgm:t>
    </dgm:pt>
    <dgm:pt modelId="{296502AC-9CD9-4F34-AA4F-78757CEC0424}" type="parTrans" cxnId="{639B556E-1C06-4C45-B947-AF8942ABD57F}">
      <dgm:prSet/>
      <dgm:spPr/>
      <dgm:t>
        <a:bodyPr/>
        <a:lstStyle/>
        <a:p>
          <a:endParaRPr lang="en-GB"/>
        </a:p>
      </dgm:t>
    </dgm:pt>
    <dgm:pt modelId="{F0114D84-44C2-4A4B-93B1-0EBB8279E3C5}" type="sibTrans" cxnId="{639B556E-1C06-4C45-B947-AF8942ABD57F}">
      <dgm:prSet/>
      <dgm:spPr/>
      <dgm:t>
        <a:bodyPr/>
        <a:lstStyle/>
        <a:p>
          <a:endParaRPr lang="en-GB"/>
        </a:p>
      </dgm:t>
    </dgm:pt>
    <dgm:pt modelId="{7ABF26C3-DFE3-4CC1-A7B6-A55651E1E700}">
      <dgm:prSet phldrT="[Text]"/>
      <dgm:spPr/>
      <dgm:t>
        <a:bodyPr/>
        <a:lstStyle/>
        <a:p>
          <a:endParaRPr lang="en-GB" dirty="0"/>
        </a:p>
      </dgm:t>
    </dgm:pt>
    <dgm:pt modelId="{BEBF1E05-51EA-4D53-A1AB-AEE7E63DB803}" type="sibTrans" cxnId="{F0893C88-2106-4805-9B59-348145A09F3B}">
      <dgm:prSet/>
      <dgm:spPr/>
      <dgm:t>
        <a:bodyPr/>
        <a:lstStyle/>
        <a:p>
          <a:endParaRPr lang="en-GB"/>
        </a:p>
      </dgm:t>
    </dgm:pt>
    <dgm:pt modelId="{3AD0272A-CF5D-4F96-98AA-0BAFE69220E7}" type="parTrans" cxnId="{F0893C88-2106-4805-9B59-348145A09F3B}">
      <dgm:prSet/>
      <dgm:spPr/>
      <dgm:t>
        <a:bodyPr/>
        <a:lstStyle/>
        <a:p>
          <a:endParaRPr lang="en-GB"/>
        </a:p>
      </dgm:t>
    </dgm:pt>
    <dgm:pt modelId="{5E8DD491-228A-49E4-A3C1-695D4E2ECF62}">
      <dgm:prSet/>
      <dgm:spPr/>
      <dgm:t>
        <a:bodyPr/>
        <a:lstStyle/>
        <a:p>
          <a:r>
            <a:rPr lang="en-GB" dirty="0"/>
            <a:t>10 Housing First Properties</a:t>
          </a:r>
        </a:p>
      </dgm:t>
    </dgm:pt>
    <dgm:pt modelId="{6E908EA5-8B57-4F2E-835D-47D7CEEA3E8B}" type="sibTrans" cxnId="{157313C9-76E7-4572-AEB5-3BBF1D031C9D}">
      <dgm:prSet/>
      <dgm:spPr/>
      <dgm:t>
        <a:bodyPr/>
        <a:lstStyle/>
        <a:p>
          <a:endParaRPr lang="en-GB"/>
        </a:p>
      </dgm:t>
    </dgm:pt>
    <dgm:pt modelId="{9EA602C4-C568-404C-9DBD-B4F5FB60E46B}" type="parTrans" cxnId="{157313C9-76E7-4572-AEB5-3BBF1D031C9D}">
      <dgm:prSet/>
      <dgm:spPr/>
      <dgm:t>
        <a:bodyPr/>
        <a:lstStyle/>
        <a:p>
          <a:endParaRPr lang="en-GB"/>
        </a:p>
      </dgm:t>
    </dgm:pt>
    <dgm:pt modelId="{8AABAED9-8B1D-4586-9165-02BE2665547F}">
      <dgm:prSet/>
      <dgm:spPr/>
      <dgm:t>
        <a:bodyPr/>
        <a:lstStyle/>
        <a:p>
          <a:r>
            <a:rPr lang="en-GB" dirty="0"/>
            <a:t>Housing First Support Officer</a:t>
          </a:r>
        </a:p>
      </dgm:t>
    </dgm:pt>
    <dgm:pt modelId="{B3236AA9-AFDD-4A73-803E-06D7F76F709D}" type="sibTrans" cxnId="{268AB5C7-A76E-42E3-A4F0-9020743AE5FE}">
      <dgm:prSet/>
      <dgm:spPr/>
      <dgm:t>
        <a:bodyPr/>
        <a:lstStyle/>
        <a:p>
          <a:endParaRPr lang="en-GB"/>
        </a:p>
      </dgm:t>
    </dgm:pt>
    <dgm:pt modelId="{7E51849B-1D27-43D9-93D1-B0BA468A3FC2}" type="parTrans" cxnId="{268AB5C7-A76E-42E3-A4F0-9020743AE5FE}">
      <dgm:prSet/>
      <dgm:spPr/>
      <dgm:t>
        <a:bodyPr/>
        <a:lstStyle/>
        <a:p>
          <a:endParaRPr lang="en-GB"/>
        </a:p>
      </dgm:t>
    </dgm:pt>
    <dgm:pt modelId="{BF6209CE-A6C6-4C01-8A34-E68A3944830B}">
      <dgm:prSet/>
      <dgm:spPr/>
      <dgm:t>
        <a:bodyPr/>
        <a:lstStyle/>
        <a:p>
          <a:r>
            <a:rPr lang="en-GB" dirty="0"/>
            <a:t>23 units of self-contained accommodation at Heavitree Court</a:t>
          </a:r>
        </a:p>
      </dgm:t>
    </dgm:pt>
    <dgm:pt modelId="{76D3C179-B152-4364-98E0-418B97B4538E}" type="sibTrans" cxnId="{76D64C11-D58E-4BB8-B8A9-91D13574F39F}">
      <dgm:prSet/>
      <dgm:spPr/>
      <dgm:t>
        <a:bodyPr/>
        <a:lstStyle/>
        <a:p>
          <a:endParaRPr lang="en-GB"/>
        </a:p>
      </dgm:t>
    </dgm:pt>
    <dgm:pt modelId="{AF3D4BCA-D82D-4C70-87F6-0343A5F16687}" type="parTrans" cxnId="{76D64C11-D58E-4BB8-B8A9-91D13574F39F}">
      <dgm:prSet/>
      <dgm:spPr/>
      <dgm:t>
        <a:bodyPr/>
        <a:lstStyle/>
        <a:p>
          <a:endParaRPr lang="en-GB"/>
        </a:p>
      </dgm:t>
    </dgm:pt>
    <dgm:pt modelId="{4C08E5C3-3507-4363-B3EC-9AF37A239A3C}">
      <dgm:prSet/>
      <dgm:spPr/>
      <dgm:t>
        <a:bodyPr/>
        <a:lstStyle/>
        <a:p>
          <a:r>
            <a:rPr lang="en-GB" dirty="0"/>
            <a:t>24hr support provision for Heavitree Court</a:t>
          </a:r>
        </a:p>
      </dgm:t>
    </dgm:pt>
    <dgm:pt modelId="{CF98BA36-E127-4644-B1D0-3C78E8AE2B49}" type="sibTrans" cxnId="{43DE5378-90AC-416B-A2A6-8437B7BEF9AA}">
      <dgm:prSet/>
      <dgm:spPr/>
      <dgm:t>
        <a:bodyPr/>
        <a:lstStyle/>
        <a:p>
          <a:endParaRPr lang="en-GB"/>
        </a:p>
      </dgm:t>
    </dgm:pt>
    <dgm:pt modelId="{9C34D1DC-F5CD-4A04-952E-E52263776445}" type="parTrans" cxnId="{43DE5378-90AC-416B-A2A6-8437B7BEF9AA}">
      <dgm:prSet/>
      <dgm:spPr/>
      <dgm:t>
        <a:bodyPr/>
        <a:lstStyle/>
        <a:p>
          <a:endParaRPr lang="en-GB"/>
        </a:p>
      </dgm:t>
    </dgm:pt>
    <dgm:pt modelId="{63DD172E-58E1-4E6D-BEE2-51CAF0A9FCAE}">
      <dgm:prSet/>
      <dgm:spPr/>
      <dgm:t>
        <a:bodyPr/>
        <a:lstStyle/>
        <a:p>
          <a:endParaRPr lang="en-GB" dirty="0"/>
        </a:p>
      </dgm:t>
    </dgm:pt>
    <dgm:pt modelId="{29F2260C-4A94-425C-B791-43B04EDE1C27}" type="sibTrans" cxnId="{5C6EB47A-55BC-4CA0-A576-32D42A941123}">
      <dgm:prSet/>
      <dgm:spPr/>
      <dgm:t>
        <a:bodyPr/>
        <a:lstStyle/>
        <a:p>
          <a:endParaRPr lang="en-GB"/>
        </a:p>
      </dgm:t>
    </dgm:pt>
    <dgm:pt modelId="{6B5F77B8-FEAA-4301-84F6-DB3FF2D3CB4C}" type="parTrans" cxnId="{5C6EB47A-55BC-4CA0-A576-32D42A941123}">
      <dgm:prSet/>
      <dgm:spPr/>
      <dgm:t>
        <a:bodyPr/>
        <a:lstStyle/>
        <a:p>
          <a:endParaRPr lang="en-GB"/>
        </a:p>
      </dgm:t>
    </dgm:pt>
    <dgm:pt modelId="{235B1A9C-AF86-419F-A931-AAEEB98C1296}">
      <dgm:prSet/>
      <dgm:spPr/>
      <dgm:t>
        <a:bodyPr/>
        <a:lstStyle/>
        <a:p>
          <a:endParaRPr lang="en-GB" dirty="0"/>
        </a:p>
      </dgm:t>
    </dgm:pt>
    <dgm:pt modelId="{502CC3F2-20BF-4B6E-B467-288D3EBE3277}" type="parTrans" cxnId="{185AA89E-EB6A-43B2-9FAC-C53CCABAE5FB}">
      <dgm:prSet/>
      <dgm:spPr/>
      <dgm:t>
        <a:bodyPr/>
        <a:lstStyle/>
        <a:p>
          <a:endParaRPr lang="en-GB"/>
        </a:p>
      </dgm:t>
    </dgm:pt>
    <dgm:pt modelId="{6B07483E-F409-460E-B4BE-F32859BFA639}" type="sibTrans" cxnId="{185AA89E-EB6A-43B2-9FAC-C53CCABAE5FB}">
      <dgm:prSet/>
      <dgm:spPr/>
      <dgm:t>
        <a:bodyPr/>
        <a:lstStyle/>
        <a:p>
          <a:endParaRPr lang="en-GB"/>
        </a:p>
      </dgm:t>
    </dgm:pt>
    <dgm:pt modelId="{CA08AFEE-4159-49F4-B35C-1AEAE998D314}">
      <dgm:prSet/>
      <dgm:spPr/>
      <dgm:t>
        <a:bodyPr/>
        <a:lstStyle/>
        <a:p>
          <a:r>
            <a:rPr lang="en-GB" dirty="0"/>
            <a:t>Rapid Response Outreach Team – funded by GLA</a:t>
          </a:r>
        </a:p>
      </dgm:t>
    </dgm:pt>
    <dgm:pt modelId="{07C14C3A-93BC-4563-A16F-BB504DEFCC08}" type="parTrans" cxnId="{D599C00B-43FA-4420-8B76-C1471BFFA19E}">
      <dgm:prSet/>
      <dgm:spPr/>
      <dgm:t>
        <a:bodyPr/>
        <a:lstStyle/>
        <a:p>
          <a:endParaRPr lang="en-GB"/>
        </a:p>
      </dgm:t>
    </dgm:pt>
    <dgm:pt modelId="{31EF49FB-1C15-481D-AF5B-4ABEB1ECB988}" type="sibTrans" cxnId="{D599C00B-43FA-4420-8B76-C1471BFFA19E}">
      <dgm:prSet/>
      <dgm:spPr/>
      <dgm:t>
        <a:bodyPr/>
        <a:lstStyle/>
        <a:p>
          <a:endParaRPr lang="en-GB"/>
        </a:p>
      </dgm:t>
    </dgm:pt>
    <dgm:pt modelId="{BC3561E6-BD4C-4F50-93ED-F467F795BC09}">
      <dgm:prSet/>
      <dgm:spPr/>
      <dgm:t>
        <a:bodyPr/>
        <a:lstStyle/>
        <a:p>
          <a:r>
            <a:rPr lang="en-GB"/>
            <a:t>Pan-London overflow SWEP provision – funded by GLA</a:t>
          </a:r>
          <a:endParaRPr lang="en-GB" dirty="0"/>
        </a:p>
      </dgm:t>
    </dgm:pt>
    <dgm:pt modelId="{AA149ED2-69BF-4025-8F3F-54E5AAA56355}" type="parTrans" cxnId="{BB9793D3-9B18-436E-BD68-406A3B0EFC20}">
      <dgm:prSet/>
      <dgm:spPr/>
      <dgm:t>
        <a:bodyPr/>
        <a:lstStyle/>
        <a:p>
          <a:endParaRPr lang="en-GB"/>
        </a:p>
      </dgm:t>
    </dgm:pt>
    <dgm:pt modelId="{646D3EF8-1EF2-4213-B127-C5ED60CFDD55}" type="sibTrans" cxnId="{BB9793D3-9B18-436E-BD68-406A3B0EFC20}">
      <dgm:prSet/>
      <dgm:spPr/>
      <dgm:t>
        <a:bodyPr/>
        <a:lstStyle/>
        <a:p>
          <a:endParaRPr lang="en-GB"/>
        </a:p>
      </dgm:t>
    </dgm:pt>
    <dgm:pt modelId="{59EBA46E-4667-4D9B-9AB7-39F192CD841A}">
      <dgm:prSet/>
      <dgm:spPr/>
      <dgm:t>
        <a:bodyPr/>
        <a:lstStyle/>
        <a:p>
          <a:r>
            <a:rPr lang="en-GB"/>
            <a:t>CHAIN database – funded by GLA</a:t>
          </a:r>
          <a:endParaRPr lang="en-GB" dirty="0"/>
        </a:p>
      </dgm:t>
    </dgm:pt>
    <dgm:pt modelId="{D3CB04BB-B368-45A6-AF9E-7472B86963AD}" type="parTrans" cxnId="{45C818E5-E286-46C2-B952-6EF39C936F2E}">
      <dgm:prSet/>
      <dgm:spPr/>
      <dgm:t>
        <a:bodyPr/>
        <a:lstStyle/>
        <a:p>
          <a:endParaRPr lang="en-GB"/>
        </a:p>
      </dgm:t>
    </dgm:pt>
    <dgm:pt modelId="{EFC498AC-CC89-4FCF-B214-66E98AD67B20}" type="sibTrans" cxnId="{45C818E5-E286-46C2-B952-6EF39C936F2E}">
      <dgm:prSet/>
      <dgm:spPr/>
      <dgm:t>
        <a:bodyPr/>
        <a:lstStyle/>
        <a:p>
          <a:endParaRPr lang="en-GB"/>
        </a:p>
      </dgm:t>
    </dgm:pt>
    <dgm:pt modelId="{864E755D-3D62-46DF-AF3B-77466ED23AD8}">
      <dgm:prSet/>
      <dgm:spPr/>
      <dgm:t>
        <a:bodyPr/>
        <a:lstStyle/>
        <a:p>
          <a:r>
            <a:rPr lang="en-GB"/>
            <a:t>No Second Night Out – funded by GLA</a:t>
          </a:r>
          <a:endParaRPr lang="en-GB" dirty="0"/>
        </a:p>
      </dgm:t>
    </dgm:pt>
    <dgm:pt modelId="{36A0672F-1044-4AC8-AFEF-698E47A06EFA}" type="parTrans" cxnId="{D08F4560-A5AE-4BB2-9636-20A5E0FAB991}">
      <dgm:prSet/>
      <dgm:spPr/>
      <dgm:t>
        <a:bodyPr/>
        <a:lstStyle/>
        <a:p>
          <a:endParaRPr lang="en-GB"/>
        </a:p>
      </dgm:t>
    </dgm:pt>
    <dgm:pt modelId="{A1FB0422-D3C0-4878-8632-D7CC320054E8}" type="sibTrans" cxnId="{D08F4560-A5AE-4BB2-9636-20A5E0FAB991}">
      <dgm:prSet/>
      <dgm:spPr/>
      <dgm:t>
        <a:bodyPr/>
        <a:lstStyle/>
        <a:p>
          <a:endParaRPr lang="en-GB"/>
        </a:p>
      </dgm:t>
    </dgm:pt>
    <dgm:pt modelId="{394B809A-A267-4B3D-859B-ED290711D7C1}">
      <dgm:prSet/>
      <dgm:spPr/>
      <dgm:t>
        <a:bodyPr/>
        <a:lstStyle/>
        <a:p>
          <a:r>
            <a:rPr lang="en-GB" dirty="0"/>
            <a:t>RAMFEL sub-regional immigration service – funded by London Councils</a:t>
          </a:r>
        </a:p>
      </dgm:t>
    </dgm:pt>
    <dgm:pt modelId="{AC7872CE-2F59-4DA0-B071-CECE3E803A8D}" type="parTrans" cxnId="{611DDF16-7B9C-47D4-A755-5F03E5F9D287}">
      <dgm:prSet/>
      <dgm:spPr/>
      <dgm:t>
        <a:bodyPr/>
        <a:lstStyle/>
        <a:p>
          <a:endParaRPr lang="en-GB"/>
        </a:p>
      </dgm:t>
    </dgm:pt>
    <dgm:pt modelId="{C98812AA-E377-4681-A935-9DD5DFC2FACD}" type="sibTrans" cxnId="{611DDF16-7B9C-47D4-A755-5F03E5F9D287}">
      <dgm:prSet/>
      <dgm:spPr/>
      <dgm:t>
        <a:bodyPr/>
        <a:lstStyle/>
        <a:p>
          <a:endParaRPr lang="en-GB"/>
        </a:p>
      </dgm:t>
    </dgm:pt>
    <dgm:pt modelId="{F7C3B53E-2587-4818-8021-8A94E176076D}" type="pres">
      <dgm:prSet presAssocID="{C8668D06-00B7-40F6-BB50-7DF19D25A9CE}" presName="theList" presStyleCnt="0">
        <dgm:presLayoutVars>
          <dgm:dir/>
          <dgm:animLvl val="lvl"/>
          <dgm:resizeHandles val="exact"/>
        </dgm:presLayoutVars>
      </dgm:prSet>
      <dgm:spPr/>
    </dgm:pt>
    <dgm:pt modelId="{71103A75-0042-45B7-8D18-320D59DAC40A}" type="pres">
      <dgm:prSet presAssocID="{E08629AE-4BA5-454F-93E2-74EC0195F239}" presName="compNode" presStyleCnt="0"/>
      <dgm:spPr/>
    </dgm:pt>
    <dgm:pt modelId="{9D57B854-E41C-4E70-978A-0322A26A7A00}" type="pres">
      <dgm:prSet presAssocID="{E08629AE-4BA5-454F-93E2-74EC0195F239}" presName="aNode" presStyleLbl="bgShp" presStyleIdx="0" presStyleCnt="4"/>
      <dgm:spPr/>
    </dgm:pt>
    <dgm:pt modelId="{5D649292-1116-4697-8949-F88E8EC38C90}" type="pres">
      <dgm:prSet presAssocID="{E08629AE-4BA5-454F-93E2-74EC0195F239}" presName="textNode" presStyleLbl="bgShp" presStyleIdx="0" presStyleCnt="4"/>
      <dgm:spPr/>
    </dgm:pt>
    <dgm:pt modelId="{18DE163B-2579-4DB5-B528-74A6BFF46D68}" type="pres">
      <dgm:prSet presAssocID="{E08629AE-4BA5-454F-93E2-74EC0195F239}" presName="compChildNode" presStyleCnt="0"/>
      <dgm:spPr/>
    </dgm:pt>
    <dgm:pt modelId="{6E45E866-A6CA-4B4A-BDE8-F88CB8939880}" type="pres">
      <dgm:prSet presAssocID="{E08629AE-4BA5-454F-93E2-74EC0195F239}" presName="theInnerList" presStyleCnt="0"/>
      <dgm:spPr/>
    </dgm:pt>
    <dgm:pt modelId="{D265F8D6-0A27-42A6-B0CD-5CF879EBBA27}" type="pres">
      <dgm:prSet presAssocID="{B952D8FD-57A9-4906-A378-02FEBC57E729}" presName="childNode" presStyleLbl="node1" presStyleIdx="0" presStyleCnt="4">
        <dgm:presLayoutVars>
          <dgm:bulletEnabled val="1"/>
        </dgm:presLayoutVars>
      </dgm:prSet>
      <dgm:spPr/>
    </dgm:pt>
    <dgm:pt modelId="{8295D345-E853-44B2-A951-BD68A2B93E6A}" type="pres">
      <dgm:prSet presAssocID="{E08629AE-4BA5-454F-93E2-74EC0195F239}" presName="aSpace" presStyleCnt="0"/>
      <dgm:spPr/>
    </dgm:pt>
    <dgm:pt modelId="{1F0DFBDF-B0AA-43AB-925F-81525C4C4553}" type="pres">
      <dgm:prSet presAssocID="{C97E6483-8523-416E-9212-6D2D6C8E6662}" presName="compNode" presStyleCnt="0"/>
      <dgm:spPr/>
    </dgm:pt>
    <dgm:pt modelId="{D2288314-C054-4E66-8F88-43A44AACF0FE}" type="pres">
      <dgm:prSet presAssocID="{C97E6483-8523-416E-9212-6D2D6C8E6662}" presName="aNode" presStyleLbl="bgShp" presStyleIdx="1" presStyleCnt="4"/>
      <dgm:spPr/>
    </dgm:pt>
    <dgm:pt modelId="{0621EA03-C038-4C3D-BA67-7BF3BC84EE58}" type="pres">
      <dgm:prSet presAssocID="{C97E6483-8523-416E-9212-6D2D6C8E6662}" presName="textNode" presStyleLbl="bgShp" presStyleIdx="1" presStyleCnt="4"/>
      <dgm:spPr/>
    </dgm:pt>
    <dgm:pt modelId="{A2CAFBF5-CEDA-4F8A-AEA8-A29A51D3B850}" type="pres">
      <dgm:prSet presAssocID="{C97E6483-8523-416E-9212-6D2D6C8E6662}" presName="compChildNode" presStyleCnt="0"/>
      <dgm:spPr/>
    </dgm:pt>
    <dgm:pt modelId="{D2D1FCE5-5539-4CD2-B9A2-EF07148DE1CF}" type="pres">
      <dgm:prSet presAssocID="{C97E6483-8523-416E-9212-6D2D6C8E6662}" presName="theInnerList" presStyleCnt="0"/>
      <dgm:spPr/>
    </dgm:pt>
    <dgm:pt modelId="{3EE44109-FFAF-4080-84B3-CA2DC5DB7027}" type="pres">
      <dgm:prSet presAssocID="{7ABF26C3-DFE3-4CC1-A7B6-A55651E1E700}" presName="childNode" presStyleLbl="node1" presStyleIdx="1" presStyleCnt="4" custLinFactNeighborY="-336">
        <dgm:presLayoutVars>
          <dgm:bulletEnabled val="1"/>
        </dgm:presLayoutVars>
      </dgm:prSet>
      <dgm:spPr/>
    </dgm:pt>
    <dgm:pt modelId="{846793A0-0060-4596-80F1-649B58CE011A}" type="pres">
      <dgm:prSet presAssocID="{C97E6483-8523-416E-9212-6D2D6C8E6662}" presName="aSpace" presStyleCnt="0"/>
      <dgm:spPr/>
    </dgm:pt>
    <dgm:pt modelId="{09B6619B-1159-48F3-9137-28D6D8D67176}" type="pres">
      <dgm:prSet presAssocID="{06BA2AF0-4E12-47A7-9873-0FC6A909D8AE}" presName="compNode" presStyleCnt="0"/>
      <dgm:spPr/>
    </dgm:pt>
    <dgm:pt modelId="{8E8C3B6A-1BC5-4CDE-9BD9-CAFDCD80A004}" type="pres">
      <dgm:prSet presAssocID="{06BA2AF0-4E12-47A7-9873-0FC6A909D8AE}" presName="aNode" presStyleLbl="bgShp" presStyleIdx="2" presStyleCnt="4"/>
      <dgm:spPr/>
    </dgm:pt>
    <dgm:pt modelId="{C25C311D-7A51-4184-94CB-56A6A7BD9029}" type="pres">
      <dgm:prSet presAssocID="{06BA2AF0-4E12-47A7-9873-0FC6A909D8AE}" presName="textNode" presStyleLbl="bgShp" presStyleIdx="2" presStyleCnt="4"/>
      <dgm:spPr/>
    </dgm:pt>
    <dgm:pt modelId="{F5CB5A65-8ED0-4B9C-ACE9-7864B8FCE7D9}" type="pres">
      <dgm:prSet presAssocID="{06BA2AF0-4E12-47A7-9873-0FC6A909D8AE}" presName="compChildNode" presStyleCnt="0"/>
      <dgm:spPr/>
    </dgm:pt>
    <dgm:pt modelId="{74E8DEA3-D272-433F-A345-FA3E6B961C57}" type="pres">
      <dgm:prSet presAssocID="{06BA2AF0-4E12-47A7-9873-0FC6A909D8AE}" presName="theInnerList" presStyleCnt="0"/>
      <dgm:spPr/>
    </dgm:pt>
    <dgm:pt modelId="{88A5BC08-DC50-46CB-9C0F-36E210A2E180}" type="pres">
      <dgm:prSet presAssocID="{D38BA656-27C7-4BA9-9346-5A3CBE7E87C8}" presName="childNode" presStyleLbl="node1" presStyleIdx="2" presStyleCnt="4">
        <dgm:presLayoutVars>
          <dgm:bulletEnabled val="1"/>
        </dgm:presLayoutVars>
      </dgm:prSet>
      <dgm:spPr/>
    </dgm:pt>
    <dgm:pt modelId="{51C6EBE5-6858-4285-9EE1-FB26E6EF282B}" type="pres">
      <dgm:prSet presAssocID="{06BA2AF0-4E12-47A7-9873-0FC6A909D8AE}" presName="aSpace" presStyleCnt="0"/>
      <dgm:spPr/>
    </dgm:pt>
    <dgm:pt modelId="{7DADC564-9C06-4D40-8DFD-36CB1EEB3573}" type="pres">
      <dgm:prSet presAssocID="{63DD172E-58E1-4E6D-BEE2-51CAF0A9FCAE}" presName="compNode" presStyleCnt="0"/>
      <dgm:spPr/>
    </dgm:pt>
    <dgm:pt modelId="{C5A575CF-58D6-4D4D-AAFE-B661789745C2}" type="pres">
      <dgm:prSet presAssocID="{63DD172E-58E1-4E6D-BEE2-51CAF0A9FCAE}" presName="aNode" presStyleLbl="bgShp" presStyleIdx="3" presStyleCnt="4"/>
      <dgm:spPr/>
    </dgm:pt>
    <dgm:pt modelId="{289AF904-3B16-4BDC-B168-06303C1D0832}" type="pres">
      <dgm:prSet presAssocID="{63DD172E-58E1-4E6D-BEE2-51CAF0A9FCAE}" presName="textNode" presStyleLbl="bgShp" presStyleIdx="3" presStyleCnt="4"/>
      <dgm:spPr/>
    </dgm:pt>
    <dgm:pt modelId="{5292FA1F-7688-428B-A388-428794BCC640}" type="pres">
      <dgm:prSet presAssocID="{63DD172E-58E1-4E6D-BEE2-51CAF0A9FCAE}" presName="compChildNode" presStyleCnt="0"/>
      <dgm:spPr/>
    </dgm:pt>
    <dgm:pt modelId="{E7749662-53C7-4096-9C0E-9F28ECC53453}" type="pres">
      <dgm:prSet presAssocID="{63DD172E-58E1-4E6D-BEE2-51CAF0A9FCAE}" presName="theInnerList" presStyleCnt="0"/>
      <dgm:spPr/>
    </dgm:pt>
    <dgm:pt modelId="{27DAA0AB-35A7-4436-9EE4-A46C5FD8D43C}" type="pres">
      <dgm:prSet presAssocID="{235B1A9C-AF86-419F-A931-AAEEB98C1296}" presName="childNode" presStyleLbl="node1" presStyleIdx="3" presStyleCnt="4">
        <dgm:presLayoutVars>
          <dgm:bulletEnabled val="1"/>
        </dgm:presLayoutVars>
      </dgm:prSet>
      <dgm:spPr/>
    </dgm:pt>
  </dgm:ptLst>
  <dgm:cxnLst>
    <dgm:cxn modelId="{82C15803-27FC-4A53-B096-12DD8E964199}" srcId="{C8668D06-00B7-40F6-BB50-7DF19D25A9CE}" destId="{06BA2AF0-4E12-47A7-9873-0FC6A909D8AE}" srcOrd="2" destOrd="0" parTransId="{7BC9161F-352A-4918-B7DC-A6B338EB6ECD}" sibTransId="{1E72628B-67E1-469F-A5B6-3F946033F82A}"/>
    <dgm:cxn modelId="{1708FF07-437D-4D2A-A478-0D88FBCE74F7}" type="presOf" srcId="{864E755D-3D62-46DF-AF3B-77466ED23AD8}" destId="{27DAA0AB-35A7-4436-9EE4-A46C5FD8D43C}" srcOrd="0" destOrd="4" presId="urn:microsoft.com/office/officeart/2005/8/layout/lProcess2"/>
    <dgm:cxn modelId="{D599C00B-43FA-4420-8B76-C1471BFFA19E}" srcId="{235B1A9C-AF86-419F-A931-AAEEB98C1296}" destId="{CA08AFEE-4159-49F4-B35C-1AEAE998D314}" srcOrd="0" destOrd="0" parTransId="{07C14C3A-93BC-4563-A16F-BB504DEFCC08}" sibTransId="{31EF49FB-1C15-481D-AF5B-4ABEB1ECB988}"/>
    <dgm:cxn modelId="{76D64C11-D58E-4BB8-B8A9-91D13574F39F}" srcId="{7ABF26C3-DFE3-4CC1-A7B6-A55651E1E700}" destId="{BF6209CE-A6C6-4C01-8A34-E68A3944830B}" srcOrd="2" destOrd="0" parTransId="{AF3D4BCA-D82D-4C70-87F6-0343A5F16687}" sibTransId="{76D3C179-B152-4364-98E0-418B97B4538E}"/>
    <dgm:cxn modelId="{99B98712-3433-4468-8705-8B02580FDD01}" type="presOf" srcId="{C97E6483-8523-416E-9212-6D2D6C8E6662}" destId="{0621EA03-C038-4C3D-BA67-7BF3BC84EE58}" srcOrd="1" destOrd="0" presId="urn:microsoft.com/office/officeart/2005/8/layout/lProcess2"/>
    <dgm:cxn modelId="{61990514-72B6-4D3C-BE6F-6DB1E0A149F2}" type="presOf" srcId="{B952D8FD-57A9-4906-A378-02FEBC57E729}" destId="{D265F8D6-0A27-42A6-B0CD-5CF879EBBA27}" srcOrd="0" destOrd="0" presId="urn:microsoft.com/office/officeart/2005/8/layout/lProcess2"/>
    <dgm:cxn modelId="{973D7214-2ECB-42FB-9BA2-7CB86F8D5668}" type="presOf" srcId="{59EBA46E-4667-4D9B-9AB7-39F192CD841A}" destId="{27DAA0AB-35A7-4436-9EE4-A46C5FD8D43C}" srcOrd="0" destOrd="3" presId="urn:microsoft.com/office/officeart/2005/8/layout/lProcess2"/>
    <dgm:cxn modelId="{611DDF16-7B9C-47D4-A755-5F03E5F9D287}" srcId="{235B1A9C-AF86-419F-A931-AAEEB98C1296}" destId="{394B809A-A267-4B3D-859B-ED290711D7C1}" srcOrd="4" destOrd="0" parTransId="{AC7872CE-2F59-4DA0-B071-CECE3E803A8D}" sibTransId="{C98812AA-E377-4681-A935-9DD5DFC2FACD}"/>
    <dgm:cxn modelId="{0306A11B-277F-40D6-98DA-2AFBF010EF18}" type="presOf" srcId="{06BA2AF0-4E12-47A7-9873-0FC6A909D8AE}" destId="{8E8C3B6A-1BC5-4CDE-9BD9-CAFDCD80A004}" srcOrd="0" destOrd="0" presId="urn:microsoft.com/office/officeart/2005/8/layout/lProcess2"/>
    <dgm:cxn modelId="{C57A5D1D-EEBD-4D44-8A97-570D3519591D}" type="presOf" srcId="{E08629AE-4BA5-454F-93E2-74EC0195F239}" destId="{5D649292-1116-4697-8949-F88E8EC38C90}" srcOrd="1" destOrd="0" presId="urn:microsoft.com/office/officeart/2005/8/layout/lProcess2"/>
    <dgm:cxn modelId="{3D5AF31E-0E75-425C-B7C3-BBAE4EC8659A}" type="presOf" srcId="{CA08AFEE-4159-49F4-B35C-1AEAE998D314}" destId="{27DAA0AB-35A7-4436-9EE4-A46C5FD8D43C}" srcOrd="0" destOrd="1" presId="urn:microsoft.com/office/officeart/2005/8/layout/lProcess2"/>
    <dgm:cxn modelId="{BC3D3224-E62F-4122-BCB6-57D36B4A5BB0}" srcId="{06BA2AF0-4E12-47A7-9873-0FC6A909D8AE}" destId="{D38BA656-27C7-4BA9-9346-5A3CBE7E87C8}" srcOrd="0" destOrd="0" parTransId="{D194DD6A-A2E7-4977-BE13-54B23764C63A}" sibTransId="{E3C5FA7D-9590-46A4-9A8C-43EE0B215FE3}"/>
    <dgm:cxn modelId="{40E30725-213B-4377-A2AD-381EB7AE0A93}" type="presOf" srcId="{5BB96BFC-2B42-4746-9115-658FE349BBC9}" destId="{88A5BC08-DC50-46CB-9C0F-36E210A2E180}" srcOrd="0" destOrd="4" presId="urn:microsoft.com/office/officeart/2005/8/layout/lProcess2"/>
    <dgm:cxn modelId="{2B5A9236-E1A7-4FF4-B45B-231056B89BDF}" type="presOf" srcId="{3331E581-DFE6-45A4-81A4-58CC71842D6E}" destId="{88A5BC08-DC50-46CB-9C0F-36E210A2E180}" srcOrd="0" destOrd="2" presId="urn:microsoft.com/office/officeart/2005/8/layout/lProcess2"/>
    <dgm:cxn modelId="{EAE7BB3A-19CB-4D3A-9938-1F7848A9F9A2}" type="presOf" srcId="{BF51CD2B-8ED2-4EC5-8BD6-F90E9C944F08}" destId="{D265F8D6-0A27-42A6-B0CD-5CF879EBBA27}" srcOrd="0" destOrd="5" presId="urn:microsoft.com/office/officeart/2005/8/layout/lProcess2"/>
    <dgm:cxn modelId="{8387A23D-F68C-4922-BDE9-57665E3B4706}" type="presOf" srcId="{5639EB7B-9E76-412B-A790-29621967427D}" destId="{D265F8D6-0A27-42A6-B0CD-5CF879EBBA27}" srcOrd="0" destOrd="4" presId="urn:microsoft.com/office/officeart/2005/8/layout/lProcess2"/>
    <dgm:cxn modelId="{A0C9D73F-1931-493D-8A78-4FAB1B8433D3}" type="presOf" srcId="{D38BA656-27C7-4BA9-9346-5A3CBE7E87C8}" destId="{88A5BC08-DC50-46CB-9C0F-36E210A2E180}" srcOrd="0" destOrd="0" presId="urn:microsoft.com/office/officeart/2005/8/layout/lProcess2"/>
    <dgm:cxn modelId="{D08F4560-A5AE-4BB2-9636-20A5E0FAB991}" srcId="{235B1A9C-AF86-419F-A931-AAEEB98C1296}" destId="{864E755D-3D62-46DF-AF3B-77466ED23AD8}" srcOrd="3" destOrd="0" parTransId="{36A0672F-1044-4AC8-AFEF-698E47A06EFA}" sibTransId="{A1FB0422-D3C0-4878-8632-D7CC320054E8}"/>
    <dgm:cxn modelId="{C1251343-049A-41F8-BACA-F68006D25F3E}" type="presOf" srcId="{235B1A9C-AF86-419F-A931-AAEEB98C1296}" destId="{27DAA0AB-35A7-4436-9EE4-A46C5FD8D43C}" srcOrd="0" destOrd="0" presId="urn:microsoft.com/office/officeart/2005/8/layout/lProcess2"/>
    <dgm:cxn modelId="{D8E2B944-07E7-4718-9E4B-52CE9A2B09D9}" srcId="{D38BA656-27C7-4BA9-9346-5A3CBE7E87C8}" destId="{04AD89AB-8E6E-4C08-A7D3-EFC6252A88EE}" srcOrd="0" destOrd="0" parTransId="{F61FBB36-B5A1-4898-9975-FE9EB9B8BF96}" sibTransId="{196AE5CA-E983-449F-A541-56F5F60C62F8}"/>
    <dgm:cxn modelId="{A4BFEB64-2C9C-4F76-9412-43F2FEF6BE6C}" srcId="{E08629AE-4BA5-454F-93E2-74EC0195F239}" destId="{B952D8FD-57A9-4906-A378-02FEBC57E729}" srcOrd="0" destOrd="0" parTransId="{EB38C55B-0F61-47E2-BC50-9F1C34035A8C}" sibTransId="{496D0632-FB10-4754-835C-1CAE56472777}"/>
    <dgm:cxn modelId="{BCDDD245-6030-4E4A-8A14-E91B9F1CD314}" type="presOf" srcId="{D42BB0E4-D54D-4513-9AD5-1C3D5FB4FE11}" destId="{D265F8D6-0A27-42A6-B0CD-5CF879EBBA27}" srcOrd="0" destOrd="2" presId="urn:microsoft.com/office/officeart/2005/8/layout/lProcess2"/>
    <dgm:cxn modelId="{60AE514A-C4AF-4D43-B9DB-3C7A7F7E03EA}" type="presOf" srcId="{04AD89AB-8E6E-4C08-A7D3-EFC6252A88EE}" destId="{88A5BC08-DC50-46CB-9C0F-36E210A2E180}" srcOrd="0" destOrd="1" presId="urn:microsoft.com/office/officeart/2005/8/layout/lProcess2"/>
    <dgm:cxn modelId="{1571EC6C-534C-40DD-9D3B-456BE465EBC7}" type="presOf" srcId="{7ABF26C3-DFE3-4CC1-A7B6-A55651E1E700}" destId="{3EE44109-FFAF-4080-84B3-CA2DC5DB7027}" srcOrd="0" destOrd="0" presId="urn:microsoft.com/office/officeart/2005/8/layout/lProcess2"/>
    <dgm:cxn modelId="{C949074D-3BBB-4B6C-967A-C1F7F48088E2}" type="presOf" srcId="{F68D7383-44A0-481C-854A-B04707541D79}" destId="{D265F8D6-0A27-42A6-B0CD-5CF879EBBA27}" srcOrd="0" destOrd="1" presId="urn:microsoft.com/office/officeart/2005/8/layout/lProcess2"/>
    <dgm:cxn modelId="{639B556E-1C06-4C45-B947-AF8942ABD57F}" srcId="{D38BA656-27C7-4BA9-9346-5A3CBE7E87C8}" destId="{5BB96BFC-2B42-4746-9115-658FE349BBC9}" srcOrd="3" destOrd="0" parTransId="{296502AC-9CD9-4F34-AA4F-78757CEC0424}" sibTransId="{F0114D84-44C2-4A4B-93B1-0EBB8279E3C5}"/>
    <dgm:cxn modelId="{17DEE26F-B14D-453C-A093-B25D6E9EBC6D}" type="presOf" srcId="{394B809A-A267-4B3D-859B-ED290711D7C1}" destId="{27DAA0AB-35A7-4436-9EE4-A46C5FD8D43C}" srcOrd="0" destOrd="5" presId="urn:microsoft.com/office/officeart/2005/8/layout/lProcess2"/>
    <dgm:cxn modelId="{597FA554-0725-4566-8B52-8DC2F12FD6B7}" srcId="{D38BA656-27C7-4BA9-9346-5A3CBE7E87C8}" destId="{3331E581-DFE6-45A4-81A4-58CC71842D6E}" srcOrd="1" destOrd="0" parTransId="{42DF909F-BD2A-4A7D-861E-B7B92C4E279D}" sibTransId="{2F3EF2C4-FAF2-4A59-BB63-51CDE7425D92}"/>
    <dgm:cxn modelId="{43DE5378-90AC-416B-A2A6-8437B7BEF9AA}" srcId="{7ABF26C3-DFE3-4CC1-A7B6-A55651E1E700}" destId="{4C08E5C3-3507-4363-B3EC-9AF37A239A3C}" srcOrd="3" destOrd="0" parTransId="{9C34D1DC-F5CD-4A04-952E-E52263776445}" sibTransId="{CF98BA36-E127-4644-B1D0-3C78E8AE2B49}"/>
    <dgm:cxn modelId="{16E6A378-6ADD-40BA-95E7-A1ADB38DD23C}" type="presOf" srcId="{4C08E5C3-3507-4363-B3EC-9AF37A239A3C}" destId="{3EE44109-FFAF-4080-84B3-CA2DC5DB7027}" srcOrd="0" destOrd="4" presId="urn:microsoft.com/office/officeart/2005/8/layout/lProcess2"/>
    <dgm:cxn modelId="{5C6EB47A-55BC-4CA0-A576-32D42A941123}" srcId="{C8668D06-00B7-40F6-BB50-7DF19D25A9CE}" destId="{63DD172E-58E1-4E6D-BEE2-51CAF0A9FCAE}" srcOrd="3" destOrd="0" parTransId="{6B5F77B8-FEAA-4301-84F6-DB3FF2D3CB4C}" sibTransId="{29F2260C-4A94-425C-B791-43B04EDE1C27}"/>
    <dgm:cxn modelId="{A5F9777D-1033-4C77-8CEC-1E0F73066698}" type="presOf" srcId="{5E8DD491-228A-49E4-A3C1-695D4E2ECF62}" destId="{3EE44109-FFAF-4080-84B3-CA2DC5DB7027}" srcOrd="0" destOrd="1" presId="urn:microsoft.com/office/officeart/2005/8/layout/lProcess2"/>
    <dgm:cxn modelId="{6E3C0187-5748-472B-96A8-8A8EBE9AFC69}" srcId="{B952D8FD-57A9-4906-A378-02FEBC57E729}" destId="{F68D7383-44A0-481C-854A-B04707541D79}" srcOrd="0" destOrd="0" parTransId="{50205E27-DEEF-487F-B3C0-19C9028C24FE}" sibTransId="{F416CA9A-3D8D-4305-A75B-0BC56AB4CD3E}"/>
    <dgm:cxn modelId="{F0893C88-2106-4805-9B59-348145A09F3B}" srcId="{C97E6483-8523-416E-9212-6D2D6C8E6662}" destId="{7ABF26C3-DFE3-4CC1-A7B6-A55651E1E700}" srcOrd="0" destOrd="0" parTransId="{3AD0272A-CF5D-4F96-98AA-0BAFE69220E7}" sibTransId="{BEBF1E05-51EA-4D53-A1AB-AEE7E63DB803}"/>
    <dgm:cxn modelId="{A087B88B-9480-48BF-B5F3-1D371BFD7CDD}" type="presOf" srcId="{8AABAED9-8B1D-4586-9165-02BE2665547F}" destId="{3EE44109-FFAF-4080-84B3-CA2DC5DB7027}" srcOrd="0" destOrd="2" presId="urn:microsoft.com/office/officeart/2005/8/layout/lProcess2"/>
    <dgm:cxn modelId="{3FEA078E-71B1-4693-A6A4-951A28A667D1}" type="presOf" srcId="{63DD172E-58E1-4E6D-BEE2-51CAF0A9FCAE}" destId="{C5A575CF-58D6-4D4D-AAFE-B661789745C2}" srcOrd="0" destOrd="0" presId="urn:microsoft.com/office/officeart/2005/8/layout/lProcess2"/>
    <dgm:cxn modelId="{5D14B991-9265-4AD9-A6AC-6382FBE0BC5B}" srcId="{D38BA656-27C7-4BA9-9346-5A3CBE7E87C8}" destId="{234817A0-3573-4F00-9E30-A48FA457182F}" srcOrd="2" destOrd="0" parTransId="{93A3757E-4C7F-401A-BFB2-D09320E63EEF}" sibTransId="{D66BEF2D-8431-4F98-83BB-CC9E0D593794}"/>
    <dgm:cxn modelId="{7A817A9C-194B-46AB-A6AF-5B0514F7713B}" srcId="{B952D8FD-57A9-4906-A378-02FEBC57E729}" destId="{BF51CD2B-8ED2-4EC5-8BD6-F90E9C944F08}" srcOrd="4" destOrd="0" parTransId="{16D832E2-3972-4C0F-A5EF-B60FF9AEA674}" sibTransId="{2F7CAF85-DC4D-4F60-B98D-58BD9D0111BE}"/>
    <dgm:cxn modelId="{185AA89E-EB6A-43B2-9FAC-C53CCABAE5FB}" srcId="{63DD172E-58E1-4E6D-BEE2-51CAF0A9FCAE}" destId="{235B1A9C-AF86-419F-A931-AAEEB98C1296}" srcOrd="0" destOrd="0" parTransId="{502CC3F2-20BF-4B6E-B467-288D3EBE3277}" sibTransId="{6B07483E-F409-460E-B4BE-F32859BFA639}"/>
    <dgm:cxn modelId="{2BD32C9F-EBB3-48A1-80EF-7E275D1B48E1}" type="presOf" srcId="{BF6209CE-A6C6-4C01-8A34-E68A3944830B}" destId="{3EE44109-FFAF-4080-84B3-CA2DC5DB7027}" srcOrd="0" destOrd="3" presId="urn:microsoft.com/office/officeart/2005/8/layout/lProcess2"/>
    <dgm:cxn modelId="{175470A2-D2AE-4DDF-82C4-0A268B9C6CA6}" type="presOf" srcId="{D3E82113-ADB4-4CD0-B577-4B54B2A4DB05}" destId="{D265F8D6-0A27-42A6-B0CD-5CF879EBBA27}" srcOrd="0" destOrd="3" presId="urn:microsoft.com/office/officeart/2005/8/layout/lProcess2"/>
    <dgm:cxn modelId="{DD5719AD-998F-4F03-8128-FB2BC16D48CB}" srcId="{B952D8FD-57A9-4906-A378-02FEBC57E729}" destId="{D42BB0E4-D54D-4513-9AD5-1C3D5FB4FE11}" srcOrd="1" destOrd="0" parTransId="{E5AF8B70-11D2-4EDE-9DFF-638A3B00AA9F}" sibTransId="{83A14AEB-92E3-408E-B689-B827A9D953D5}"/>
    <dgm:cxn modelId="{F03FF6AF-2722-4458-88C4-64F7C854012D}" type="presOf" srcId="{BC3561E6-BD4C-4F50-93ED-F467F795BC09}" destId="{27DAA0AB-35A7-4436-9EE4-A46C5FD8D43C}" srcOrd="0" destOrd="2" presId="urn:microsoft.com/office/officeart/2005/8/layout/lProcess2"/>
    <dgm:cxn modelId="{CD8D14B0-7D78-4B29-9337-092887574F4C}" srcId="{C8668D06-00B7-40F6-BB50-7DF19D25A9CE}" destId="{C97E6483-8523-416E-9212-6D2D6C8E6662}" srcOrd="1" destOrd="0" parTransId="{9D718467-3FA8-4089-8452-5C463278EAEB}" sibTransId="{2ED2D2CC-0CCA-4356-827D-DB92DD627F39}"/>
    <dgm:cxn modelId="{268AB5C7-A76E-42E3-A4F0-9020743AE5FE}" srcId="{7ABF26C3-DFE3-4CC1-A7B6-A55651E1E700}" destId="{8AABAED9-8B1D-4586-9165-02BE2665547F}" srcOrd="1" destOrd="0" parTransId="{7E51849B-1D27-43D9-93D1-B0BA468A3FC2}" sibTransId="{B3236AA9-AFDD-4A73-803E-06D7F76F709D}"/>
    <dgm:cxn modelId="{157313C9-76E7-4572-AEB5-3BBF1D031C9D}" srcId="{7ABF26C3-DFE3-4CC1-A7B6-A55651E1E700}" destId="{5E8DD491-228A-49E4-A3C1-695D4E2ECF62}" srcOrd="0" destOrd="0" parTransId="{9EA602C4-C568-404C-9DBD-B4F5FB60E46B}" sibTransId="{6E908EA5-8B57-4F2E-835D-47D7CEEA3E8B}"/>
    <dgm:cxn modelId="{20EF1AD0-1E65-4706-AA5A-E884726DC493}" type="presOf" srcId="{234817A0-3573-4F00-9E30-A48FA457182F}" destId="{88A5BC08-DC50-46CB-9C0F-36E210A2E180}" srcOrd="0" destOrd="3" presId="urn:microsoft.com/office/officeart/2005/8/layout/lProcess2"/>
    <dgm:cxn modelId="{BB9793D3-9B18-436E-BD68-406A3B0EFC20}" srcId="{235B1A9C-AF86-419F-A931-AAEEB98C1296}" destId="{BC3561E6-BD4C-4F50-93ED-F467F795BC09}" srcOrd="1" destOrd="0" parTransId="{AA149ED2-69BF-4025-8F3F-54E5AAA56355}" sibTransId="{646D3EF8-1EF2-4213-B127-C5ED60CFDD55}"/>
    <dgm:cxn modelId="{B179DDD6-86C0-48C5-AAE1-FB188AB93E2E}" srcId="{B952D8FD-57A9-4906-A378-02FEBC57E729}" destId="{5639EB7B-9E76-412B-A790-29621967427D}" srcOrd="3" destOrd="0" parTransId="{D1877F27-1BD4-4463-8E2A-387EAA6A2573}" sibTransId="{765BF312-CF65-4E7B-9DA2-59F485CA49FF}"/>
    <dgm:cxn modelId="{C90B2DD8-C200-41BE-A745-01F4148AC07B}" srcId="{C8668D06-00B7-40F6-BB50-7DF19D25A9CE}" destId="{E08629AE-4BA5-454F-93E2-74EC0195F239}" srcOrd="0" destOrd="0" parTransId="{634A514B-21A3-467F-BC0E-B3EDF79952AB}" sibTransId="{C495E422-9666-4E1F-B562-BC5A9AA01C15}"/>
    <dgm:cxn modelId="{54569BDC-076E-4C3F-85F0-64CDF9AC0400}" type="presOf" srcId="{E08629AE-4BA5-454F-93E2-74EC0195F239}" destId="{9D57B854-E41C-4E70-978A-0322A26A7A00}" srcOrd="0" destOrd="0" presId="urn:microsoft.com/office/officeart/2005/8/layout/lProcess2"/>
    <dgm:cxn modelId="{84B327E2-DAFF-4220-90BC-D072EB85FC99}" type="presOf" srcId="{C8668D06-00B7-40F6-BB50-7DF19D25A9CE}" destId="{F7C3B53E-2587-4818-8021-8A94E176076D}" srcOrd="0" destOrd="0" presId="urn:microsoft.com/office/officeart/2005/8/layout/lProcess2"/>
    <dgm:cxn modelId="{45C818E5-E286-46C2-B952-6EF39C936F2E}" srcId="{235B1A9C-AF86-419F-A931-AAEEB98C1296}" destId="{59EBA46E-4667-4D9B-9AB7-39F192CD841A}" srcOrd="2" destOrd="0" parTransId="{D3CB04BB-B368-45A6-AF9E-7472B86963AD}" sibTransId="{EFC498AC-CC89-4FCF-B214-66E98AD67B20}"/>
    <dgm:cxn modelId="{D389A7ED-461A-4D20-BC3F-326BC40B5B69}" type="presOf" srcId="{63DD172E-58E1-4E6D-BEE2-51CAF0A9FCAE}" destId="{289AF904-3B16-4BDC-B168-06303C1D0832}" srcOrd="1" destOrd="0" presId="urn:microsoft.com/office/officeart/2005/8/layout/lProcess2"/>
    <dgm:cxn modelId="{844642F2-3DC2-4B7A-8742-C7456114E9B6}" type="presOf" srcId="{06BA2AF0-4E12-47A7-9873-0FC6A909D8AE}" destId="{C25C311D-7A51-4184-94CB-56A6A7BD9029}" srcOrd="1" destOrd="0" presId="urn:microsoft.com/office/officeart/2005/8/layout/lProcess2"/>
    <dgm:cxn modelId="{5F79F4F4-83FD-4128-B16D-A548C111ED0D}" srcId="{B952D8FD-57A9-4906-A378-02FEBC57E729}" destId="{D3E82113-ADB4-4CD0-B577-4B54B2A4DB05}" srcOrd="2" destOrd="0" parTransId="{30F9DDA7-5FE6-4889-9A46-FCA87EE4828F}" sibTransId="{B58246B5-8BBB-4C58-9EA4-C328A01FE7EE}"/>
    <dgm:cxn modelId="{87AC50F6-58AB-4266-BD27-6C1346FB770B}" type="presOf" srcId="{C97E6483-8523-416E-9212-6D2D6C8E6662}" destId="{D2288314-C054-4E66-8F88-43A44AACF0FE}" srcOrd="0" destOrd="0" presId="urn:microsoft.com/office/officeart/2005/8/layout/lProcess2"/>
    <dgm:cxn modelId="{D505F94B-0E19-4596-B09D-5BB40DB267E0}" type="presParOf" srcId="{F7C3B53E-2587-4818-8021-8A94E176076D}" destId="{71103A75-0042-45B7-8D18-320D59DAC40A}" srcOrd="0" destOrd="0" presId="urn:microsoft.com/office/officeart/2005/8/layout/lProcess2"/>
    <dgm:cxn modelId="{3F8F361D-DC09-43C7-8C85-7509FFAA9CB3}" type="presParOf" srcId="{71103A75-0042-45B7-8D18-320D59DAC40A}" destId="{9D57B854-E41C-4E70-978A-0322A26A7A00}" srcOrd="0" destOrd="0" presId="urn:microsoft.com/office/officeart/2005/8/layout/lProcess2"/>
    <dgm:cxn modelId="{AA8ABD07-B20C-4D83-9C66-433A5C2849B4}" type="presParOf" srcId="{71103A75-0042-45B7-8D18-320D59DAC40A}" destId="{5D649292-1116-4697-8949-F88E8EC38C90}" srcOrd="1" destOrd="0" presId="urn:microsoft.com/office/officeart/2005/8/layout/lProcess2"/>
    <dgm:cxn modelId="{06BD4260-6A7D-4EAD-B617-2503475B5E06}" type="presParOf" srcId="{71103A75-0042-45B7-8D18-320D59DAC40A}" destId="{18DE163B-2579-4DB5-B528-74A6BFF46D68}" srcOrd="2" destOrd="0" presId="urn:microsoft.com/office/officeart/2005/8/layout/lProcess2"/>
    <dgm:cxn modelId="{5E7E2135-7309-4027-8E36-92FD41E0DD50}" type="presParOf" srcId="{18DE163B-2579-4DB5-B528-74A6BFF46D68}" destId="{6E45E866-A6CA-4B4A-BDE8-F88CB8939880}" srcOrd="0" destOrd="0" presId="urn:microsoft.com/office/officeart/2005/8/layout/lProcess2"/>
    <dgm:cxn modelId="{9729A3B1-8DFE-4619-9D65-3BC8469E82AF}" type="presParOf" srcId="{6E45E866-A6CA-4B4A-BDE8-F88CB8939880}" destId="{D265F8D6-0A27-42A6-B0CD-5CF879EBBA27}" srcOrd="0" destOrd="0" presId="urn:microsoft.com/office/officeart/2005/8/layout/lProcess2"/>
    <dgm:cxn modelId="{B7C9FF9A-BB53-4A8E-A1AE-7D50BA25E708}" type="presParOf" srcId="{F7C3B53E-2587-4818-8021-8A94E176076D}" destId="{8295D345-E853-44B2-A951-BD68A2B93E6A}" srcOrd="1" destOrd="0" presId="urn:microsoft.com/office/officeart/2005/8/layout/lProcess2"/>
    <dgm:cxn modelId="{D095C8CF-BCD3-48D0-81BA-63E29278304C}" type="presParOf" srcId="{F7C3B53E-2587-4818-8021-8A94E176076D}" destId="{1F0DFBDF-B0AA-43AB-925F-81525C4C4553}" srcOrd="2" destOrd="0" presId="urn:microsoft.com/office/officeart/2005/8/layout/lProcess2"/>
    <dgm:cxn modelId="{FEE9BE1B-41C6-4E74-B5B6-9AA0ABDFA05E}" type="presParOf" srcId="{1F0DFBDF-B0AA-43AB-925F-81525C4C4553}" destId="{D2288314-C054-4E66-8F88-43A44AACF0FE}" srcOrd="0" destOrd="0" presId="urn:microsoft.com/office/officeart/2005/8/layout/lProcess2"/>
    <dgm:cxn modelId="{9A822E51-36FA-4D8B-960B-99F859805AEC}" type="presParOf" srcId="{1F0DFBDF-B0AA-43AB-925F-81525C4C4553}" destId="{0621EA03-C038-4C3D-BA67-7BF3BC84EE58}" srcOrd="1" destOrd="0" presId="urn:microsoft.com/office/officeart/2005/8/layout/lProcess2"/>
    <dgm:cxn modelId="{C6516ADB-EDEA-45F2-B3BC-89360B57F471}" type="presParOf" srcId="{1F0DFBDF-B0AA-43AB-925F-81525C4C4553}" destId="{A2CAFBF5-CEDA-4F8A-AEA8-A29A51D3B850}" srcOrd="2" destOrd="0" presId="urn:microsoft.com/office/officeart/2005/8/layout/lProcess2"/>
    <dgm:cxn modelId="{E28929A0-88F1-4F87-88A2-201B17B95FB7}" type="presParOf" srcId="{A2CAFBF5-CEDA-4F8A-AEA8-A29A51D3B850}" destId="{D2D1FCE5-5539-4CD2-B9A2-EF07148DE1CF}" srcOrd="0" destOrd="0" presId="urn:microsoft.com/office/officeart/2005/8/layout/lProcess2"/>
    <dgm:cxn modelId="{394D13A4-4097-4A9A-AACB-22AD48365BFB}" type="presParOf" srcId="{D2D1FCE5-5539-4CD2-B9A2-EF07148DE1CF}" destId="{3EE44109-FFAF-4080-84B3-CA2DC5DB7027}" srcOrd="0" destOrd="0" presId="urn:microsoft.com/office/officeart/2005/8/layout/lProcess2"/>
    <dgm:cxn modelId="{44E4ACCB-8128-4046-92E0-B3E16FEAC76B}" type="presParOf" srcId="{F7C3B53E-2587-4818-8021-8A94E176076D}" destId="{846793A0-0060-4596-80F1-649B58CE011A}" srcOrd="3" destOrd="0" presId="urn:microsoft.com/office/officeart/2005/8/layout/lProcess2"/>
    <dgm:cxn modelId="{2C71AC3B-BC52-4948-ABDA-5D1DDC069C9D}" type="presParOf" srcId="{F7C3B53E-2587-4818-8021-8A94E176076D}" destId="{09B6619B-1159-48F3-9137-28D6D8D67176}" srcOrd="4" destOrd="0" presId="urn:microsoft.com/office/officeart/2005/8/layout/lProcess2"/>
    <dgm:cxn modelId="{579BEF89-D56D-4179-AC0C-51C5D07F7AD6}" type="presParOf" srcId="{09B6619B-1159-48F3-9137-28D6D8D67176}" destId="{8E8C3B6A-1BC5-4CDE-9BD9-CAFDCD80A004}" srcOrd="0" destOrd="0" presId="urn:microsoft.com/office/officeart/2005/8/layout/lProcess2"/>
    <dgm:cxn modelId="{B90FCF58-E8B3-420F-94FF-EF6347CB4740}" type="presParOf" srcId="{09B6619B-1159-48F3-9137-28D6D8D67176}" destId="{C25C311D-7A51-4184-94CB-56A6A7BD9029}" srcOrd="1" destOrd="0" presId="urn:microsoft.com/office/officeart/2005/8/layout/lProcess2"/>
    <dgm:cxn modelId="{BAE3FAC1-E47A-4295-8003-2E1824DC6CF8}" type="presParOf" srcId="{09B6619B-1159-48F3-9137-28D6D8D67176}" destId="{F5CB5A65-8ED0-4B9C-ACE9-7864B8FCE7D9}" srcOrd="2" destOrd="0" presId="urn:microsoft.com/office/officeart/2005/8/layout/lProcess2"/>
    <dgm:cxn modelId="{5EBE0769-47E7-42B3-9140-D9ED9733B5A2}" type="presParOf" srcId="{F5CB5A65-8ED0-4B9C-ACE9-7864B8FCE7D9}" destId="{74E8DEA3-D272-433F-A345-FA3E6B961C57}" srcOrd="0" destOrd="0" presId="urn:microsoft.com/office/officeart/2005/8/layout/lProcess2"/>
    <dgm:cxn modelId="{91A204E2-5CDD-4739-8CE0-F35FE558AA21}" type="presParOf" srcId="{74E8DEA3-D272-433F-A345-FA3E6B961C57}" destId="{88A5BC08-DC50-46CB-9C0F-36E210A2E180}" srcOrd="0" destOrd="0" presId="urn:microsoft.com/office/officeart/2005/8/layout/lProcess2"/>
    <dgm:cxn modelId="{A0C704E5-AD9B-442A-A73E-8E62B46CC1A3}" type="presParOf" srcId="{F7C3B53E-2587-4818-8021-8A94E176076D}" destId="{51C6EBE5-6858-4285-9EE1-FB26E6EF282B}" srcOrd="5" destOrd="0" presId="urn:microsoft.com/office/officeart/2005/8/layout/lProcess2"/>
    <dgm:cxn modelId="{8B4D9C62-AF3D-4487-84BF-155151276766}" type="presParOf" srcId="{F7C3B53E-2587-4818-8021-8A94E176076D}" destId="{7DADC564-9C06-4D40-8DFD-36CB1EEB3573}" srcOrd="6" destOrd="0" presId="urn:microsoft.com/office/officeart/2005/8/layout/lProcess2"/>
    <dgm:cxn modelId="{F10A0078-CCE2-4629-BB71-AE58252C17E3}" type="presParOf" srcId="{7DADC564-9C06-4D40-8DFD-36CB1EEB3573}" destId="{C5A575CF-58D6-4D4D-AAFE-B661789745C2}" srcOrd="0" destOrd="0" presId="urn:microsoft.com/office/officeart/2005/8/layout/lProcess2"/>
    <dgm:cxn modelId="{7C8CE02D-3F8F-4933-903F-BE202B931146}" type="presParOf" srcId="{7DADC564-9C06-4D40-8DFD-36CB1EEB3573}" destId="{289AF904-3B16-4BDC-B168-06303C1D0832}" srcOrd="1" destOrd="0" presId="urn:microsoft.com/office/officeart/2005/8/layout/lProcess2"/>
    <dgm:cxn modelId="{5A671DC2-6FA1-44F1-923D-41CE56DD76E5}" type="presParOf" srcId="{7DADC564-9C06-4D40-8DFD-36CB1EEB3573}" destId="{5292FA1F-7688-428B-A388-428794BCC640}" srcOrd="2" destOrd="0" presId="urn:microsoft.com/office/officeart/2005/8/layout/lProcess2"/>
    <dgm:cxn modelId="{81AA2376-FC12-46F0-BABA-FECA971A3100}" type="presParOf" srcId="{5292FA1F-7688-428B-A388-428794BCC640}" destId="{E7749662-53C7-4096-9C0E-9F28ECC53453}" srcOrd="0" destOrd="0" presId="urn:microsoft.com/office/officeart/2005/8/layout/lProcess2"/>
    <dgm:cxn modelId="{6D0613BB-A36A-4C65-B62F-35B6954234BA}" type="presParOf" srcId="{E7749662-53C7-4096-9C0E-9F28ECC53453}" destId="{27DAA0AB-35A7-4436-9EE4-A46C5FD8D43C}"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7B854-E41C-4E70-978A-0322A26A7A00}">
      <dsp:nvSpPr>
        <dsp:cNvPr id="0" name=""/>
        <dsp:cNvSpPr/>
      </dsp:nvSpPr>
      <dsp:spPr>
        <a:xfrm>
          <a:off x="2645" y="0"/>
          <a:ext cx="2595860" cy="4357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Rough Sleeper Initiative funded by DLUHC</a:t>
          </a:r>
        </a:p>
      </dsp:txBody>
      <dsp:txXfrm>
        <a:off x="2645" y="0"/>
        <a:ext cx="2595860" cy="1307147"/>
      </dsp:txXfrm>
    </dsp:sp>
    <dsp:sp modelId="{D265F8D6-0A27-42A6-B0CD-5CF879EBBA27}">
      <dsp:nvSpPr>
        <dsp:cNvPr id="0" name=""/>
        <dsp:cNvSpPr/>
      </dsp:nvSpPr>
      <dsp:spPr>
        <a:xfrm>
          <a:off x="262231" y="1307147"/>
          <a:ext cx="2076688" cy="2832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t" anchorCtr="0">
          <a:noAutofit/>
        </a:bodyPr>
        <a:lstStyle/>
        <a:p>
          <a:pPr marL="0" lvl="0" indent="0" algn="l" defTabSz="711200">
            <a:lnSpc>
              <a:spcPct val="90000"/>
            </a:lnSpc>
            <a:spcBef>
              <a:spcPct val="0"/>
            </a:spcBef>
            <a:spcAft>
              <a:spcPct val="35000"/>
            </a:spcAft>
            <a:buNone/>
          </a:pPr>
          <a:endParaRPr lang="en-GB" sz="1600" kern="1200" dirty="0"/>
        </a:p>
        <a:p>
          <a:pPr marL="114300" lvl="1" indent="-114300" algn="l" defTabSz="533400">
            <a:lnSpc>
              <a:spcPct val="90000"/>
            </a:lnSpc>
            <a:spcBef>
              <a:spcPct val="0"/>
            </a:spcBef>
            <a:spcAft>
              <a:spcPct val="15000"/>
            </a:spcAft>
            <a:buChar char="•"/>
          </a:pPr>
          <a:r>
            <a:rPr lang="en-GB" sz="1200" kern="1200" dirty="0"/>
            <a:t>CGL Street Outreach Team </a:t>
          </a:r>
        </a:p>
        <a:p>
          <a:pPr marL="114300" lvl="1" indent="-114300" algn="l" defTabSz="533400">
            <a:lnSpc>
              <a:spcPct val="90000"/>
            </a:lnSpc>
            <a:spcBef>
              <a:spcPct val="0"/>
            </a:spcBef>
            <a:spcAft>
              <a:spcPct val="15000"/>
            </a:spcAft>
            <a:buChar char="•"/>
          </a:pPr>
          <a:r>
            <a:rPr lang="en-GB" sz="1200" kern="1200"/>
            <a:t>YMCA Assessment Bed Project</a:t>
          </a:r>
          <a:endParaRPr lang="en-GB" sz="1200" kern="1200" dirty="0"/>
        </a:p>
        <a:p>
          <a:pPr marL="114300" lvl="1" indent="-114300" algn="l" defTabSz="533400">
            <a:lnSpc>
              <a:spcPct val="90000"/>
            </a:lnSpc>
            <a:spcBef>
              <a:spcPct val="0"/>
            </a:spcBef>
            <a:spcAft>
              <a:spcPct val="15000"/>
            </a:spcAft>
            <a:buChar char="•"/>
          </a:pPr>
          <a:r>
            <a:rPr lang="en-GB" sz="1200" kern="1200"/>
            <a:t>Rough Sleepers Team</a:t>
          </a:r>
          <a:endParaRPr lang="en-GB" sz="1200" kern="1200" dirty="0"/>
        </a:p>
        <a:p>
          <a:pPr marL="114300" lvl="1" indent="-114300" algn="l" defTabSz="533400">
            <a:lnSpc>
              <a:spcPct val="90000"/>
            </a:lnSpc>
            <a:spcBef>
              <a:spcPct val="0"/>
            </a:spcBef>
            <a:spcAft>
              <a:spcPct val="15000"/>
            </a:spcAft>
            <a:buChar char="•"/>
          </a:pPr>
          <a:r>
            <a:rPr lang="en-GB" sz="1200" kern="1200"/>
            <a:t>Severe Weather Provision (SWEP)</a:t>
          </a:r>
          <a:endParaRPr lang="en-GB" sz="1200" kern="1200" dirty="0"/>
        </a:p>
        <a:p>
          <a:pPr marL="114300" lvl="1" indent="-114300" algn="l" defTabSz="533400">
            <a:lnSpc>
              <a:spcPct val="90000"/>
            </a:lnSpc>
            <a:spcBef>
              <a:spcPct val="0"/>
            </a:spcBef>
            <a:spcAft>
              <a:spcPct val="15000"/>
            </a:spcAft>
            <a:buChar char="•"/>
          </a:pPr>
          <a:r>
            <a:rPr lang="en-GB" sz="1200" kern="1200" dirty="0"/>
            <a:t>Partial funding of Forest Churches Emergency Night Shelter. (FCENS)</a:t>
          </a:r>
        </a:p>
      </dsp:txBody>
      <dsp:txXfrm>
        <a:off x="323055" y="1367971"/>
        <a:ext cx="1955040" cy="2710504"/>
      </dsp:txXfrm>
    </dsp:sp>
    <dsp:sp modelId="{D2288314-C054-4E66-8F88-43A44AACF0FE}">
      <dsp:nvSpPr>
        <dsp:cNvPr id="0" name=""/>
        <dsp:cNvSpPr/>
      </dsp:nvSpPr>
      <dsp:spPr>
        <a:xfrm>
          <a:off x="2793195" y="0"/>
          <a:ext cx="2595860" cy="4357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Rough Sleeper Accommodation Programme funded by GLA</a:t>
          </a:r>
        </a:p>
      </dsp:txBody>
      <dsp:txXfrm>
        <a:off x="2793195" y="0"/>
        <a:ext cx="2595860" cy="1307147"/>
      </dsp:txXfrm>
    </dsp:sp>
    <dsp:sp modelId="{3EE44109-FFAF-4080-84B3-CA2DC5DB7027}">
      <dsp:nvSpPr>
        <dsp:cNvPr id="0" name=""/>
        <dsp:cNvSpPr/>
      </dsp:nvSpPr>
      <dsp:spPr>
        <a:xfrm>
          <a:off x="3052781" y="1297631"/>
          <a:ext cx="2076688" cy="2832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t" anchorCtr="0">
          <a:noAutofit/>
        </a:bodyPr>
        <a:lstStyle/>
        <a:p>
          <a:pPr marL="0" lvl="0" indent="0" algn="l" defTabSz="711200">
            <a:lnSpc>
              <a:spcPct val="90000"/>
            </a:lnSpc>
            <a:spcBef>
              <a:spcPct val="0"/>
            </a:spcBef>
            <a:spcAft>
              <a:spcPct val="35000"/>
            </a:spcAft>
            <a:buNone/>
          </a:pPr>
          <a:endParaRPr lang="en-GB" sz="1600" kern="1200" dirty="0"/>
        </a:p>
        <a:p>
          <a:pPr marL="114300" lvl="1" indent="-114300" algn="l" defTabSz="533400">
            <a:lnSpc>
              <a:spcPct val="90000"/>
            </a:lnSpc>
            <a:spcBef>
              <a:spcPct val="0"/>
            </a:spcBef>
            <a:spcAft>
              <a:spcPct val="15000"/>
            </a:spcAft>
            <a:buChar char="•"/>
          </a:pPr>
          <a:r>
            <a:rPr lang="en-GB" sz="1200" kern="1200" dirty="0"/>
            <a:t>10 Housing First Properties</a:t>
          </a:r>
        </a:p>
        <a:p>
          <a:pPr marL="114300" lvl="1" indent="-114300" algn="l" defTabSz="533400">
            <a:lnSpc>
              <a:spcPct val="90000"/>
            </a:lnSpc>
            <a:spcBef>
              <a:spcPct val="0"/>
            </a:spcBef>
            <a:spcAft>
              <a:spcPct val="15000"/>
            </a:spcAft>
            <a:buChar char="•"/>
          </a:pPr>
          <a:r>
            <a:rPr lang="en-GB" sz="1200" kern="1200" dirty="0"/>
            <a:t>Housing First Support Officer</a:t>
          </a:r>
        </a:p>
        <a:p>
          <a:pPr marL="114300" lvl="1" indent="-114300" algn="l" defTabSz="533400">
            <a:lnSpc>
              <a:spcPct val="90000"/>
            </a:lnSpc>
            <a:spcBef>
              <a:spcPct val="0"/>
            </a:spcBef>
            <a:spcAft>
              <a:spcPct val="15000"/>
            </a:spcAft>
            <a:buChar char="•"/>
          </a:pPr>
          <a:r>
            <a:rPr lang="en-GB" sz="1200" kern="1200" dirty="0"/>
            <a:t>23 units of self-contained accommodation at Heavitree Court</a:t>
          </a:r>
        </a:p>
        <a:p>
          <a:pPr marL="114300" lvl="1" indent="-114300" algn="l" defTabSz="533400">
            <a:lnSpc>
              <a:spcPct val="90000"/>
            </a:lnSpc>
            <a:spcBef>
              <a:spcPct val="0"/>
            </a:spcBef>
            <a:spcAft>
              <a:spcPct val="15000"/>
            </a:spcAft>
            <a:buChar char="•"/>
          </a:pPr>
          <a:r>
            <a:rPr lang="en-GB" sz="1200" kern="1200" dirty="0"/>
            <a:t>24hr support provision for Heavitree Court</a:t>
          </a:r>
        </a:p>
      </dsp:txBody>
      <dsp:txXfrm>
        <a:off x="3113605" y="1358455"/>
        <a:ext cx="1955040" cy="2710504"/>
      </dsp:txXfrm>
    </dsp:sp>
    <dsp:sp modelId="{8E8C3B6A-1BC5-4CDE-9BD9-CAFDCD80A004}">
      <dsp:nvSpPr>
        <dsp:cNvPr id="0" name=""/>
        <dsp:cNvSpPr/>
      </dsp:nvSpPr>
      <dsp:spPr>
        <a:xfrm>
          <a:off x="5583745" y="0"/>
          <a:ext cx="2595860" cy="4357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Interventions funded by the NHS and Public Health</a:t>
          </a:r>
        </a:p>
      </dsp:txBody>
      <dsp:txXfrm>
        <a:off x="5583745" y="0"/>
        <a:ext cx="2595860" cy="1307147"/>
      </dsp:txXfrm>
    </dsp:sp>
    <dsp:sp modelId="{88A5BC08-DC50-46CB-9C0F-36E210A2E180}">
      <dsp:nvSpPr>
        <dsp:cNvPr id="0" name=""/>
        <dsp:cNvSpPr/>
      </dsp:nvSpPr>
      <dsp:spPr>
        <a:xfrm>
          <a:off x="5843331" y="1307147"/>
          <a:ext cx="2076688" cy="2832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t" anchorCtr="0">
          <a:noAutofit/>
        </a:bodyPr>
        <a:lstStyle/>
        <a:p>
          <a:pPr marL="0" lvl="0" indent="0" algn="l" defTabSz="711200">
            <a:lnSpc>
              <a:spcPct val="90000"/>
            </a:lnSpc>
            <a:spcBef>
              <a:spcPct val="0"/>
            </a:spcBef>
            <a:spcAft>
              <a:spcPct val="35000"/>
            </a:spcAft>
            <a:buNone/>
          </a:pPr>
          <a:endParaRPr lang="en-GB" sz="1600" kern="1200" dirty="0"/>
        </a:p>
        <a:p>
          <a:pPr marL="114300" lvl="1" indent="-114300" algn="l" defTabSz="533400">
            <a:lnSpc>
              <a:spcPct val="90000"/>
            </a:lnSpc>
            <a:spcBef>
              <a:spcPct val="0"/>
            </a:spcBef>
            <a:spcAft>
              <a:spcPct val="15000"/>
            </a:spcAft>
            <a:buChar char="•"/>
          </a:pPr>
          <a:r>
            <a:rPr lang="en-GB" sz="1200" kern="1200" dirty="0"/>
            <a:t>Homeless Health Project</a:t>
          </a:r>
        </a:p>
        <a:p>
          <a:pPr marL="114300" lvl="1" indent="-114300" algn="l" defTabSz="533400">
            <a:lnSpc>
              <a:spcPct val="90000"/>
            </a:lnSpc>
            <a:spcBef>
              <a:spcPct val="0"/>
            </a:spcBef>
            <a:spcAft>
              <a:spcPct val="15000"/>
            </a:spcAft>
            <a:buChar char="•"/>
          </a:pPr>
          <a:r>
            <a:rPr lang="en-GB" sz="1200" kern="1200" dirty="0"/>
            <a:t>Rough Sleepers Mental Health Project</a:t>
          </a:r>
        </a:p>
        <a:p>
          <a:pPr marL="114300" lvl="1" indent="-114300" algn="l" defTabSz="533400">
            <a:lnSpc>
              <a:spcPct val="90000"/>
            </a:lnSpc>
            <a:spcBef>
              <a:spcPct val="0"/>
            </a:spcBef>
            <a:spcAft>
              <a:spcPct val="15000"/>
            </a:spcAft>
            <a:buChar char="•"/>
          </a:pPr>
          <a:r>
            <a:rPr lang="en-GB" sz="1200" kern="1200" dirty="0"/>
            <a:t>Rough Sleepers Drug and Alcohol Team</a:t>
          </a:r>
        </a:p>
        <a:p>
          <a:pPr marL="114300" lvl="1" indent="-114300" algn="l" defTabSz="533400">
            <a:lnSpc>
              <a:spcPct val="90000"/>
            </a:lnSpc>
            <a:spcBef>
              <a:spcPct val="0"/>
            </a:spcBef>
            <a:spcAft>
              <a:spcPct val="15000"/>
            </a:spcAft>
            <a:buChar char="•"/>
          </a:pPr>
          <a:r>
            <a:rPr lang="en-GB" sz="1200" kern="1200" dirty="0"/>
            <a:t>Hospital Discharge Team</a:t>
          </a:r>
        </a:p>
      </dsp:txBody>
      <dsp:txXfrm>
        <a:off x="5904155" y="1367971"/>
        <a:ext cx="1955040" cy="2710504"/>
      </dsp:txXfrm>
    </dsp:sp>
    <dsp:sp modelId="{C5A575CF-58D6-4D4D-AAFE-B661789745C2}">
      <dsp:nvSpPr>
        <dsp:cNvPr id="0" name=""/>
        <dsp:cNvSpPr/>
      </dsp:nvSpPr>
      <dsp:spPr>
        <a:xfrm>
          <a:off x="8374295" y="0"/>
          <a:ext cx="2595860" cy="435715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8374295" y="0"/>
        <a:ext cx="2595860" cy="1307147"/>
      </dsp:txXfrm>
    </dsp:sp>
    <dsp:sp modelId="{27DAA0AB-35A7-4436-9EE4-A46C5FD8D43C}">
      <dsp:nvSpPr>
        <dsp:cNvPr id="0" name=""/>
        <dsp:cNvSpPr/>
      </dsp:nvSpPr>
      <dsp:spPr>
        <a:xfrm>
          <a:off x="8633881" y="1307147"/>
          <a:ext cx="2076688" cy="2832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t" anchorCtr="0">
          <a:noAutofit/>
        </a:bodyPr>
        <a:lstStyle/>
        <a:p>
          <a:pPr marL="0" lvl="0" indent="0" algn="l" defTabSz="711200">
            <a:lnSpc>
              <a:spcPct val="90000"/>
            </a:lnSpc>
            <a:spcBef>
              <a:spcPct val="0"/>
            </a:spcBef>
            <a:spcAft>
              <a:spcPct val="35000"/>
            </a:spcAft>
            <a:buNone/>
          </a:pPr>
          <a:endParaRPr lang="en-GB" sz="1600" kern="1200" dirty="0"/>
        </a:p>
        <a:p>
          <a:pPr marL="114300" lvl="1" indent="-114300" algn="l" defTabSz="533400">
            <a:lnSpc>
              <a:spcPct val="90000"/>
            </a:lnSpc>
            <a:spcBef>
              <a:spcPct val="0"/>
            </a:spcBef>
            <a:spcAft>
              <a:spcPct val="15000"/>
            </a:spcAft>
            <a:buChar char="•"/>
          </a:pPr>
          <a:r>
            <a:rPr lang="en-GB" sz="1200" kern="1200" dirty="0"/>
            <a:t>Rapid Response Outreach Team – funded by GLA</a:t>
          </a:r>
        </a:p>
        <a:p>
          <a:pPr marL="114300" lvl="1" indent="-114300" algn="l" defTabSz="533400">
            <a:lnSpc>
              <a:spcPct val="90000"/>
            </a:lnSpc>
            <a:spcBef>
              <a:spcPct val="0"/>
            </a:spcBef>
            <a:spcAft>
              <a:spcPct val="15000"/>
            </a:spcAft>
            <a:buChar char="•"/>
          </a:pPr>
          <a:r>
            <a:rPr lang="en-GB" sz="1200" kern="1200"/>
            <a:t>Pan-London overflow SWEP provision – funded by GLA</a:t>
          </a:r>
          <a:endParaRPr lang="en-GB" sz="1200" kern="1200" dirty="0"/>
        </a:p>
        <a:p>
          <a:pPr marL="114300" lvl="1" indent="-114300" algn="l" defTabSz="533400">
            <a:lnSpc>
              <a:spcPct val="90000"/>
            </a:lnSpc>
            <a:spcBef>
              <a:spcPct val="0"/>
            </a:spcBef>
            <a:spcAft>
              <a:spcPct val="15000"/>
            </a:spcAft>
            <a:buChar char="•"/>
          </a:pPr>
          <a:r>
            <a:rPr lang="en-GB" sz="1200" kern="1200"/>
            <a:t>CHAIN database – funded by GLA</a:t>
          </a:r>
          <a:endParaRPr lang="en-GB" sz="1200" kern="1200" dirty="0"/>
        </a:p>
        <a:p>
          <a:pPr marL="114300" lvl="1" indent="-114300" algn="l" defTabSz="533400">
            <a:lnSpc>
              <a:spcPct val="90000"/>
            </a:lnSpc>
            <a:spcBef>
              <a:spcPct val="0"/>
            </a:spcBef>
            <a:spcAft>
              <a:spcPct val="15000"/>
            </a:spcAft>
            <a:buChar char="•"/>
          </a:pPr>
          <a:r>
            <a:rPr lang="en-GB" sz="1200" kern="1200"/>
            <a:t>No Second Night Out – funded by GLA</a:t>
          </a:r>
          <a:endParaRPr lang="en-GB" sz="1200" kern="1200" dirty="0"/>
        </a:p>
        <a:p>
          <a:pPr marL="114300" lvl="1" indent="-114300" algn="l" defTabSz="533400">
            <a:lnSpc>
              <a:spcPct val="90000"/>
            </a:lnSpc>
            <a:spcBef>
              <a:spcPct val="0"/>
            </a:spcBef>
            <a:spcAft>
              <a:spcPct val="15000"/>
            </a:spcAft>
            <a:buChar char="•"/>
          </a:pPr>
          <a:r>
            <a:rPr lang="en-GB" sz="1200" kern="1200" dirty="0"/>
            <a:t>RAMFEL sub-regional immigration service – funded by London Councils</a:t>
          </a:r>
        </a:p>
      </dsp:txBody>
      <dsp:txXfrm>
        <a:off x="8694705" y="1367971"/>
        <a:ext cx="1955040" cy="271050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0.00934</cdr:x>
      <cdr:y>0</cdr:y>
    </cdr:from>
    <cdr:to>
      <cdr:x>0.99066</cdr:x>
      <cdr:y>0.14236</cdr:y>
    </cdr:to>
    <cdr:sp macro="" textlink="">
      <cdr:nvSpPr>
        <cdr:cNvPr id="2" name="TextBox 1">
          <a:extLst xmlns:a="http://schemas.openxmlformats.org/drawingml/2006/main">
            <a:ext uri="{FF2B5EF4-FFF2-40B4-BE49-F238E27FC236}">
              <a16:creationId xmlns:a16="http://schemas.microsoft.com/office/drawing/2014/main" id="{BEA22DDD-63FF-7E6E-ADB3-F823EEEC16D7}"/>
            </a:ext>
          </a:extLst>
        </cdr:cNvPr>
        <cdr:cNvSpPr txBox="1"/>
      </cdr:nvSpPr>
      <cdr:spPr>
        <a:xfrm xmlns:a="http://schemas.openxmlformats.org/drawingml/2006/main">
          <a:off x="50024" y="-1432560"/>
          <a:ext cx="5257800" cy="5841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dirty="0">
              <a:solidFill>
                <a:schemeClr val="bg1">
                  <a:lumMod val="50000"/>
                </a:schemeClr>
              </a:solidFill>
            </a:rPr>
            <a:t>Households owed a relief duty by reason for loss, or threat of loss, of last settled home 2021-22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3F22A-9544-5C42-B5B8-5FD81E952B74}"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44B117-9D35-6B49-842C-40ED4BD10C4C}" type="slidenum">
              <a:rPr lang="en-US" smtClean="0"/>
              <a:t>‹#›</a:t>
            </a:fld>
            <a:endParaRPr lang="en-US"/>
          </a:p>
        </p:txBody>
      </p:sp>
    </p:spTree>
    <p:extLst>
      <p:ext uri="{BB962C8B-B14F-4D97-AF65-F5344CB8AC3E}">
        <p14:creationId xmlns:p14="http://schemas.microsoft.com/office/powerpoint/2010/main" val="370278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44B117-9D35-6B49-842C-40ED4BD10C4C}" type="slidenum">
              <a:rPr lang="en-US" smtClean="0"/>
              <a:t>5</a:t>
            </a:fld>
            <a:endParaRPr lang="en-US"/>
          </a:p>
        </p:txBody>
      </p:sp>
    </p:spTree>
    <p:extLst>
      <p:ext uri="{BB962C8B-B14F-4D97-AF65-F5344CB8AC3E}">
        <p14:creationId xmlns:p14="http://schemas.microsoft.com/office/powerpoint/2010/main" val="208012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44B117-9D35-6B49-842C-40ED4BD10C4C}" type="slidenum">
              <a:rPr lang="en-US" smtClean="0"/>
              <a:t>6</a:t>
            </a:fld>
            <a:endParaRPr lang="en-US"/>
          </a:p>
        </p:txBody>
      </p:sp>
    </p:spTree>
    <p:extLst>
      <p:ext uri="{BB962C8B-B14F-4D97-AF65-F5344CB8AC3E}">
        <p14:creationId xmlns:p14="http://schemas.microsoft.com/office/powerpoint/2010/main" val="1930231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44B117-9D35-6B49-842C-40ED4BD10C4C}" type="slidenum">
              <a:rPr lang="en-US" smtClean="0"/>
              <a:t>7</a:t>
            </a:fld>
            <a:endParaRPr lang="en-US"/>
          </a:p>
        </p:txBody>
      </p:sp>
    </p:spTree>
    <p:extLst>
      <p:ext uri="{BB962C8B-B14F-4D97-AF65-F5344CB8AC3E}">
        <p14:creationId xmlns:p14="http://schemas.microsoft.com/office/powerpoint/2010/main" val="342480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a:t>
            </a:r>
          </a:p>
          <a:p>
            <a:r>
              <a:rPr lang="en-US" dirty="0"/>
              <a:t>When </a:t>
            </a:r>
          </a:p>
          <a:p>
            <a:r>
              <a:rPr lang="en-US" dirty="0"/>
              <a:t>How</a:t>
            </a:r>
          </a:p>
          <a:p>
            <a:r>
              <a:rPr lang="en-GB" dirty="0"/>
              <a:t>Add stat on single households.</a:t>
            </a:r>
          </a:p>
        </p:txBody>
      </p:sp>
      <p:sp>
        <p:nvSpPr>
          <p:cNvPr id="4" name="Slide Number Placeholder 3"/>
          <p:cNvSpPr>
            <a:spLocks noGrp="1"/>
          </p:cNvSpPr>
          <p:nvPr>
            <p:ph type="sldNum" sz="quarter" idx="5"/>
          </p:nvPr>
        </p:nvSpPr>
        <p:spPr/>
        <p:txBody>
          <a:bodyPr/>
          <a:lstStyle/>
          <a:p>
            <a:fld id="{B744B117-9D35-6B49-842C-40ED4BD10C4C}" type="slidenum">
              <a:rPr lang="en-US" smtClean="0"/>
              <a:t>15</a:t>
            </a:fld>
            <a:endParaRPr lang="en-US"/>
          </a:p>
        </p:txBody>
      </p:sp>
    </p:spTree>
    <p:extLst>
      <p:ext uri="{BB962C8B-B14F-4D97-AF65-F5344CB8AC3E}">
        <p14:creationId xmlns:p14="http://schemas.microsoft.com/office/powerpoint/2010/main" val="556407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44B117-9D35-6B49-842C-40ED4BD10C4C}" type="slidenum">
              <a:rPr lang="en-US" smtClean="0"/>
              <a:t>36</a:t>
            </a:fld>
            <a:endParaRPr lang="en-US"/>
          </a:p>
        </p:txBody>
      </p:sp>
    </p:spTree>
    <p:extLst>
      <p:ext uri="{BB962C8B-B14F-4D97-AF65-F5344CB8AC3E}">
        <p14:creationId xmlns:p14="http://schemas.microsoft.com/office/powerpoint/2010/main" val="2064035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236316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23303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2102284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188664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606065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68670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039298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799374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8036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33228394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53882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000063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978950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1525183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73698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103714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325141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217321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12426407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8784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39449152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3084391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2040287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82776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6197-7BD7-A922-0CC8-4FAC0C5C3F4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C619EFD-752A-0143-6B33-4159EE72F7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Tree>
    <p:extLst>
      <p:ext uri="{BB962C8B-B14F-4D97-AF65-F5344CB8AC3E}">
        <p14:creationId xmlns:p14="http://schemas.microsoft.com/office/powerpoint/2010/main" val="42006211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70DB-3B8B-E724-9D8A-0596B7919F1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D94EEF7-E997-12C7-DF81-7187CE48AB0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7943334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FFC2-16C5-E945-F893-04E2D2C37EAA}"/>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DE0476D-C108-1C04-A83E-0AFD41E45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9073875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1566607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255555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Tree>
    <p:extLst>
      <p:ext uri="{BB962C8B-B14F-4D97-AF65-F5344CB8AC3E}">
        <p14:creationId xmlns:p14="http://schemas.microsoft.com/office/powerpoint/2010/main" val="21751076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51056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2929564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50167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3077-08A8-B006-45AB-6DD0CD3DCE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E074E4D-9B86-B891-79C6-950CC40067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BDE36AF-94FB-54F7-2C0B-20CC2B92937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1416030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7A38E-58AF-E41B-AC4C-89AD7E3CBAFC}"/>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68BD5B-7ABC-509A-2DB8-2D1DCE01C5BA}"/>
              </a:ext>
            </a:extLst>
          </p:cNvPr>
          <p:cNvSpPr>
            <a:spLocks noGrp="1"/>
          </p:cNvSpPr>
          <p:nvPr>
            <p:ph type="body" orient="vert" idx="1"/>
          </p:nvPr>
        </p:nvSpPr>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5980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E535-118C-1378-2C07-D43EA29F6C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693BA6A-7771-0F05-A7D5-3A7C97A36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998EC7E-A5C9-8488-2D13-CAD504A11BD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71F5BBC-55BF-B890-9200-DFEDA842A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97F374F-B7FE-6951-6027-320D758963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890174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7D302-0ADE-9B22-EABE-3FC1394C5719}"/>
              </a:ext>
            </a:extLst>
          </p:cNvPr>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667003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74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00F7-9B8F-F635-6202-91312A529D5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9DBF1AF-27B9-B52A-F67C-020CBD25EF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2B2913-A56C-1419-9B21-5973D7F50F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7E7EB3-AFE4-1964-9DD0-EFC341C883E8}"/>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E1E714F9-E8A8-B14E-FD5B-5BEC2DE96D1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76C4034-9EB9-5C8C-4B51-9CFBB9ABC607}"/>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1972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9312-2B72-E9EF-39A6-84F09A51C7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D260A0F-2FA2-AB5F-4EF7-ED162A9668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158D8F5A-AD03-B1FC-8E46-695A5CBFDD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48C63B-9B21-FDD0-72A6-B5D752439D99}"/>
              </a:ext>
            </a:extLst>
          </p:cNvPr>
          <p:cNvSpPr>
            <a:spLocks noGrp="1"/>
          </p:cNvSpPr>
          <p:nvPr>
            <p:ph type="dt" sz="half" idx="10"/>
          </p:nvPr>
        </p:nvSpPr>
        <p:spPr>
          <a:xfrm>
            <a:off x="838200" y="6356350"/>
            <a:ext cx="2743200" cy="365125"/>
          </a:xfrm>
          <a:prstGeom prst="rect">
            <a:avLst/>
          </a:prstGeom>
        </p:spPr>
        <p:txBody>
          <a:bodyPr/>
          <a:lstStyle/>
          <a:p>
            <a:fld id="{6F496BB9-6951-1645-B8B8-9D146DA84CD5}" type="datetimeFigureOut">
              <a:rPr lang="en-US" smtClean="0"/>
              <a:t>1/23/2024</a:t>
            </a:fld>
            <a:endParaRPr lang="en-US"/>
          </a:p>
        </p:txBody>
      </p:sp>
      <p:sp>
        <p:nvSpPr>
          <p:cNvPr id="6" name="Footer Placeholder 5">
            <a:extLst>
              <a:ext uri="{FF2B5EF4-FFF2-40B4-BE49-F238E27FC236}">
                <a16:creationId xmlns:a16="http://schemas.microsoft.com/office/drawing/2014/main" id="{8BD34676-D0AF-D3E2-6133-528B11AC91C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8A301E4-5313-EC53-DBD6-20831072E0E1}"/>
              </a:ext>
            </a:extLst>
          </p:cNvPr>
          <p:cNvSpPr>
            <a:spLocks noGrp="1"/>
          </p:cNvSpPr>
          <p:nvPr>
            <p:ph type="sldNum" sz="quarter" idx="12"/>
          </p:nvPr>
        </p:nvSpPr>
        <p:spPr>
          <a:xfrm>
            <a:off x="8610600" y="6356350"/>
            <a:ext cx="2743200" cy="365125"/>
          </a:xfrm>
          <a:prstGeom prst="rect">
            <a:avLst/>
          </a:prstGeom>
        </p:spPr>
        <p:txBody>
          <a:bodyPr/>
          <a:lstStyle/>
          <a:p>
            <a:fld id="{B0688CE8-08DC-8946-BE74-BDAAB2AF8290}" type="slidenum">
              <a:rPr lang="en-US" smtClean="0"/>
              <a:t>‹#›</a:t>
            </a:fld>
            <a:endParaRPr lang="en-US"/>
          </a:p>
        </p:txBody>
      </p:sp>
    </p:spTree>
    <p:extLst>
      <p:ext uri="{BB962C8B-B14F-4D97-AF65-F5344CB8AC3E}">
        <p14:creationId xmlns:p14="http://schemas.microsoft.com/office/powerpoint/2010/main" val="318071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3.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4.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401912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13538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472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36826193"/>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20E9B0-E2B0-A310-EFF7-FE38BD7D1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1020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368761166"/>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88E590-55E4-E299-6E32-BF14A01D7E88}"/>
              </a:ext>
            </a:extLst>
          </p:cNvPr>
          <p:cNvSpPr>
            <a:spLocks noGrp="1"/>
          </p:cNvSpPr>
          <p:nvPr>
            <p:ph type="body" idx="1"/>
          </p:nvPr>
        </p:nvSpPr>
        <p:spPr>
          <a:xfrm>
            <a:off x="838200" y="1825625"/>
            <a:ext cx="10515600" cy="37472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Title Placeholder 6">
            <a:extLst>
              <a:ext uri="{FF2B5EF4-FFF2-40B4-BE49-F238E27FC236}">
                <a16:creationId xmlns:a16="http://schemas.microsoft.com/office/drawing/2014/main" id="{3362E8C3-F4F3-AD99-E742-C546DEFB54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Tree>
    <p:extLst>
      <p:ext uri="{BB962C8B-B14F-4D97-AF65-F5344CB8AC3E}">
        <p14:creationId xmlns:p14="http://schemas.microsoft.com/office/powerpoint/2010/main" val="330492864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svg"/><Relationship Id="rId18" Type="http://schemas.openxmlformats.org/officeDocument/2006/relationships/image" Target="../media/image24.png"/><Relationship Id="rId3" Type="http://schemas.openxmlformats.org/officeDocument/2006/relationships/image" Target="../media/image9.svg"/><Relationship Id="rId7" Type="http://schemas.openxmlformats.org/officeDocument/2006/relationships/image" Target="../media/image13.svg"/><Relationship Id="rId12" Type="http://schemas.openxmlformats.org/officeDocument/2006/relationships/image" Target="../media/image18.png"/><Relationship Id="rId17" Type="http://schemas.openxmlformats.org/officeDocument/2006/relationships/image" Target="../media/image23.svg"/><Relationship Id="rId2" Type="http://schemas.openxmlformats.org/officeDocument/2006/relationships/image" Target="../media/image8.png"/><Relationship Id="rId16" Type="http://schemas.openxmlformats.org/officeDocument/2006/relationships/image" Target="../media/image22.png"/><Relationship Id="rId1" Type="http://schemas.openxmlformats.org/officeDocument/2006/relationships/slideLayout" Target="../slideLayouts/slideLayout16.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5" Type="http://schemas.openxmlformats.org/officeDocument/2006/relationships/image" Target="../media/image21.svg"/><Relationship Id="rId10" Type="http://schemas.openxmlformats.org/officeDocument/2006/relationships/image" Target="../media/image16.png"/><Relationship Id="rId19" Type="http://schemas.openxmlformats.org/officeDocument/2006/relationships/image" Target="../media/image25.svg"/><Relationship Id="rId4" Type="http://schemas.openxmlformats.org/officeDocument/2006/relationships/image" Target="../media/image10.png"/><Relationship Id="rId9" Type="http://schemas.openxmlformats.org/officeDocument/2006/relationships/image" Target="../media/image15.svg"/><Relationship Id="rId14"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8A72B-FE7D-18F8-3B19-3E4A68E24B01}"/>
              </a:ext>
            </a:extLst>
          </p:cNvPr>
          <p:cNvSpPr>
            <a:spLocks noGrp="1"/>
          </p:cNvSpPr>
          <p:nvPr>
            <p:ph type="title"/>
          </p:nvPr>
        </p:nvSpPr>
        <p:spPr>
          <a:xfrm>
            <a:off x="838200" y="365125"/>
            <a:ext cx="10515600" cy="5162372"/>
          </a:xfrm>
        </p:spPr>
        <p:txBody>
          <a:bodyPr>
            <a:normAutofit/>
          </a:bodyPr>
          <a:lstStyle/>
          <a:p>
            <a:pPr algn="ctr"/>
            <a:r>
              <a:rPr lang="en-US" sz="6000" b="1" dirty="0"/>
              <a:t>Homelessness Review 2023</a:t>
            </a:r>
          </a:p>
        </p:txBody>
      </p:sp>
    </p:spTree>
    <p:extLst>
      <p:ext uri="{BB962C8B-B14F-4D97-AF65-F5344CB8AC3E}">
        <p14:creationId xmlns:p14="http://schemas.microsoft.com/office/powerpoint/2010/main" val="1571345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9F643A4-E42F-AF28-398E-13821327A864}"/>
              </a:ext>
            </a:extLst>
          </p:cNvPr>
          <p:cNvSpPr>
            <a:spLocks noGrp="1"/>
          </p:cNvSpPr>
          <p:nvPr>
            <p:ph type="title"/>
          </p:nvPr>
        </p:nvSpPr>
        <p:spPr>
          <a:xfrm>
            <a:off x="838200" y="365125"/>
            <a:ext cx="10515600" cy="826677"/>
          </a:xfrm>
        </p:spPr>
        <p:txBody>
          <a:bodyPr>
            <a:normAutofit fontScale="90000"/>
          </a:bodyPr>
          <a:lstStyle/>
          <a:p>
            <a:pPr algn="ctr"/>
            <a:r>
              <a:rPr lang="en-US" sz="4400" dirty="0"/>
              <a:t>Housing Affordability- Renting in the Private Sector</a:t>
            </a:r>
            <a:endParaRPr lang="en-US" dirty="0"/>
          </a:p>
        </p:txBody>
      </p:sp>
      <p:sp>
        <p:nvSpPr>
          <p:cNvPr id="10" name="Content Placeholder 2">
            <a:extLst>
              <a:ext uri="{FF2B5EF4-FFF2-40B4-BE49-F238E27FC236}">
                <a16:creationId xmlns:a16="http://schemas.microsoft.com/office/drawing/2014/main" id="{7A6A8FFE-7710-8ECD-9B6A-16C468A7427F}"/>
              </a:ext>
            </a:extLst>
          </p:cNvPr>
          <p:cNvSpPr>
            <a:spLocks noGrp="1"/>
          </p:cNvSpPr>
          <p:nvPr>
            <p:ph idx="1"/>
          </p:nvPr>
        </p:nvSpPr>
        <p:spPr>
          <a:xfrm>
            <a:off x="838200" y="1191802"/>
            <a:ext cx="10515600" cy="4344025"/>
          </a:xfrm>
        </p:spPr>
        <p:txBody>
          <a:bodyPr>
            <a:normAutofit lnSpcReduction="10000"/>
          </a:bodyPr>
          <a:lstStyle/>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The </a:t>
            </a:r>
            <a:r>
              <a:rPr lang="en-GB" sz="1800" dirty="0">
                <a:solidFill>
                  <a:srgbClr val="121212"/>
                </a:solidFill>
                <a:effectLst/>
                <a:latin typeface="Arial" panose="020B0604020202020204" pitchFamily="34" charset="0"/>
                <a:ea typeface="Times New Roman" panose="02020603050405020304" pitchFamily="18" charset="0"/>
              </a:rPr>
              <a:t>number of people renting private properties in Waltham Forest has increased steadily over the last decade. Census data shows that the percentage of households private renting increased from </a:t>
            </a:r>
            <a:r>
              <a:rPr lang="en-GB" sz="1800" dirty="0">
                <a:solidFill>
                  <a:srgbClr val="121212"/>
                </a:solidFill>
                <a:effectLst/>
                <a:ea typeface="Times New Roman" panose="02020603050405020304" pitchFamily="18" charset="0"/>
              </a:rPr>
              <a:t>25.9% to 27.8% between 2011 and 2021.</a:t>
            </a:r>
          </a:p>
          <a:p>
            <a:r>
              <a:rPr lang="en-GB" sz="1800" dirty="0">
                <a:effectLst/>
                <a:ea typeface="Calibri" panose="020F0502020204030204" pitchFamily="34" charset="0"/>
              </a:rPr>
              <a:t>The rapid increase in property prices in Waltham Forest is fuelling a corresponding increase in private rent levels. Evidence presented to the Affordable Housing Commission shows that there has been a  </a:t>
            </a:r>
            <a:r>
              <a:rPr lang="en-GB" sz="1800" dirty="0"/>
              <a:t>42% increase in mean rents between 2012 and 2019</a:t>
            </a:r>
          </a:p>
          <a:p>
            <a:r>
              <a:rPr lang="en-GB" sz="1800" dirty="0"/>
              <a:t>The Local Housing Allowance (LHA) rate is the maximum amount of housing benefit a private renter can claim to help them pay their rent. When the LHA was introduced in 2008 the rate was calculated to cover rent for the cheapest 50% of the housing market in a specific area, known as ‘Broad Rental Market Area’.</a:t>
            </a:r>
          </a:p>
          <a:p>
            <a:r>
              <a:rPr lang="en-GB" sz="1800" dirty="0"/>
              <a:t>In 2011 the LHA rate was reduced to cover only the bottom 30% of the local housing market. </a:t>
            </a:r>
          </a:p>
          <a:p>
            <a:r>
              <a:rPr lang="en-GB" sz="1800" dirty="0"/>
              <a:t>In 2013, the link between LHA rates and actual rent increases was broken, resulting in a two-year 1% rise and a four-year freeze from April 2016, during which time actual rents continued to rise rapidly, particularly in London.</a:t>
            </a:r>
          </a:p>
          <a:p>
            <a:r>
              <a:rPr lang="en-GB" sz="1800" dirty="0"/>
              <a:t>In April 2020  the Government realigned LHA rates with the 30% percentile. As part of the economic support provided during Covid-19.  However, LHA rates have been frozen since this time whilst rents have continued to increase.</a:t>
            </a:r>
            <a:endParaRPr lang="en-GB" sz="1800" dirty="0">
              <a:solidFill>
                <a:srgbClr val="121212"/>
              </a:solidFill>
              <a:effectLst/>
              <a:ea typeface="Times New Roman" panose="02020603050405020304" pitchFamily="18" charset="0"/>
            </a:endParaRPr>
          </a:p>
          <a:p>
            <a:endParaRPr lang="en-GB" sz="1800" dirty="0">
              <a:solidFill>
                <a:srgbClr val="121212"/>
              </a:solidFill>
              <a:effectLst/>
              <a:latin typeface="Arial" panose="020B0604020202020204" pitchFamily="34" charset="0"/>
              <a:ea typeface="Times New Roman" panose="02020603050405020304" pitchFamily="18" charset="0"/>
            </a:endParaRPr>
          </a:p>
          <a:p>
            <a:endParaRPr lang="en-US" sz="1800" dirty="0"/>
          </a:p>
        </p:txBody>
      </p:sp>
    </p:spTree>
    <p:extLst>
      <p:ext uri="{BB962C8B-B14F-4D97-AF65-F5344CB8AC3E}">
        <p14:creationId xmlns:p14="http://schemas.microsoft.com/office/powerpoint/2010/main" val="4105175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AEE8A-AE69-270A-9949-CA40391A93DC}"/>
              </a:ext>
            </a:extLst>
          </p:cNvPr>
          <p:cNvSpPr>
            <a:spLocks noGrp="1"/>
          </p:cNvSpPr>
          <p:nvPr>
            <p:ph type="title"/>
          </p:nvPr>
        </p:nvSpPr>
        <p:spPr>
          <a:xfrm>
            <a:off x="838200" y="282931"/>
            <a:ext cx="10442825" cy="836951"/>
          </a:xfrm>
        </p:spPr>
        <p:txBody>
          <a:bodyPr>
            <a:normAutofit fontScale="90000"/>
          </a:bodyPr>
          <a:lstStyle/>
          <a:p>
            <a:r>
              <a:rPr lang="en-GB" dirty="0"/>
              <a:t>Average Monthly Rents Compared to LHA Rates</a:t>
            </a:r>
          </a:p>
        </p:txBody>
      </p:sp>
      <p:graphicFrame>
        <p:nvGraphicFramePr>
          <p:cNvPr id="4" name="Table 2">
            <a:extLst>
              <a:ext uri="{FF2B5EF4-FFF2-40B4-BE49-F238E27FC236}">
                <a16:creationId xmlns:a16="http://schemas.microsoft.com/office/drawing/2014/main" id="{8A3F1382-2755-FC51-9C0B-31C5E9857430}"/>
              </a:ext>
            </a:extLst>
          </p:cNvPr>
          <p:cNvGraphicFramePr>
            <a:graphicFrameLocks noGrp="1"/>
          </p:cNvGraphicFramePr>
          <p:nvPr>
            <p:ph idx="1"/>
            <p:extLst>
              <p:ext uri="{D42A27DB-BD31-4B8C-83A1-F6EECF244321}">
                <p14:modId xmlns:p14="http://schemas.microsoft.com/office/powerpoint/2010/main" val="283209803"/>
              </p:ext>
            </p:extLst>
          </p:nvPr>
        </p:nvGraphicFramePr>
        <p:xfrm>
          <a:off x="838200" y="1119881"/>
          <a:ext cx="10515600" cy="2431336"/>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100138348"/>
                    </a:ext>
                  </a:extLst>
                </a:gridCol>
                <a:gridCol w="2628900">
                  <a:extLst>
                    <a:ext uri="{9D8B030D-6E8A-4147-A177-3AD203B41FA5}">
                      <a16:colId xmlns:a16="http://schemas.microsoft.com/office/drawing/2014/main" val="2324385821"/>
                    </a:ext>
                  </a:extLst>
                </a:gridCol>
                <a:gridCol w="2628900">
                  <a:extLst>
                    <a:ext uri="{9D8B030D-6E8A-4147-A177-3AD203B41FA5}">
                      <a16:colId xmlns:a16="http://schemas.microsoft.com/office/drawing/2014/main" val="775455268"/>
                    </a:ext>
                  </a:extLst>
                </a:gridCol>
                <a:gridCol w="2628900">
                  <a:extLst>
                    <a:ext uri="{9D8B030D-6E8A-4147-A177-3AD203B41FA5}">
                      <a16:colId xmlns:a16="http://schemas.microsoft.com/office/drawing/2014/main" val="3113236460"/>
                    </a:ext>
                  </a:extLst>
                </a:gridCol>
              </a:tblGrid>
              <a:tr h="863031">
                <a:tc>
                  <a:txBody>
                    <a:bodyPr/>
                    <a:lstStyle/>
                    <a:p>
                      <a:r>
                        <a:rPr lang="en-GB" dirty="0"/>
                        <a:t>Property Size</a:t>
                      </a:r>
                    </a:p>
                  </a:txBody>
                  <a:tcPr/>
                </a:tc>
                <a:tc>
                  <a:txBody>
                    <a:bodyPr/>
                    <a:lstStyle/>
                    <a:p>
                      <a:r>
                        <a:rPr lang="en-GB" sz="1800" b="1" kern="1200" dirty="0">
                          <a:solidFill>
                            <a:schemeClr val="lt1"/>
                          </a:solidFill>
                          <a:effectLst/>
                          <a:latin typeface="+mn-lt"/>
                          <a:ea typeface="+mn-ea"/>
                          <a:cs typeface="+mn-cs"/>
                        </a:rPr>
                        <a:t>Average monthly rent Walthamstow</a:t>
                      </a:r>
                      <a:endParaRPr lang="en-GB" dirty="0"/>
                    </a:p>
                  </a:txBody>
                  <a:tcPr/>
                </a:tc>
                <a:tc>
                  <a:txBody>
                    <a:bodyPr/>
                    <a:lstStyle/>
                    <a:p>
                      <a:r>
                        <a:rPr lang="en-GB" sz="1800" b="1" kern="1200" dirty="0">
                          <a:solidFill>
                            <a:schemeClr val="lt1"/>
                          </a:solidFill>
                          <a:effectLst/>
                          <a:latin typeface="+mn-lt"/>
                          <a:ea typeface="+mn-ea"/>
                          <a:cs typeface="+mn-cs"/>
                        </a:rPr>
                        <a:t>Average monthly rent Leyton</a:t>
                      </a:r>
                      <a:endParaRPr lang="en-GB" dirty="0"/>
                    </a:p>
                  </a:txBody>
                  <a:tcPr/>
                </a:tc>
                <a:tc>
                  <a:txBody>
                    <a:bodyPr/>
                    <a:lstStyle/>
                    <a:p>
                      <a:r>
                        <a:rPr lang="en-GB" sz="1800" b="1" kern="1200" dirty="0">
                          <a:solidFill>
                            <a:schemeClr val="lt1"/>
                          </a:solidFill>
                          <a:effectLst/>
                          <a:latin typeface="+mn-lt"/>
                          <a:ea typeface="+mn-ea"/>
                          <a:cs typeface="+mn-cs"/>
                        </a:rPr>
                        <a:t>Monthly Local Housing Allowance (LHA) (Outer East London BRMA)</a:t>
                      </a:r>
                      <a:endParaRPr lang="en-GB" dirty="0"/>
                    </a:p>
                  </a:txBody>
                  <a:tcPr/>
                </a:tc>
                <a:extLst>
                  <a:ext uri="{0D108BD9-81ED-4DB2-BD59-A6C34878D82A}">
                    <a16:rowId xmlns:a16="http://schemas.microsoft.com/office/drawing/2014/main" val="717964495"/>
                  </a:ext>
                </a:extLst>
              </a:tr>
              <a:tr h="379234">
                <a:tc>
                  <a:txBody>
                    <a:bodyPr/>
                    <a:lstStyle/>
                    <a:p>
                      <a:r>
                        <a:rPr lang="en-GB" dirty="0"/>
                        <a:t>One Bed</a:t>
                      </a:r>
                    </a:p>
                  </a:txBody>
                  <a:tcPr/>
                </a:tc>
                <a:tc>
                  <a:txBody>
                    <a:bodyPr/>
                    <a:lstStyle/>
                    <a:p>
                      <a:r>
                        <a:rPr lang="en-GB" sz="1800" b="0" i="0" kern="1200" dirty="0">
                          <a:solidFill>
                            <a:schemeClr val="dk1"/>
                          </a:solidFill>
                          <a:effectLst/>
                          <a:latin typeface="+mn-lt"/>
                          <a:ea typeface="+mn-ea"/>
                          <a:cs typeface="+mn-cs"/>
                        </a:rPr>
                        <a:t>£1,431</a:t>
                      </a:r>
                      <a:endParaRPr lang="en-GB" dirty="0"/>
                    </a:p>
                  </a:txBody>
                  <a:tcPr/>
                </a:tc>
                <a:tc>
                  <a:txBody>
                    <a:bodyPr/>
                    <a:lstStyle/>
                    <a:p>
                      <a:r>
                        <a:rPr lang="en-GB" sz="1800" b="0" i="0" kern="1200" dirty="0">
                          <a:solidFill>
                            <a:schemeClr val="dk1"/>
                          </a:solidFill>
                          <a:effectLst/>
                          <a:latin typeface="+mn-lt"/>
                          <a:ea typeface="+mn-ea"/>
                          <a:cs typeface="+mn-cs"/>
                        </a:rPr>
                        <a:t>£2,102</a:t>
                      </a:r>
                      <a:endParaRPr lang="en-GB" dirty="0"/>
                    </a:p>
                  </a:txBody>
                  <a:tcPr/>
                </a:tc>
                <a:tc>
                  <a:txBody>
                    <a:bodyPr/>
                    <a:lstStyle/>
                    <a:p>
                      <a:r>
                        <a:rPr lang="en-GB" dirty="0"/>
                        <a:t>£1047.11</a:t>
                      </a:r>
                    </a:p>
                  </a:txBody>
                  <a:tcPr/>
                </a:tc>
                <a:extLst>
                  <a:ext uri="{0D108BD9-81ED-4DB2-BD59-A6C34878D82A}">
                    <a16:rowId xmlns:a16="http://schemas.microsoft.com/office/drawing/2014/main" val="1284631964"/>
                  </a:ext>
                </a:extLst>
              </a:tr>
              <a:tr h="379234">
                <a:tc>
                  <a:txBody>
                    <a:bodyPr/>
                    <a:lstStyle/>
                    <a:p>
                      <a:r>
                        <a:rPr lang="en-GB" dirty="0"/>
                        <a:t>Two Bed</a:t>
                      </a:r>
                    </a:p>
                  </a:txBody>
                  <a:tcPr/>
                </a:tc>
                <a:tc>
                  <a:txBody>
                    <a:bodyPr/>
                    <a:lstStyle/>
                    <a:p>
                      <a:r>
                        <a:rPr lang="en-GB" sz="1800" b="0" i="0" kern="1200" dirty="0">
                          <a:solidFill>
                            <a:schemeClr val="dk1"/>
                          </a:solidFill>
                          <a:effectLst/>
                          <a:latin typeface="+mn-lt"/>
                          <a:ea typeface="+mn-ea"/>
                          <a:cs typeface="+mn-cs"/>
                        </a:rPr>
                        <a:t>£1,811</a:t>
                      </a:r>
                      <a:endParaRPr lang="en-GB" dirty="0"/>
                    </a:p>
                  </a:txBody>
                  <a:tcPr/>
                </a:tc>
                <a:tc>
                  <a:txBody>
                    <a:bodyPr/>
                    <a:lstStyle/>
                    <a:p>
                      <a:r>
                        <a:rPr lang="en-GB" sz="1800" b="0" i="0" kern="1200" dirty="0">
                          <a:solidFill>
                            <a:schemeClr val="dk1"/>
                          </a:solidFill>
                          <a:effectLst/>
                          <a:latin typeface="+mn-lt"/>
                          <a:ea typeface="+mn-ea"/>
                          <a:cs typeface="+mn-cs"/>
                        </a:rPr>
                        <a:t>£2,629</a:t>
                      </a:r>
                      <a:endParaRPr lang="en-GB" dirty="0"/>
                    </a:p>
                  </a:txBody>
                  <a:tcPr/>
                </a:tc>
                <a:tc>
                  <a:txBody>
                    <a:bodyPr/>
                    <a:lstStyle/>
                    <a:p>
                      <a:r>
                        <a:rPr lang="en-GB" dirty="0"/>
                        <a:t>£1296.45</a:t>
                      </a:r>
                    </a:p>
                  </a:txBody>
                  <a:tcPr/>
                </a:tc>
                <a:extLst>
                  <a:ext uri="{0D108BD9-81ED-4DB2-BD59-A6C34878D82A}">
                    <a16:rowId xmlns:a16="http://schemas.microsoft.com/office/drawing/2014/main" val="1413263160"/>
                  </a:ext>
                </a:extLst>
              </a:tr>
              <a:tr h="379234">
                <a:tc>
                  <a:txBody>
                    <a:bodyPr/>
                    <a:lstStyle/>
                    <a:p>
                      <a:r>
                        <a:rPr lang="en-GB" dirty="0"/>
                        <a:t>Three Bed</a:t>
                      </a:r>
                    </a:p>
                  </a:txBody>
                  <a:tcPr/>
                </a:tc>
                <a:tc>
                  <a:txBody>
                    <a:bodyPr/>
                    <a:lstStyle/>
                    <a:p>
                      <a:r>
                        <a:rPr lang="en-GB" sz="1800" b="0" i="0" kern="1200" dirty="0">
                          <a:solidFill>
                            <a:schemeClr val="dk1"/>
                          </a:solidFill>
                          <a:effectLst/>
                          <a:latin typeface="+mn-lt"/>
                          <a:ea typeface="+mn-ea"/>
                          <a:cs typeface="+mn-cs"/>
                        </a:rPr>
                        <a:t>£2,265</a:t>
                      </a:r>
                      <a:endParaRPr lang="en-GB" dirty="0"/>
                    </a:p>
                  </a:txBody>
                  <a:tcPr/>
                </a:tc>
                <a:tc>
                  <a:txBody>
                    <a:bodyPr/>
                    <a:lstStyle/>
                    <a:p>
                      <a:r>
                        <a:rPr lang="en-GB" sz="1800" b="0" i="0" kern="1200" dirty="0">
                          <a:solidFill>
                            <a:schemeClr val="dk1"/>
                          </a:solidFill>
                          <a:effectLst/>
                          <a:latin typeface="+mn-lt"/>
                          <a:ea typeface="+mn-ea"/>
                          <a:cs typeface="+mn-cs"/>
                        </a:rPr>
                        <a:t>£3,302</a:t>
                      </a:r>
                      <a:endParaRPr lang="en-GB" dirty="0"/>
                    </a:p>
                  </a:txBody>
                  <a:tcPr/>
                </a:tc>
                <a:tc>
                  <a:txBody>
                    <a:bodyPr/>
                    <a:lstStyle/>
                    <a:p>
                      <a:r>
                        <a:rPr lang="en-GB" dirty="0"/>
                        <a:t>£1545.74</a:t>
                      </a:r>
                    </a:p>
                  </a:txBody>
                  <a:tcPr/>
                </a:tc>
                <a:extLst>
                  <a:ext uri="{0D108BD9-81ED-4DB2-BD59-A6C34878D82A}">
                    <a16:rowId xmlns:a16="http://schemas.microsoft.com/office/drawing/2014/main" val="2158341577"/>
                  </a:ext>
                </a:extLst>
              </a:tr>
              <a:tr h="379234">
                <a:tc>
                  <a:txBody>
                    <a:bodyPr/>
                    <a:lstStyle/>
                    <a:p>
                      <a:r>
                        <a:rPr lang="en-GB" dirty="0"/>
                        <a:t>Four Bed</a:t>
                      </a:r>
                    </a:p>
                  </a:txBody>
                  <a:tcPr/>
                </a:tc>
                <a:tc>
                  <a:txBody>
                    <a:bodyPr/>
                    <a:lstStyle/>
                    <a:p>
                      <a:r>
                        <a:rPr lang="en-GB" sz="1800" b="0" i="0" kern="1200" dirty="0">
                          <a:solidFill>
                            <a:schemeClr val="dk1"/>
                          </a:solidFill>
                          <a:effectLst/>
                          <a:latin typeface="+mn-lt"/>
                          <a:ea typeface="+mn-ea"/>
                          <a:cs typeface="+mn-cs"/>
                        </a:rPr>
                        <a:t>£3,516</a:t>
                      </a:r>
                      <a:endParaRPr lang="en-GB" dirty="0"/>
                    </a:p>
                  </a:txBody>
                  <a:tcPr/>
                </a:tc>
                <a:tc>
                  <a:txBody>
                    <a:bodyPr/>
                    <a:lstStyle/>
                    <a:p>
                      <a:r>
                        <a:rPr lang="en-GB" sz="1800" b="0" i="0" kern="1200" dirty="0">
                          <a:solidFill>
                            <a:schemeClr val="dk1"/>
                          </a:solidFill>
                          <a:effectLst/>
                          <a:latin typeface="+mn-lt"/>
                          <a:ea typeface="+mn-ea"/>
                          <a:cs typeface="+mn-cs"/>
                        </a:rPr>
                        <a:t>£3,714</a:t>
                      </a:r>
                      <a:endParaRPr lang="en-GB" dirty="0"/>
                    </a:p>
                  </a:txBody>
                  <a:tcPr/>
                </a:tc>
                <a:tc>
                  <a:txBody>
                    <a:bodyPr/>
                    <a:lstStyle/>
                    <a:p>
                      <a:r>
                        <a:rPr lang="en-GB" dirty="0"/>
                        <a:t>£1795.08</a:t>
                      </a:r>
                    </a:p>
                  </a:txBody>
                  <a:tcPr/>
                </a:tc>
                <a:extLst>
                  <a:ext uri="{0D108BD9-81ED-4DB2-BD59-A6C34878D82A}">
                    <a16:rowId xmlns:a16="http://schemas.microsoft.com/office/drawing/2014/main" val="1521837030"/>
                  </a:ext>
                </a:extLst>
              </a:tr>
            </a:tbl>
          </a:graphicData>
        </a:graphic>
      </p:graphicFrame>
      <p:graphicFrame>
        <p:nvGraphicFramePr>
          <p:cNvPr id="5" name="Table 5">
            <a:extLst>
              <a:ext uri="{FF2B5EF4-FFF2-40B4-BE49-F238E27FC236}">
                <a16:creationId xmlns:a16="http://schemas.microsoft.com/office/drawing/2014/main" id="{ECB6237C-7E17-C19E-B72D-F5F92D8987A2}"/>
              </a:ext>
            </a:extLst>
          </p:cNvPr>
          <p:cNvGraphicFramePr>
            <a:graphicFrameLocks noGrp="1"/>
          </p:cNvGraphicFramePr>
          <p:nvPr>
            <p:extLst>
              <p:ext uri="{D42A27DB-BD31-4B8C-83A1-F6EECF244321}">
                <p14:modId xmlns:p14="http://schemas.microsoft.com/office/powerpoint/2010/main" val="679615090"/>
              </p:ext>
            </p:extLst>
          </p:nvPr>
        </p:nvGraphicFramePr>
        <p:xfrm>
          <a:off x="838200" y="3551217"/>
          <a:ext cx="7894834" cy="2397760"/>
        </p:xfrm>
        <a:graphic>
          <a:graphicData uri="http://schemas.openxmlformats.org/drawingml/2006/table">
            <a:tbl>
              <a:tblPr firstRow="1" bandRow="1">
                <a:tableStyleId>{5C22544A-7EE6-4342-B048-85BDC9FD1C3A}</a:tableStyleId>
              </a:tblPr>
              <a:tblGrid>
                <a:gridCol w="2605538">
                  <a:extLst>
                    <a:ext uri="{9D8B030D-6E8A-4147-A177-3AD203B41FA5}">
                      <a16:colId xmlns:a16="http://schemas.microsoft.com/office/drawing/2014/main" val="3112662637"/>
                    </a:ext>
                  </a:extLst>
                </a:gridCol>
                <a:gridCol w="2625622">
                  <a:extLst>
                    <a:ext uri="{9D8B030D-6E8A-4147-A177-3AD203B41FA5}">
                      <a16:colId xmlns:a16="http://schemas.microsoft.com/office/drawing/2014/main" val="393937758"/>
                    </a:ext>
                  </a:extLst>
                </a:gridCol>
                <a:gridCol w="2663674">
                  <a:extLst>
                    <a:ext uri="{9D8B030D-6E8A-4147-A177-3AD203B41FA5}">
                      <a16:colId xmlns:a16="http://schemas.microsoft.com/office/drawing/2014/main" val="207567399"/>
                    </a:ext>
                  </a:extLst>
                </a:gridCol>
              </a:tblGrid>
              <a:tr h="370840">
                <a:tc>
                  <a:txBody>
                    <a:bodyPr/>
                    <a:lstStyle/>
                    <a:p>
                      <a:r>
                        <a:rPr lang="en-GB" dirty="0"/>
                        <a:t>Property Size</a:t>
                      </a:r>
                    </a:p>
                  </a:txBody>
                  <a:tcPr/>
                </a:tc>
                <a:tc>
                  <a:txBody>
                    <a:bodyPr/>
                    <a:lstStyle/>
                    <a:p>
                      <a:r>
                        <a:rPr lang="en-GB" sz="1800" b="1" kern="1200" dirty="0">
                          <a:solidFill>
                            <a:schemeClr val="lt1"/>
                          </a:solidFill>
                          <a:effectLst/>
                          <a:latin typeface="+mn-lt"/>
                          <a:ea typeface="+mn-ea"/>
                          <a:cs typeface="+mn-cs"/>
                        </a:rPr>
                        <a:t>Average monthly rent Chingford </a:t>
                      </a:r>
                      <a:endParaRPr lang="en-GB" dirty="0"/>
                    </a:p>
                  </a:txBody>
                  <a:tcPr/>
                </a:tc>
                <a:tc>
                  <a:txBody>
                    <a:bodyPr/>
                    <a:lstStyle/>
                    <a:p>
                      <a:r>
                        <a:rPr lang="en-GB" sz="1800" b="1" kern="1200" dirty="0">
                          <a:solidFill>
                            <a:schemeClr val="lt1"/>
                          </a:solidFill>
                          <a:effectLst/>
                          <a:latin typeface="+mn-lt"/>
                          <a:ea typeface="+mn-ea"/>
                          <a:cs typeface="+mn-cs"/>
                        </a:rPr>
                        <a:t>Monthly Local Housing Allowance (Outer North East London BRMA)</a:t>
                      </a:r>
                      <a:endParaRPr lang="en-GB" dirty="0"/>
                    </a:p>
                  </a:txBody>
                  <a:tcPr/>
                </a:tc>
                <a:extLst>
                  <a:ext uri="{0D108BD9-81ED-4DB2-BD59-A6C34878D82A}">
                    <a16:rowId xmlns:a16="http://schemas.microsoft.com/office/drawing/2014/main" val="1356380776"/>
                  </a:ext>
                </a:extLst>
              </a:tr>
              <a:tr h="370840">
                <a:tc>
                  <a:txBody>
                    <a:bodyPr/>
                    <a:lstStyle/>
                    <a:p>
                      <a:r>
                        <a:rPr lang="en-GB" dirty="0"/>
                        <a:t>One Bed</a:t>
                      </a:r>
                    </a:p>
                  </a:txBody>
                  <a:tcPr/>
                </a:tc>
                <a:tc>
                  <a:txBody>
                    <a:bodyPr/>
                    <a:lstStyle/>
                    <a:p>
                      <a:r>
                        <a:rPr lang="en-GB" sz="1800" b="0" i="0" kern="1200" dirty="0">
                          <a:solidFill>
                            <a:schemeClr val="dk1"/>
                          </a:solidFill>
                          <a:effectLst/>
                          <a:latin typeface="+mn-lt"/>
                          <a:ea typeface="+mn-ea"/>
                          <a:cs typeface="+mn-cs"/>
                        </a:rPr>
                        <a:t>£1,393</a:t>
                      </a:r>
                      <a:endParaRPr lang="en-GB" dirty="0"/>
                    </a:p>
                  </a:txBody>
                  <a:tcPr/>
                </a:tc>
                <a:tc>
                  <a:txBody>
                    <a:bodyPr/>
                    <a:lstStyle/>
                    <a:p>
                      <a:r>
                        <a:rPr lang="en-GB" dirty="0"/>
                        <a:t>£897.52</a:t>
                      </a:r>
                    </a:p>
                  </a:txBody>
                  <a:tcPr/>
                </a:tc>
                <a:extLst>
                  <a:ext uri="{0D108BD9-81ED-4DB2-BD59-A6C34878D82A}">
                    <a16:rowId xmlns:a16="http://schemas.microsoft.com/office/drawing/2014/main" val="1111537028"/>
                  </a:ext>
                </a:extLst>
              </a:tr>
              <a:tr h="370840">
                <a:tc>
                  <a:txBody>
                    <a:bodyPr/>
                    <a:lstStyle/>
                    <a:p>
                      <a:r>
                        <a:rPr lang="en-GB" dirty="0"/>
                        <a:t>Two Bed</a:t>
                      </a:r>
                    </a:p>
                  </a:txBody>
                  <a:tcPr/>
                </a:tc>
                <a:tc>
                  <a:txBody>
                    <a:bodyPr/>
                    <a:lstStyle/>
                    <a:p>
                      <a:r>
                        <a:rPr lang="en-GB" sz="1800" b="0" i="0" kern="1200" dirty="0">
                          <a:solidFill>
                            <a:schemeClr val="dk1"/>
                          </a:solidFill>
                          <a:effectLst/>
                          <a:latin typeface="+mn-lt"/>
                          <a:ea typeface="+mn-ea"/>
                          <a:cs typeface="+mn-cs"/>
                        </a:rPr>
                        <a:t>£1,710</a:t>
                      </a:r>
                      <a:endParaRPr lang="en-GB" dirty="0"/>
                    </a:p>
                  </a:txBody>
                  <a:tcPr/>
                </a:tc>
                <a:tc>
                  <a:txBody>
                    <a:bodyPr/>
                    <a:lstStyle/>
                    <a:p>
                      <a:r>
                        <a:rPr lang="en-GB" dirty="0"/>
                        <a:t>£1146.86</a:t>
                      </a:r>
                    </a:p>
                  </a:txBody>
                  <a:tcPr/>
                </a:tc>
                <a:extLst>
                  <a:ext uri="{0D108BD9-81ED-4DB2-BD59-A6C34878D82A}">
                    <a16:rowId xmlns:a16="http://schemas.microsoft.com/office/drawing/2014/main" val="1316889003"/>
                  </a:ext>
                </a:extLst>
              </a:tr>
              <a:tr h="370840">
                <a:tc>
                  <a:txBody>
                    <a:bodyPr/>
                    <a:lstStyle/>
                    <a:p>
                      <a:r>
                        <a:rPr lang="en-GB" dirty="0"/>
                        <a:t>Three Bed</a:t>
                      </a:r>
                    </a:p>
                  </a:txBody>
                  <a:tcPr/>
                </a:tc>
                <a:tc>
                  <a:txBody>
                    <a:bodyPr/>
                    <a:lstStyle/>
                    <a:p>
                      <a:r>
                        <a:rPr lang="en-GB" sz="1800" b="0" i="0" kern="1200" dirty="0">
                          <a:solidFill>
                            <a:schemeClr val="dk1"/>
                          </a:solidFill>
                          <a:effectLst/>
                          <a:latin typeface="+mn-lt"/>
                          <a:ea typeface="+mn-ea"/>
                          <a:cs typeface="+mn-cs"/>
                        </a:rPr>
                        <a:t>£2,356</a:t>
                      </a:r>
                      <a:endParaRPr lang="en-GB" dirty="0"/>
                    </a:p>
                  </a:txBody>
                  <a:tcPr/>
                </a:tc>
                <a:tc>
                  <a:txBody>
                    <a:bodyPr/>
                    <a:lstStyle/>
                    <a:p>
                      <a:r>
                        <a:rPr lang="en-GB" dirty="0"/>
                        <a:t>£1371.24</a:t>
                      </a:r>
                    </a:p>
                  </a:txBody>
                  <a:tcPr/>
                </a:tc>
                <a:extLst>
                  <a:ext uri="{0D108BD9-81ED-4DB2-BD59-A6C34878D82A}">
                    <a16:rowId xmlns:a16="http://schemas.microsoft.com/office/drawing/2014/main" val="2626512589"/>
                  </a:ext>
                </a:extLst>
              </a:tr>
              <a:tr h="370840">
                <a:tc>
                  <a:txBody>
                    <a:bodyPr/>
                    <a:lstStyle/>
                    <a:p>
                      <a:r>
                        <a:rPr lang="en-GB" dirty="0"/>
                        <a:t>Four Bed</a:t>
                      </a:r>
                    </a:p>
                  </a:txBody>
                  <a:tcPr/>
                </a:tc>
                <a:tc>
                  <a:txBody>
                    <a:bodyPr/>
                    <a:lstStyle/>
                    <a:p>
                      <a:r>
                        <a:rPr lang="en-GB" sz="1800" b="0" i="0" kern="1200" dirty="0">
                          <a:solidFill>
                            <a:schemeClr val="dk1"/>
                          </a:solidFill>
                          <a:effectLst/>
                          <a:latin typeface="+mn-lt"/>
                          <a:ea typeface="+mn-ea"/>
                          <a:cs typeface="+mn-cs"/>
                        </a:rPr>
                        <a:t>£3,038</a:t>
                      </a:r>
                      <a:endParaRPr lang="en-GB" dirty="0"/>
                    </a:p>
                  </a:txBody>
                  <a:tcPr/>
                </a:tc>
                <a:tc>
                  <a:txBody>
                    <a:bodyPr/>
                    <a:lstStyle/>
                    <a:p>
                      <a:r>
                        <a:rPr lang="en-GB" dirty="0"/>
                        <a:t>£1725.27</a:t>
                      </a:r>
                    </a:p>
                  </a:txBody>
                  <a:tcPr/>
                </a:tc>
                <a:extLst>
                  <a:ext uri="{0D108BD9-81ED-4DB2-BD59-A6C34878D82A}">
                    <a16:rowId xmlns:a16="http://schemas.microsoft.com/office/drawing/2014/main" val="2895698813"/>
                  </a:ext>
                </a:extLst>
              </a:tr>
            </a:tbl>
          </a:graphicData>
        </a:graphic>
      </p:graphicFrame>
    </p:spTree>
    <p:extLst>
      <p:ext uri="{BB962C8B-B14F-4D97-AF65-F5344CB8AC3E}">
        <p14:creationId xmlns:p14="http://schemas.microsoft.com/office/powerpoint/2010/main" val="193391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9C07D11-E43A-7867-F40B-3BA857D30C4E}"/>
              </a:ext>
            </a:extLst>
          </p:cNvPr>
          <p:cNvSpPr>
            <a:spLocks noGrp="1"/>
          </p:cNvSpPr>
          <p:nvPr>
            <p:ph type="title"/>
          </p:nvPr>
        </p:nvSpPr>
        <p:spPr>
          <a:xfrm>
            <a:off x="838200" y="365126"/>
            <a:ext cx="10515600" cy="684742"/>
          </a:xfrm>
        </p:spPr>
        <p:txBody>
          <a:bodyPr>
            <a:noAutofit/>
          </a:bodyPr>
          <a:lstStyle/>
          <a:p>
            <a:pPr algn="ctr"/>
            <a:r>
              <a:rPr lang="en-US" dirty="0"/>
              <a:t>Demand for Social Housing</a:t>
            </a:r>
          </a:p>
        </p:txBody>
      </p:sp>
      <p:graphicFrame>
        <p:nvGraphicFramePr>
          <p:cNvPr id="4" name="Content Placeholder 3">
            <a:extLst>
              <a:ext uri="{FF2B5EF4-FFF2-40B4-BE49-F238E27FC236}">
                <a16:creationId xmlns:a16="http://schemas.microsoft.com/office/drawing/2014/main" id="{70857174-5996-0862-BD1C-4BAF2471BD26}"/>
              </a:ext>
            </a:extLst>
          </p:cNvPr>
          <p:cNvGraphicFramePr>
            <a:graphicFrameLocks noGrp="1"/>
          </p:cNvGraphicFramePr>
          <p:nvPr>
            <p:ph idx="1"/>
            <p:extLst>
              <p:ext uri="{D42A27DB-BD31-4B8C-83A1-F6EECF244321}">
                <p14:modId xmlns:p14="http://schemas.microsoft.com/office/powerpoint/2010/main" val="3392233694"/>
              </p:ext>
            </p:extLst>
          </p:nvPr>
        </p:nvGraphicFramePr>
        <p:xfrm>
          <a:off x="762000" y="2573867"/>
          <a:ext cx="8305798" cy="2810932"/>
        </p:xfrm>
        <a:graphic>
          <a:graphicData uri="http://schemas.openxmlformats.org/drawingml/2006/table">
            <a:tbl>
              <a:tblPr firstRow="1" firstCol="1" bandRow="1">
                <a:tableStyleId>{5C22544A-7EE6-4342-B048-85BDC9FD1C3A}</a:tableStyleId>
              </a:tblPr>
              <a:tblGrid>
                <a:gridCol w="1185909">
                  <a:extLst>
                    <a:ext uri="{9D8B030D-6E8A-4147-A177-3AD203B41FA5}">
                      <a16:colId xmlns:a16="http://schemas.microsoft.com/office/drawing/2014/main" val="120400742"/>
                    </a:ext>
                  </a:extLst>
                </a:gridCol>
                <a:gridCol w="1185909">
                  <a:extLst>
                    <a:ext uri="{9D8B030D-6E8A-4147-A177-3AD203B41FA5}">
                      <a16:colId xmlns:a16="http://schemas.microsoft.com/office/drawing/2014/main" val="3133562294"/>
                    </a:ext>
                  </a:extLst>
                </a:gridCol>
                <a:gridCol w="1186796">
                  <a:extLst>
                    <a:ext uri="{9D8B030D-6E8A-4147-A177-3AD203B41FA5}">
                      <a16:colId xmlns:a16="http://schemas.microsoft.com/office/drawing/2014/main" val="1054677727"/>
                    </a:ext>
                  </a:extLst>
                </a:gridCol>
                <a:gridCol w="1186796">
                  <a:extLst>
                    <a:ext uri="{9D8B030D-6E8A-4147-A177-3AD203B41FA5}">
                      <a16:colId xmlns:a16="http://schemas.microsoft.com/office/drawing/2014/main" val="2695391941"/>
                    </a:ext>
                  </a:extLst>
                </a:gridCol>
                <a:gridCol w="1186796">
                  <a:extLst>
                    <a:ext uri="{9D8B030D-6E8A-4147-A177-3AD203B41FA5}">
                      <a16:colId xmlns:a16="http://schemas.microsoft.com/office/drawing/2014/main" val="408887877"/>
                    </a:ext>
                  </a:extLst>
                </a:gridCol>
                <a:gridCol w="1186796">
                  <a:extLst>
                    <a:ext uri="{9D8B030D-6E8A-4147-A177-3AD203B41FA5}">
                      <a16:colId xmlns:a16="http://schemas.microsoft.com/office/drawing/2014/main" val="2418154786"/>
                    </a:ext>
                  </a:extLst>
                </a:gridCol>
                <a:gridCol w="1186796">
                  <a:extLst>
                    <a:ext uri="{9D8B030D-6E8A-4147-A177-3AD203B41FA5}">
                      <a16:colId xmlns:a16="http://schemas.microsoft.com/office/drawing/2014/main" val="3098064653"/>
                    </a:ext>
                  </a:extLst>
                </a:gridCol>
              </a:tblGrid>
              <a:tr h="511078">
                <a:tc>
                  <a:txBody>
                    <a:bodyPr/>
                    <a:lstStyle/>
                    <a:p>
                      <a:r>
                        <a:rPr lang="en-GB" sz="11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Studio / 1 Bed</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2 Bed</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dirty="0">
                          <a:effectLst/>
                        </a:rPr>
                        <a:t>3Bed</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4+ Bed</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Under Assessment</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Total All Sizes</a:t>
                      </a:r>
                      <a:endParaRPr lang="en-GB"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777854592"/>
                  </a:ext>
                </a:extLst>
              </a:tr>
              <a:tr h="766618">
                <a:tc>
                  <a:txBody>
                    <a:bodyPr/>
                    <a:lstStyle/>
                    <a:p>
                      <a:r>
                        <a:rPr lang="en-GB" sz="1100">
                          <a:effectLst/>
                        </a:rPr>
                        <a:t>Housing Register</a:t>
                      </a:r>
                    </a:p>
                    <a:p>
                      <a:r>
                        <a:rPr lang="en-GB" sz="1100">
                          <a:effectLst/>
                        </a:rPr>
                        <a:t> </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2342</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dirty="0">
                          <a:effectLst/>
                        </a:rPr>
                        <a:t>1820</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1283</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248</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30</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5723</a:t>
                      </a:r>
                      <a:endParaRPr lang="en-GB"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64573226"/>
                  </a:ext>
                </a:extLst>
              </a:tr>
              <a:tr h="766618">
                <a:tc>
                  <a:txBody>
                    <a:bodyPr/>
                    <a:lstStyle/>
                    <a:p>
                      <a:r>
                        <a:rPr lang="en-GB" sz="1100">
                          <a:effectLst/>
                        </a:rPr>
                        <a:t>Council Tenant Transfer</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109</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185</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dirty="0">
                          <a:effectLst/>
                        </a:rPr>
                        <a:t>195</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35</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8</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532</a:t>
                      </a:r>
                      <a:endParaRPr lang="en-GB" sz="11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673369081"/>
                  </a:ext>
                </a:extLst>
              </a:tr>
              <a:tr h="766618">
                <a:tc>
                  <a:txBody>
                    <a:bodyPr/>
                    <a:lstStyle/>
                    <a:p>
                      <a:r>
                        <a:rPr lang="en-GB" sz="1100">
                          <a:effectLst/>
                        </a:rPr>
                        <a:t>Totals</a:t>
                      </a:r>
                    </a:p>
                    <a:p>
                      <a:r>
                        <a:rPr lang="en-GB" sz="1100">
                          <a:effectLst/>
                        </a:rPr>
                        <a:t> </a:t>
                      </a:r>
                    </a:p>
                    <a:p>
                      <a:r>
                        <a:rPr lang="en-GB" sz="1100">
                          <a:effectLst/>
                        </a:rPr>
                        <a:t> </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2451</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dirty="0">
                          <a:effectLst/>
                        </a:rPr>
                        <a:t>2005</a:t>
                      </a:r>
                      <a:endParaRPr lang="en-GB" sz="1100" dirty="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1478</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283</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a:effectLst/>
                        </a:rPr>
                        <a:t>38</a:t>
                      </a:r>
                      <a:endParaRPr lang="en-GB" sz="1100">
                        <a:effectLst/>
                        <a:latin typeface="Calibri" panose="020F0502020204030204" pitchFamily="34" charset="0"/>
                        <a:ea typeface="Calibri" panose="020F0502020204030204" pitchFamily="34" charset="0"/>
                      </a:endParaRPr>
                    </a:p>
                  </a:txBody>
                  <a:tcPr marL="68580" marR="68580" marT="0" marB="0"/>
                </a:tc>
                <a:tc>
                  <a:txBody>
                    <a:bodyPr/>
                    <a:lstStyle/>
                    <a:p>
                      <a:r>
                        <a:rPr lang="en-GB" sz="1100" dirty="0">
                          <a:effectLst/>
                        </a:rPr>
                        <a:t>6255</a:t>
                      </a:r>
                      <a:endParaRPr lang="en-GB" sz="11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123218787"/>
                  </a:ext>
                </a:extLst>
              </a:tr>
            </a:tbl>
          </a:graphicData>
        </a:graphic>
      </p:graphicFrame>
      <p:sp>
        <p:nvSpPr>
          <p:cNvPr id="5" name="TextBox 4">
            <a:extLst>
              <a:ext uri="{FF2B5EF4-FFF2-40B4-BE49-F238E27FC236}">
                <a16:creationId xmlns:a16="http://schemas.microsoft.com/office/drawing/2014/main" id="{BB0E6114-4988-FB8F-8E83-E431EA040D1F}"/>
              </a:ext>
            </a:extLst>
          </p:cNvPr>
          <p:cNvSpPr txBox="1"/>
          <p:nvPr/>
        </p:nvSpPr>
        <p:spPr>
          <a:xfrm>
            <a:off x="829733" y="1227667"/>
            <a:ext cx="10735734" cy="1446550"/>
          </a:xfrm>
          <a:prstGeom prst="rect">
            <a:avLst/>
          </a:prstGeom>
          <a:noFill/>
        </p:spPr>
        <p:txBody>
          <a:bodyPr wrap="square" rtlCol="0">
            <a:spAutoFit/>
          </a:bodyPr>
          <a:lstStyle/>
          <a:p>
            <a:r>
              <a:rPr lang="en-GB" dirty="0">
                <a:effectLst/>
                <a:ea typeface="Calibri" panose="020F0502020204030204" pitchFamily="34" charset="0"/>
                <a:cs typeface="Times New Roman" panose="02020603050405020304" pitchFamily="18" charset="0"/>
              </a:rPr>
              <a:t>In March 2023 there were 6255 households on the housing </a:t>
            </a:r>
            <a:r>
              <a:rPr lang="en-GB" dirty="0">
                <a:ea typeface="Calibri" panose="020F0502020204030204" pitchFamily="34" charset="0"/>
                <a:cs typeface="Times New Roman" panose="02020603050405020304" pitchFamily="18" charset="0"/>
              </a:rPr>
              <a:t>r</a:t>
            </a:r>
            <a:r>
              <a:rPr lang="en-GB" dirty="0">
                <a:effectLst/>
                <a:ea typeface="Calibri" panose="020F0502020204030204" pitchFamily="34" charset="0"/>
                <a:cs typeface="Times New Roman" panose="02020603050405020304" pitchFamily="18" charset="0"/>
              </a:rPr>
              <a:t>egister. This is a slight reduction from 7961 households in 2018. This chang</a:t>
            </a:r>
            <a:r>
              <a:rPr lang="en-GB" dirty="0">
                <a:ea typeface="Calibri" panose="020F0502020204030204" pitchFamily="34" charset="0"/>
                <a:cs typeface="Times New Roman" panose="02020603050405020304" pitchFamily="18" charset="0"/>
              </a:rPr>
              <a:t>e is likely to be because the new allocations policy requires applicants to re-register annually in order remain on the housing register. </a:t>
            </a:r>
            <a:r>
              <a:rPr lang="en-GB" dirty="0">
                <a:effectLst/>
                <a:ea typeface="Calibri" panose="020F0502020204030204" pitchFamily="34" charset="0"/>
                <a:cs typeface="Times New Roman" panose="02020603050405020304" pitchFamily="18" charset="0"/>
              </a:rPr>
              <a:t> </a:t>
            </a:r>
            <a:r>
              <a:rPr lang="en-GB" dirty="0">
                <a:ea typeface="Calibri" panose="020F0502020204030204" pitchFamily="34" charset="0"/>
                <a:cs typeface="Times New Roman" panose="02020603050405020304" pitchFamily="18" charset="0"/>
              </a:rPr>
              <a:t>T</a:t>
            </a:r>
            <a:r>
              <a:rPr lang="en-GB" dirty="0">
                <a:effectLst/>
                <a:ea typeface="Calibri" panose="020F0502020204030204" pitchFamily="34" charset="0"/>
                <a:cs typeface="Times New Roman" panose="02020603050405020304" pitchFamily="18" charset="0"/>
              </a:rPr>
              <a:t>he chart below illustrates the breakdown of property sizes required. </a:t>
            </a:r>
          </a:p>
          <a:p>
            <a:endParaRPr lang="en-GB" sz="1600" dirty="0"/>
          </a:p>
        </p:txBody>
      </p:sp>
    </p:spTree>
    <p:extLst>
      <p:ext uri="{BB962C8B-B14F-4D97-AF65-F5344CB8AC3E}">
        <p14:creationId xmlns:p14="http://schemas.microsoft.com/office/powerpoint/2010/main" val="9086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F2A9-D833-4D09-7AE2-5AA8E32A88CE}"/>
              </a:ext>
            </a:extLst>
          </p:cNvPr>
          <p:cNvSpPr>
            <a:spLocks noGrp="1"/>
          </p:cNvSpPr>
          <p:nvPr>
            <p:ph type="ctrTitle"/>
          </p:nvPr>
        </p:nvSpPr>
        <p:spPr>
          <a:xfrm>
            <a:off x="1524000" y="376050"/>
            <a:ext cx="9144000" cy="665340"/>
          </a:xfrm>
        </p:spPr>
        <p:txBody>
          <a:bodyPr>
            <a:normAutofit fontScale="90000"/>
          </a:bodyPr>
          <a:lstStyle/>
          <a:p>
            <a:r>
              <a:rPr lang="en-US" dirty="0"/>
              <a:t>Housing Allocations </a:t>
            </a:r>
          </a:p>
        </p:txBody>
      </p:sp>
      <p:sp>
        <p:nvSpPr>
          <p:cNvPr id="3" name="Subtitle 2">
            <a:extLst>
              <a:ext uri="{FF2B5EF4-FFF2-40B4-BE49-F238E27FC236}">
                <a16:creationId xmlns:a16="http://schemas.microsoft.com/office/drawing/2014/main" id="{9C99D96E-2135-21C4-F419-89D1539AD05A}"/>
              </a:ext>
            </a:extLst>
          </p:cNvPr>
          <p:cNvSpPr>
            <a:spLocks noGrp="1"/>
          </p:cNvSpPr>
          <p:nvPr>
            <p:ph type="subTitle" idx="1"/>
          </p:nvPr>
        </p:nvSpPr>
        <p:spPr>
          <a:xfrm>
            <a:off x="1524000" y="1329785"/>
            <a:ext cx="10250184" cy="4033325"/>
          </a:xfrm>
        </p:spPr>
        <p:txBody>
          <a:bodyPr>
            <a:normAutofit fontScale="92500" lnSpcReduction="20000"/>
          </a:bodyPr>
          <a:lstStyle/>
          <a:p>
            <a:pPr algn="l"/>
            <a:r>
              <a:rPr lang="en-US" sz="1900" dirty="0"/>
              <a:t>Waltham Forest launched a new Housing Allocations Scheme in February 2021. The scheme </a:t>
            </a:r>
            <a:r>
              <a:rPr lang="en-GB" sz="1900" dirty="0"/>
              <a:t>determines the priority of applicants on the register and the procedure to be followed when it allocates social housing.</a:t>
            </a:r>
          </a:p>
          <a:p>
            <a:pPr algn="l"/>
            <a:r>
              <a:rPr lang="en-GB" sz="1900" dirty="0">
                <a:effectLst/>
                <a:ea typeface="Calibri" panose="020F0502020204030204" pitchFamily="34" charset="0"/>
                <a:cs typeface="Times New Roman" panose="02020603050405020304" pitchFamily="18" charset="0"/>
              </a:rPr>
              <a:t>In accordance with Part 7 of the Housing Act 1996, and the Homeless Reduction Act 2018, reasonable preference is given to certain categories of people who are homeless.  </a:t>
            </a:r>
            <a:r>
              <a:rPr lang="en-GB" sz="1900" dirty="0">
                <a:ea typeface="Calibri" panose="020F0502020204030204" pitchFamily="34" charset="0"/>
                <a:cs typeface="Times New Roman" panose="02020603050405020304" pitchFamily="18" charset="0"/>
              </a:rPr>
              <a:t>V</a:t>
            </a:r>
            <a:r>
              <a:rPr lang="en-GB" sz="1900" dirty="0">
                <a:effectLst/>
                <a:ea typeface="Calibri" panose="020F0502020204030204" pitchFamily="34" charset="0"/>
                <a:cs typeface="Times New Roman" panose="02020603050405020304" pitchFamily="18" charset="0"/>
              </a:rPr>
              <a:t>ulnerable groups may also be awarded additional preference on the Housing Register including:</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who are homeless or where the Council has accepted a Prevention or Relief.</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from supported housing schemes  nominated for move-on accommodation</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referred under the Channel quota, the Safe and Secure quotas or the MAPPA quota</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referred under the Rehabilitation (alcohol and substance misuse quota)</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referred under the Veteran’s Nomination Scheme</a:t>
            </a:r>
          </a:p>
          <a:p>
            <a:pPr marL="342900" lvl="0" indent="-342900" algn="just">
              <a:lnSpc>
                <a:spcPct val="115000"/>
              </a:lnSpc>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Applicants awaiting urgent discharge from hospital</a:t>
            </a:r>
          </a:p>
          <a:p>
            <a:pPr marL="342900" lvl="0" indent="-342900" algn="just">
              <a:lnSpc>
                <a:spcPct val="115000"/>
              </a:lnSpc>
              <a:spcAft>
                <a:spcPts val="1000"/>
              </a:spcAft>
              <a:buFont typeface="Symbol" panose="05050102010706020507" pitchFamily="18" charset="2"/>
              <a:buChar char=""/>
            </a:pPr>
            <a:r>
              <a:rPr lang="en-GB" sz="1900" dirty="0">
                <a:effectLst/>
                <a:ea typeface="Calibri" panose="020F0502020204030204" pitchFamily="34" charset="0"/>
                <a:cs typeface="Times New Roman" panose="02020603050405020304" pitchFamily="18" charset="0"/>
              </a:rPr>
              <a:t>Care Leavers</a:t>
            </a:r>
          </a:p>
          <a:p>
            <a:pPr algn="l"/>
            <a:endParaRPr lang="en-US" dirty="0"/>
          </a:p>
        </p:txBody>
      </p:sp>
      <p:pic>
        <p:nvPicPr>
          <p:cNvPr id="5" name="Picture 4">
            <a:extLst>
              <a:ext uri="{FF2B5EF4-FFF2-40B4-BE49-F238E27FC236}">
                <a16:creationId xmlns:a16="http://schemas.microsoft.com/office/drawing/2014/main" id="{F5F4D4D5-815F-802F-7340-3B7CA40E4A78}"/>
              </a:ext>
            </a:extLst>
          </p:cNvPr>
          <p:cNvPicPr>
            <a:picLocks noChangeAspect="1"/>
          </p:cNvPicPr>
          <p:nvPr/>
        </p:nvPicPr>
        <p:blipFill>
          <a:blip r:embed="rId2"/>
          <a:stretch>
            <a:fillRect/>
          </a:stretch>
        </p:blipFill>
        <p:spPr>
          <a:xfrm>
            <a:off x="10587899" y="3552290"/>
            <a:ext cx="1517121" cy="2099215"/>
          </a:xfrm>
          <a:prstGeom prst="rect">
            <a:avLst/>
          </a:prstGeom>
        </p:spPr>
      </p:pic>
    </p:spTree>
    <p:extLst>
      <p:ext uri="{BB962C8B-B14F-4D97-AF65-F5344CB8AC3E}">
        <p14:creationId xmlns:p14="http://schemas.microsoft.com/office/powerpoint/2010/main" val="3956917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AED2F-E808-2A2C-8160-64B511E0F88D}"/>
              </a:ext>
            </a:extLst>
          </p:cNvPr>
          <p:cNvSpPr>
            <a:spLocks noGrp="1"/>
          </p:cNvSpPr>
          <p:nvPr>
            <p:ph type="title"/>
          </p:nvPr>
        </p:nvSpPr>
        <p:spPr>
          <a:xfrm>
            <a:off x="838200" y="209008"/>
            <a:ext cx="10515600" cy="950719"/>
          </a:xfrm>
        </p:spPr>
        <p:txBody>
          <a:bodyPr/>
          <a:lstStyle/>
          <a:p>
            <a:pPr algn="ctr"/>
            <a:r>
              <a:rPr lang="en-GB" dirty="0"/>
              <a:t>Homelessness Reduction Act (2017)</a:t>
            </a:r>
          </a:p>
        </p:txBody>
      </p:sp>
      <p:sp>
        <p:nvSpPr>
          <p:cNvPr id="3" name="Content Placeholder 2">
            <a:extLst>
              <a:ext uri="{FF2B5EF4-FFF2-40B4-BE49-F238E27FC236}">
                <a16:creationId xmlns:a16="http://schemas.microsoft.com/office/drawing/2014/main" id="{1AB318E8-5607-81F0-D48B-41DEB2ABF0BF}"/>
              </a:ext>
            </a:extLst>
          </p:cNvPr>
          <p:cNvSpPr>
            <a:spLocks noGrp="1"/>
          </p:cNvSpPr>
          <p:nvPr>
            <p:ph idx="1"/>
          </p:nvPr>
        </p:nvSpPr>
        <p:spPr>
          <a:xfrm>
            <a:off x="838200" y="1159727"/>
            <a:ext cx="10515600" cy="4413170"/>
          </a:xfrm>
        </p:spPr>
        <p:txBody>
          <a:bodyPr>
            <a:normAutofit fontScale="85000" lnSpcReduction="20000"/>
          </a:bodyPr>
          <a:lstStyle/>
          <a:p>
            <a:pPr marL="0" indent="0">
              <a:buNone/>
            </a:pPr>
            <a:r>
              <a:rPr lang="en-GB" sz="2200" dirty="0">
                <a:effectLst/>
                <a:ea typeface="Calibri" panose="020F0502020204030204" pitchFamily="34" charset="0"/>
                <a:cs typeface="Times New Roman" panose="02020603050405020304" pitchFamily="18" charset="0"/>
              </a:rPr>
              <a:t>There have been significant changes to statutory framework used to access homelessness since our last homelessness review. The Homelessness Reduction Act (HRA) came into force in April 2018. The Act made significant changes to the Housing Act (1996) and placed a number of new duties upon local authorities. These include: </a:t>
            </a:r>
            <a:endParaRPr lang="en-GB" sz="2200" dirty="0">
              <a:ea typeface="Calibri" panose="020F0502020204030204" pitchFamily="34" charset="0"/>
              <a:cs typeface="Times New Roman" panose="02020603050405020304" pitchFamily="18" charset="0"/>
              <a:sym typeface="Symbol" panose="05050102010706020507" pitchFamily="18" charset="2"/>
            </a:endParaRPr>
          </a:p>
          <a:p>
            <a:r>
              <a:rPr lang="en-GB" sz="2200" dirty="0">
                <a:effectLst/>
                <a:ea typeface="Calibri" panose="020F0502020204030204" pitchFamily="34" charset="0"/>
                <a:cs typeface="Times New Roman" panose="02020603050405020304" pitchFamily="18" charset="0"/>
              </a:rPr>
              <a:t>Extending the period a household is threatened with homelessness from 28 days to 56 days, meaning that local authorities have a duty to prevent homelessness from an earlier stage. </a:t>
            </a:r>
            <a:endParaRPr lang="en-GB" sz="2200" dirty="0">
              <a:ea typeface="Calibri" panose="020F0502020204030204" pitchFamily="34" charset="0"/>
              <a:cs typeface="Times New Roman" panose="02020603050405020304" pitchFamily="18" charset="0"/>
              <a:sym typeface="Symbol" panose="05050102010706020507" pitchFamily="18" charset="2"/>
            </a:endParaRPr>
          </a:p>
          <a:p>
            <a:r>
              <a:rPr lang="en-GB" sz="2200" dirty="0">
                <a:effectLst/>
                <a:ea typeface="Calibri" panose="020F0502020204030204" pitchFamily="34" charset="0"/>
                <a:cs typeface="Times New Roman" panose="02020603050405020304" pitchFamily="18" charset="0"/>
              </a:rPr>
              <a:t> To develop and agree with applicants a personalised plan of the steps that will be taken to prevent or relieve homelessness. </a:t>
            </a:r>
            <a:endParaRPr lang="en-GB" sz="2200" dirty="0">
              <a:ea typeface="Calibri" panose="020F0502020204030204" pitchFamily="34" charset="0"/>
              <a:cs typeface="Times New Roman" panose="02020603050405020304" pitchFamily="18" charset="0"/>
              <a:sym typeface="Symbol" panose="05050102010706020507" pitchFamily="18" charset="2"/>
            </a:endParaRPr>
          </a:p>
          <a:p>
            <a:r>
              <a:rPr lang="en-GB" sz="2200" dirty="0">
                <a:effectLst/>
                <a:ea typeface="Calibri" panose="020F0502020204030204" pitchFamily="34" charset="0"/>
                <a:cs typeface="Times New Roman" panose="02020603050405020304" pitchFamily="18" charset="0"/>
              </a:rPr>
              <a:t>New duties to assess all eligible applicants, not just those who are unintentionally homeless and in priority need.</a:t>
            </a:r>
            <a:endParaRPr lang="en-GB" sz="2200" dirty="0">
              <a:ea typeface="Calibri" panose="020F0502020204030204" pitchFamily="34" charset="0"/>
              <a:cs typeface="Times New Roman" panose="02020603050405020304" pitchFamily="18" charset="0"/>
              <a:sym typeface="Symbol" panose="05050102010706020507" pitchFamily="18" charset="2"/>
            </a:endParaRPr>
          </a:p>
          <a:p>
            <a:r>
              <a:rPr lang="en-GB" sz="2200" dirty="0">
                <a:effectLst/>
                <a:ea typeface="Calibri" panose="020F0502020204030204" pitchFamily="34" charset="0"/>
                <a:cs typeface="Times New Roman" panose="02020603050405020304" pitchFamily="18" charset="0"/>
              </a:rPr>
              <a:t> A duty on public authorities to refer service users who may be homeless or threatened with homelessness to the housing authority.</a:t>
            </a:r>
          </a:p>
          <a:p>
            <a:r>
              <a:rPr lang="en-GB" sz="2200" dirty="0">
                <a:effectLst/>
                <a:ea typeface="Calibri" panose="020F0502020204030204" pitchFamily="34" charset="0"/>
                <a:cs typeface="Times New Roman" panose="02020603050405020304" pitchFamily="18" charset="0"/>
              </a:rPr>
              <a:t>Services must be designed to meet the needs of specific groups including care leavers, people discharged from hospital, people released from prison and victims of domestic violence. </a:t>
            </a:r>
          </a:p>
          <a:p>
            <a:pPr marL="0" indent="0">
              <a:buNone/>
            </a:pPr>
            <a:r>
              <a:rPr lang="en-GB" sz="2200" dirty="0">
                <a:ea typeface="Calibri" panose="020F0502020204030204" pitchFamily="34" charset="0"/>
                <a:cs typeface="Times New Roman" panose="02020603050405020304" pitchFamily="18" charset="0"/>
              </a:rPr>
              <a:t>Responding to the introduction of the HRA was a key priority identified in the Housing Futures housing strategy.</a:t>
            </a:r>
            <a:endParaRPr lang="en-GB"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229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5D441-2100-3A9B-69B9-E3E12DA0D02D}"/>
              </a:ext>
            </a:extLst>
          </p:cNvPr>
          <p:cNvSpPr>
            <a:spLocks noGrp="1"/>
          </p:cNvSpPr>
          <p:nvPr>
            <p:ph type="title"/>
          </p:nvPr>
        </p:nvSpPr>
        <p:spPr>
          <a:xfrm>
            <a:off x="838200" y="365126"/>
            <a:ext cx="10515600" cy="919978"/>
          </a:xfrm>
        </p:spPr>
        <p:txBody>
          <a:bodyPr anchor="ctr">
            <a:normAutofit/>
          </a:bodyPr>
          <a:lstStyle/>
          <a:p>
            <a:pPr algn="ctr"/>
            <a:r>
              <a:rPr lang="en-GB" dirty="0"/>
              <a:t>Bridges – Single Homeless Peoples Service</a:t>
            </a:r>
          </a:p>
        </p:txBody>
      </p:sp>
      <p:sp>
        <p:nvSpPr>
          <p:cNvPr id="7" name="Content Placeholder 2">
            <a:extLst>
              <a:ext uri="{FF2B5EF4-FFF2-40B4-BE49-F238E27FC236}">
                <a16:creationId xmlns:a16="http://schemas.microsoft.com/office/drawing/2014/main" id="{1548849E-4687-C273-B3DF-D3AD462FC117}"/>
              </a:ext>
            </a:extLst>
          </p:cNvPr>
          <p:cNvSpPr>
            <a:spLocks noGrp="1"/>
          </p:cNvSpPr>
          <p:nvPr>
            <p:ph idx="1"/>
          </p:nvPr>
        </p:nvSpPr>
        <p:spPr>
          <a:xfrm>
            <a:off x="838200" y="1555364"/>
            <a:ext cx="10515600" cy="3747272"/>
          </a:xfrm>
        </p:spPr>
        <p:txBody>
          <a:bodyPr>
            <a:normAutofit fontScale="70000" lnSpcReduction="20000"/>
          </a:bodyPr>
          <a:lstStyle/>
          <a:p>
            <a:pPr marL="0" indent="0">
              <a:buNone/>
            </a:pPr>
            <a:r>
              <a:rPr lang="en-GB" sz="2900" dirty="0">
                <a:effectLst/>
                <a:ea typeface="Calibri" panose="020F0502020204030204" pitchFamily="34" charset="0"/>
              </a:rPr>
              <a:t>The Homelessness Reduction Act (HRA) came into force in 2018, which increased the scope of duties owed by Councils. Councils now have a  statutory duty to support households who are not in priority need and as a result, have additional duties to Prevention and Relieve Homelessness. </a:t>
            </a:r>
          </a:p>
          <a:p>
            <a:pPr marL="0" indent="0">
              <a:buNone/>
            </a:pPr>
            <a:r>
              <a:rPr lang="en-GB" sz="2900" dirty="0">
                <a:effectLst/>
                <a:ea typeface="Calibri" panose="020F0502020204030204" pitchFamily="34" charset="0"/>
              </a:rPr>
              <a:t>Waltham Forest has seen a significant increase in the number of Single adult households, being supported with Prevention and Relief duties. To help us meet this growing need and provide an excellent Customer Service, we have commissioned the Single Homeless Prevention Service (SHPS).</a:t>
            </a:r>
          </a:p>
          <a:p>
            <a:pPr marL="0" indent="0">
              <a:buNone/>
            </a:pPr>
            <a:r>
              <a:rPr lang="en-GB" sz="2900" dirty="0">
                <a:effectLst/>
                <a:ea typeface="Calibri" panose="020F0502020204030204" pitchFamily="34" charset="0"/>
              </a:rPr>
              <a:t> SHPS support Single Homeless applicants to sustain their current or secure alternative accommodation.  In addition, and with the agreement from the Customer, develop Personalised Housing Plans (PHP’s)</a:t>
            </a:r>
          </a:p>
          <a:p>
            <a:pPr marL="0" indent="0">
              <a:buNone/>
            </a:pPr>
            <a:r>
              <a:rPr lang="en-GB" sz="2900" dirty="0">
                <a:effectLst/>
                <a:ea typeface="Calibri" panose="020F0502020204030204" pitchFamily="34" charset="0"/>
              </a:rPr>
              <a:t> In 2022/2023, SHPS received 651 referrals and completed 633 PHPs. 394 households were supported to secure accommodation and 238 were able to sustain their accommodation. </a:t>
            </a:r>
          </a:p>
          <a:p>
            <a:pPr marL="0" indent="0">
              <a:buNone/>
            </a:pPr>
            <a:r>
              <a:rPr lang="en-GB" sz="2900" dirty="0">
                <a:effectLst/>
                <a:ea typeface="Calibri" panose="020F0502020204030204" pitchFamily="34" charset="0"/>
              </a:rPr>
              <a:t> SHPS success in rehousing single applicants has saved the Council approximately £7533.28 in Temporary Accommodation costs.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2110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D5282756-C7CB-E94D-E4C5-CEEEBC53E804}"/>
              </a:ext>
            </a:extLst>
          </p:cNvPr>
          <p:cNvSpPr txBox="1">
            <a:spLocks/>
          </p:cNvSpPr>
          <p:nvPr/>
        </p:nvSpPr>
        <p:spPr>
          <a:xfrm>
            <a:off x="391130" y="66676"/>
            <a:ext cx="10515600" cy="122184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cs typeface="Arial" panose="020B0604020202020204" pitchFamily="34" charset="0"/>
              </a:rPr>
              <a:t>Domestic Abuse Housing Accreditation (DAHA)</a:t>
            </a:r>
          </a:p>
        </p:txBody>
      </p:sp>
      <p:sp>
        <p:nvSpPr>
          <p:cNvPr id="6" name="TextBox 5">
            <a:extLst>
              <a:ext uri="{FF2B5EF4-FFF2-40B4-BE49-F238E27FC236}">
                <a16:creationId xmlns:a16="http://schemas.microsoft.com/office/drawing/2014/main" id="{A9B67D83-1E04-5F82-0FE4-50000ED62165}"/>
              </a:ext>
            </a:extLst>
          </p:cNvPr>
          <p:cNvSpPr txBox="1"/>
          <p:nvPr/>
        </p:nvSpPr>
        <p:spPr>
          <a:xfrm>
            <a:off x="846549" y="1123048"/>
            <a:ext cx="3452117" cy="5370701"/>
          </a:xfrm>
          <a:prstGeom prst="rect">
            <a:avLst/>
          </a:prstGeom>
          <a:noFill/>
        </p:spPr>
        <p:txBody>
          <a:bodyPr wrap="square" rtlCol="0">
            <a:spAutoFit/>
          </a:bodyPr>
          <a:lstStyle/>
          <a:p>
            <a:pPr algn="just"/>
            <a:r>
              <a:rPr lang="en-GB" sz="1600" dirty="0">
                <a:cs typeface="Arial" panose="020B0604020202020204" pitchFamily="34" charset="0"/>
              </a:rPr>
              <a:t>In November 2020, the housing service applied for the Domestic Abuse Housing Alliance (DAHA) Accreditation. The DAHA Accreditation, is national partnership between Peabody, Gentoo and the charity Standing Together Against Domestic Violence. </a:t>
            </a:r>
          </a:p>
          <a:p>
            <a:pPr algn="just"/>
            <a:endParaRPr lang="en-GB" sz="1600" dirty="0">
              <a:cs typeface="Arial" panose="020B0604020202020204" pitchFamily="34" charset="0"/>
            </a:endParaRPr>
          </a:p>
          <a:p>
            <a:pPr algn="just"/>
            <a:r>
              <a:rPr lang="en-GB" sz="1600" dirty="0">
                <a:cs typeface="Arial" panose="020B0604020202020204" pitchFamily="34" charset="0"/>
              </a:rPr>
              <a:t>Accreditation involved an in-depth review of case management processes, policies, and procedures to ensure our responses to domestic abuse represent best practice. Accreditation was achieved in February 2022 on behalf of Housing Solutions and Housing Management and the two Tenant Management Organisations  Friday Hill and Sansom and Acacia.</a:t>
            </a:r>
          </a:p>
          <a:p>
            <a:pPr algn="just"/>
            <a:endParaRPr lang="en-GB" sz="1600" dirty="0">
              <a:cs typeface="Arial" panose="020B0604020202020204" pitchFamily="34" charset="0"/>
            </a:endParaRPr>
          </a:p>
          <a:p>
            <a:pPr algn="just"/>
            <a:endParaRPr lang="en-GB" sz="1600" dirty="0">
              <a:cs typeface="Arial" panose="020B0604020202020204" pitchFamily="34" charset="0"/>
            </a:endParaRPr>
          </a:p>
          <a:p>
            <a:pPr algn="just"/>
            <a:endParaRPr lang="en-GB" sz="1200" dirty="0">
              <a:latin typeface="Arial" panose="020B0604020202020204" pitchFamily="34" charset="0"/>
              <a:cs typeface="Arial" panose="020B0604020202020204" pitchFamily="34" charset="0"/>
            </a:endParaRPr>
          </a:p>
          <a:p>
            <a:pPr algn="ctr"/>
            <a:endParaRPr lang="en-GB" sz="1100" dirty="0"/>
          </a:p>
        </p:txBody>
      </p:sp>
      <p:sp>
        <p:nvSpPr>
          <p:cNvPr id="7" name="TextBox 6">
            <a:extLst>
              <a:ext uri="{FF2B5EF4-FFF2-40B4-BE49-F238E27FC236}">
                <a16:creationId xmlns:a16="http://schemas.microsoft.com/office/drawing/2014/main" id="{F930622A-F67A-8585-C50B-563F63D43699}"/>
              </a:ext>
            </a:extLst>
          </p:cNvPr>
          <p:cNvSpPr txBox="1"/>
          <p:nvPr/>
        </p:nvSpPr>
        <p:spPr>
          <a:xfrm>
            <a:off x="7821841" y="1145403"/>
            <a:ext cx="3614007" cy="4216539"/>
          </a:xfrm>
          <a:prstGeom prst="rect">
            <a:avLst/>
          </a:prstGeom>
          <a:noFill/>
        </p:spPr>
        <p:txBody>
          <a:bodyPr wrap="square" rtlCol="0">
            <a:spAutoFit/>
          </a:bodyPr>
          <a:lstStyle/>
          <a:p>
            <a:pPr algn="just"/>
            <a:r>
              <a:rPr lang="en-GB" sz="1600" dirty="0">
                <a:cs typeface="Arial" panose="020B0604020202020204" pitchFamily="34" charset="0"/>
              </a:rPr>
              <a:t>Online training sessions were delivered to all staff across the Housing Services, as well as to repairs and maintenance contractors. </a:t>
            </a:r>
          </a:p>
          <a:p>
            <a:pPr algn="just"/>
            <a:endParaRPr lang="en-GB" sz="1600" dirty="0">
              <a:cs typeface="Arial" panose="020B0604020202020204" pitchFamily="34" charset="0"/>
            </a:endParaRPr>
          </a:p>
          <a:p>
            <a:pPr algn="just"/>
            <a:r>
              <a:rPr lang="en-GB" sz="1600" dirty="0">
                <a:cs typeface="Arial" panose="020B0604020202020204" pitchFamily="34" charset="0"/>
              </a:rPr>
              <a:t>Gaining the DAHA accreditation was one of the top priorities for Housing in 2022. </a:t>
            </a:r>
            <a:r>
              <a:rPr lang="en-GB" sz="1600" dirty="0"/>
              <a:t>The Domestic Abuse Act, which was signed into law in April 2021 places a duty on local authorities in England to provide support to victims of domestic abuse and their children. It makes provision that all eligible homeless victims of domestic abuse automatically have ‘priority need’ status for homelessness assistance</a:t>
            </a:r>
            <a:r>
              <a:rPr lang="en-GB" sz="1600" dirty="0">
                <a:cs typeface="Arial" panose="020B0604020202020204" pitchFamily="34" charset="0"/>
              </a:rPr>
              <a:t>. </a:t>
            </a:r>
          </a:p>
          <a:p>
            <a:pPr algn="ctr"/>
            <a:endParaRPr lang="en-GB" sz="1200" dirty="0"/>
          </a:p>
        </p:txBody>
      </p:sp>
      <p:pic>
        <p:nvPicPr>
          <p:cNvPr id="8" name="Picture 3">
            <a:extLst>
              <a:ext uri="{FF2B5EF4-FFF2-40B4-BE49-F238E27FC236}">
                <a16:creationId xmlns:a16="http://schemas.microsoft.com/office/drawing/2014/main" id="{F390FCE3-044F-2ADD-C428-960DF77F0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0315" y="5771076"/>
            <a:ext cx="3452116" cy="110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C91223F4-9BA8-8246-9A33-F0BBE106B4D7}"/>
              </a:ext>
            </a:extLst>
          </p:cNvPr>
          <p:cNvGrpSpPr/>
          <p:nvPr/>
        </p:nvGrpSpPr>
        <p:grpSpPr>
          <a:xfrm>
            <a:off x="4701927" y="1980483"/>
            <a:ext cx="2782549" cy="2506673"/>
            <a:chOff x="4684267" y="1752258"/>
            <a:chExt cx="2782549" cy="2506673"/>
          </a:xfrm>
        </p:grpSpPr>
        <p:sp>
          <p:nvSpPr>
            <p:cNvPr id="10" name="Rectangle 9">
              <a:extLst>
                <a:ext uri="{FF2B5EF4-FFF2-40B4-BE49-F238E27FC236}">
                  <a16:creationId xmlns:a16="http://schemas.microsoft.com/office/drawing/2014/main" id="{F8533959-1373-E20C-0190-D075F67F729E}"/>
                </a:ext>
              </a:extLst>
            </p:cNvPr>
            <p:cNvSpPr/>
            <p:nvPr/>
          </p:nvSpPr>
          <p:spPr>
            <a:xfrm>
              <a:off x="4684267" y="1752258"/>
              <a:ext cx="1058238" cy="1017142"/>
            </a:xfrm>
            <a:prstGeom prst="rect">
              <a:avLst/>
            </a:prstGeom>
            <a:noFill/>
            <a:ln w="57150">
              <a:solidFill>
                <a:srgbClr val="25CA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78576F8E-F7BA-4231-11A6-97DBF8A2D583}"/>
                </a:ext>
              </a:extLst>
            </p:cNvPr>
            <p:cNvSpPr/>
            <p:nvPr/>
          </p:nvSpPr>
          <p:spPr>
            <a:xfrm>
              <a:off x="6408578" y="3241789"/>
              <a:ext cx="1058238" cy="1017142"/>
            </a:xfrm>
            <a:prstGeom prst="rect">
              <a:avLst/>
            </a:prstGeom>
            <a:noFill/>
            <a:ln w="57150">
              <a:solidFill>
                <a:srgbClr val="FEA0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Arc 11">
              <a:extLst>
                <a:ext uri="{FF2B5EF4-FFF2-40B4-BE49-F238E27FC236}">
                  <a16:creationId xmlns:a16="http://schemas.microsoft.com/office/drawing/2014/main" id="{A79028DC-C7B0-5207-C972-9C710EE07CC5}"/>
                </a:ext>
              </a:extLst>
            </p:cNvPr>
            <p:cNvSpPr/>
            <p:nvPr/>
          </p:nvSpPr>
          <p:spPr>
            <a:xfrm>
              <a:off x="4741596" y="2062119"/>
              <a:ext cx="2169559" cy="1849349"/>
            </a:xfrm>
            <a:prstGeom prst="arc">
              <a:avLst>
                <a:gd name="adj1" fmla="val 16444824"/>
                <a:gd name="adj2" fmla="val 0"/>
              </a:avLst>
            </a:prstGeom>
            <a:ln w="57150">
              <a:solidFill>
                <a:srgbClr val="C2A5E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Arc 12">
              <a:extLst>
                <a:ext uri="{FF2B5EF4-FFF2-40B4-BE49-F238E27FC236}">
                  <a16:creationId xmlns:a16="http://schemas.microsoft.com/office/drawing/2014/main" id="{48FE2F99-8524-6569-ACA9-74F1F2ED6176}"/>
                </a:ext>
              </a:extLst>
            </p:cNvPr>
            <p:cNvSpPr/>
            <p:nvPr/>
          </p:nvSpPr>
          <p:spPr>
            <a:xfrm rot="10800000">
              <a:off x="5270715" y="2062119"/>
              <a:ext cx="2169559" cy="1849349"/>
            </a:xfrm>
            <a:prstGeom prst="arc">
              <a:avLst>
                <a:gd name="adj1" fmla="val 16444824"/>
                <a:gd name="adj2" fmla="val 0"/>
              </a:avLst>
            </a:prstGeom>
            <a:ln w="57150">
              <a:solidFill>
                <a:srgbClr val="B4DB7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Isosceles Triangle 13">
              <a:extLst>
                <a:ext uri="{FF2B5EF4-FFF2-40B4-BE49-F238E27FC236}">
                  <a16:creationId xmlns:a16="http://schemas.microsoft.com/office/drawing/2014/main" id="{2CE3CD17-0DE3-0583-503F-BE0F24F39200}"/>
                </a:ext>
              </a:extLst>
            </p:cNvPr>
            <p:cNvSpPr/>
            <p:nvPr/>
          </p:nvSpPr>
          <p:spPr>
            <a:xfrm rot="10800000">
              <a:off x="6815263" y="2943255"/>
              <a:ext cx="191784" cy="164386"/>
            </a:xfrm>
            <a:prstGeom prst="triangle">
              <a:avLst/>
            </a:prstGeom>
            <a:solidFill>
              <a:srgbClr val="C2A5E1"/>
            </a:solidFill>
            <a:ln>
              <a:solidFill>
                <a:srgbClr val="C2A5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14">
              <a:extLst>
                <a:ext uri="{FF2B5EF4-FFF2-40B4-BE49-F238E27FC236}">
                  <a16:creationId xmlns:a16="http://schemas.microsoft.com/office/drawing/2014/main" id="{FC049D6D-7B73-2CF4-5993-EFF25EA3E5C2}"/>
                </a:ext>
              </a:extLst>
            </p:cNvPr>
            <p:cNvSpPr/>
            <p:nvPr/>
          </p:nvSpPr>
          <p:spPr>
            <a:xfrm>
              <a:off x="5174822" y="2889163"/>
              <a:ext cx="191784" cy="164386"/>
            </a:xfrm>
            <a:prstGeom prst="triangle">
              <a:avLst/>
            </a:prstGeom>
            <a:solidFill>
              <a:srgbClr val="B4DB78"/>
            </a:solidFill>
            <a:ln>
              <a:solidFill>
                <a:srgbClr val="B4DB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226873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F2A9-D833-4D09-7AE2-5AA8E32A88CE}"/>
              </a:ext>
            </a:extLst>
          </p:cNvPr>
          <p:cNvSpPr>
            <a:spLocks noGrp="1"/>
          </p:cNvSpPr>
          <p:nvPr>
            <p:ph type="title"/>
          </p:nvPr>
        </p:nvSpPr>
        <p:spPr>
          <a:xfrm>
            <a:off x="838200" y="365125"/>
            <a:ext cx="10515600" cy="1325563"/>
          </a:xfrm>
        </p:spPr>
        <p:txBody>
          <a:bodyPr anchor="ctr">
            <a:normAutofit/>
          </a:bodyPr>
          <a:lstStyle/>
          <a:p>
            <a:r>
              <a:rPr lang="en-US" dirty="0"/>
              <a:t> </a:t>
            </a:r>
            <a:endParaRPr lang="en-US"/>
          </a:p>
        </p:txBody>
      </p:sp>
      <p:sp>
        <p:nvSpPr>
          <p:cNvPr id="4" name="Title 1">
            <a:extLst>
              <a:ext uri="{FF2B5EF4-FFF2-40B4-BE49-F238E27FC236}">
                <a16:creationId xmlns:a16="http://schemas.microsoft.com/office/drawing/2014/main" id="{EEAC4E34-8411-675D-87CD-D51BD241F9CF}"/>
              </a:ext>
            </a:extLst>
          </p:cNvPr>
          <p:cNvSpPr txBox="1">
            <a:spLocks/>
          </p:cNvSpPr>
          <p:nvPr/>
        </p:nvSpPr>
        <p:spPr>
          <a:xfrm>
            <a:off x="731839" y="365126"/>
            <a:ext cx="10728322" cy="98641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cs typeface="Arial" panose="020B0604020202020204" pitchFamily="34" charset="0"/>
              </a:rPr>
              <a:t>A year in action as an accredited borough </a:t>
            </a:r>
          </a:p>
        </p:txBody>
      </p:sp>
      <p:sp>
        <p:nvSpPr>
          <p:cNvPr id="5" name="Content Placeholder 2">
            <a:extLst>
              <a:ext uri="{FF2B5EF4-FFF2-40B4-BE49-F238E27FC236}">
                <a16:creationId xmlns:a16="http://schemas.microsoft.com/office/drawing/2014/main" id="{3D1A5926-5401-E3EF-E7DF-7B551C3FD454}"/>
              </a:ext>
            </a:extLst>
          </p:cNvPr>
          <p:cNvSpPr txBox="1">
            <a:spLocks/>
          </p:cNvSpPr>
          <p:nvPr/>
        </p:nvSpPr>
        <p:spPr>
          <a:xfrm>
            <a:off x="4876156" y="1363380"/>
            <a:ext cx="3543872" cy="4294470"/>
          </a:xfrm>
          <a:prstGeom prst="rect">
            <a:avLst/>
          </a:prstGeom>
        </p:spPr>
        <p:txBody>
          <a:bodyPr vert="horz" lIns="0" tIns="0" rIns="0" bIns="0" rtlCol="0">
            <a:normAutofit fontScale="85000" lnSpcReduction="20000"/>
          </a:bodyPr>
          <a:lst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ClrTx/>
              <a:buNone/>
            </a:pPr>
            <a:r>
              <a:rPr lang="en-GB" sz="1900" dirty="0">
                <a:solidFill>
                  <a:schemeClr val="tx1"/>
                </a:solidFill>
                <a:cs typeface="Arial" panose="020B0604020202020204" pitchFamily="34" charset="0"/>
              </a:rPr>
              <a:t>Success actualised:</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Positive change in organisational culture </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Early intervention increased</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Good levels of Domestic Abuse knowledge amongst staff</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Case management has improved</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Staff are equipped and empowered </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Surrounding risks mitigated</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Successful tenancy transfers </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Enforcement powers utilised </a:t>
            </a:r>
          </a:p>
          <a:p>
            <a:pPr>
              <a:lnSpc>
                <a:spcPct val="110000"/>
              </a:lnSpc>
              <a:buClrTx/>
              <a:buFont typeface="Arial" panose="020B0604020202020204" pitchFamily="34" charset="0"/>
              <a:buChar char="•"/>
            </a:pPr>
            <a:r>
              <a:rPr lang="en-GB" sz="1900" dirty="0">
                <a:solidFill>
                  <a:schemeClr val="tx1"/>
                </a:solidFill>
                <a:cs typeface="Arial" panose="020B0604020202020204" pitchFamily="34" charset="0"/>
              </a:rPr>
              <a:t>Transparency between Council and survivors</a:t>
            </a:r>
          </a:p>
          <a:p>
            <a:endParaRPr lang="en-GB" dirty="0">
              <a:solidFill>
                <a:srgbClr val="FFFFFF"/>
              </a:solidFill>
            </a:endParaRPr>
          </a:p>
          <a:p>
            <a:pPr marL="0" indent="0">
              <a:buNone/>
            </a:pPr>
            <a:endParaRPr lang="en-GB" dirty="0">
              <a:solidFill>
                <a:srgbClr val="FFFFFF"/>
              </a:solidFill>
            </a:endParaRPr>
          </a:p>
          <a:p>
            <a:endParaRPr lang="en-US" dirty="0">
              <a:solidFill>
                <a:srgbClr val="FFFFFF"/>
              </a:solidFill>
            </a:endParaRPr>
          </a:p>
          <a:p>
            <a:endParaRPr lang="en-US" dirty="0">
              <a:solidFill>
                <a:srgbClr val="FFFFFF"/>
              </a:solidFill>
            </a:endParaRPr>
          </a:p>
        </p:txBody>
      </p:sp>
      <p:pic>
        <p:nvPicPr>
          <p:cNvPr id="6" name="Graphic 5" descr="Siren outline">
            <a:extLst>
              <a:ext uri="{FF2B5EF4-FFF2-40B4-BE49-F238E27FC236}">
                <a16:creationId xmlns:a16="http://schemas.microsoft.com/office/drawing/2014/main" id="{E199920B-1F2C-ABA2-A0C9-41B7C871F7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349411" y="3709213"/>
            <a:ext cx="914400" cy="914400"/>
          </a:xfrm>
          <a:prstGeom prst="rect">
            <a:avLst/>
          </a:prstGeom>
        </p:spPr>
      </p:pic>
      <p:pic>
        <p:nvPicPr>
          <p:cNvPr id="7" name="Graphic 6" descr="Eraser outline">
            <a:extLst>
              <a:ext uri="{FF2B5EF4-FFF2-40B4-BE49-F238E27FC236}">
                <a16:creationId xmlns:a16="http://schemas.microsoft.com/office/drawing/2014/main" id="{7295A324-C6D5-79FF-7251-5F46EC87C1E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96658" y="3703720"/>
            <a:ext cx="914400" cy="914400"/>
          </a:xfrm>
          <a:prstGeom prst="rect">
            <a:avLst/>
          </a:prstGeom>
        </p:spPr>
      </p:pic>
      <p:pic>
        <p:nvPicPr>
          <p:cNvPr id="8" name="Graphic 7" descr="Renovation (House With Sparkles) outline">
            <a:extLst>
              <a:ext uri="{FF2B5EF4-FFF2-40B4-BE49-F238E27FC236}">
                <a16:creationId xmlns:a16="http://schemas.microsoft.com/office/drawing/2014/main" id="{DF2CBB49-E925-2C90-CB7F-4594B99B143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31757" y="3709214"/>
            <a:ext cx="914400" cy="914400"/>
          </a:xfrm>
          <a:prstGeom prst="rect">
            <a:avLst/>
          </a:prstGeom>
        </p:spPr>
      </p:pic>
      <p:pic>
        <p:nvPicPr>
          <p:cNvPr id="9" name="Graphic 8" descr="Illustrator with solid fill">
            <a:extLst>
              <a:ext uri="{FF2B5EF4-FFF2-40B4-BE49-F238E27FC236}">
                <a16:creationId xmlns:a16="http://schemas.microsoft.com/office/drawing/2014/main" id="{6F9EA2F0-EA5D-5FD9-9317-A2D0F7C5F69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6836" y="2617763"/>
            <a:ext cx="914400" cy="914400"/>
          </a:xfrm>
          <a:prstGeom prst="rect">
            <a:avLst/>
          </a:prstGeom>
        </p:spPr>
      </p:pic>
      <p:pic>
        <p:nvPicPr>
          <p:cNvPr id="10" name="Graphic 9" descr="Brain in head outline">
            <a:extLst>
              <a:ext uri="{FF2B5EF4-FFF2-40B4-BE49-F238E27FC236}">
                <a16:creationId xmlns:a16="http://schemas.microsoft.com/office/drawing/2014/main" id="{145074E5-875F-5362-849D-00020D3067F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800109" y="1546859"/>
            <a:ext cx="914400" cy="914400"/>
          </a:xfrm>
          <a:prstGeom prst="rect">
            <a:avLst/>
          </a:prstGeom>
        </p:spPr>
      </p:pic>
      <p:pic>
        <p:nvPicPr>
          <p:cNvPr id="11" name="Graphic 10" descr="Radioactive outline">
            <a:extLst>
              <a:ext uri="{FF2B5EF4-FFF2-40B4-BE49-F238E27FC236}">
                <a16:creationId xmlns:a16="http://schemas.microsoft.com/office/drawing/2014/main" id="{367862B0-3CD9-329E-8B7F-E19EAB1421BA}"/>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800109" y="2560965"/>
            <a:ext cx="914400" cy="914400"/>
          </a:xfrm>
          <a:prstGeom prst="rect">
            <a:avLst/>
          </a:prstGeom>
        </p:spPr>
      </p:pic>
      <p:pic>
        <p:nvPicPr>
          <p:cNvPr id="12" name="Graphic 11" descr="Transfer outline">
            <a:extLst>
              <a:ext uri="{FF2B5EF4-FFF2-40B4-BE49-F238E27FC236}">
                <a16:creationId xmlns:a16="http://schemas.microsoft.com/office/drawing/2014/main" id="{BCC4EDBD-3DB7-2B86-D877-72BE2AE59D61}"/>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28863" y="1489773"/>
            <a:ext cx="914400" cy="914400"/>
          </a:xfrm>
          <a:prstGeom prst="rect">
            <a:avLst/>
          </a:prstGeom>
        </p:spPr>
      </p:pic>
      <p:pic>
        <p:nvPicPr>
          <p:cNvPr id="13" name="Graphic 12" descr="Arrow circle outline">
            <a:extLst>
              <a:ext uri="{FF2B5EF4-FFF2-40B4-BE49-F238E27FC236}">
                <a16:creationId xmlns:a16="http://schemas.microsoft.com/office/drawing/2014/main" id="{8565BDC6-BA70-3781-6313-9AE630F76541}"/>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349411" y="1489773"/>
            <a:ext cx="914400" cy="914400"/>
          </a:xfrm>
          <a:prstGeom prst="rect">
            <a:avLst/>
          </a:prstGeom>
        </p:spPr>
      </p:pic>
      <p:pic>
        <p:nvPicPr>
          <p:cNvPr id="14" name="Graphic 13" descr="Person with idea outline">
            <a:extLst>
              <a:ext uri="{FF2B5EF4-FFF2-40B4-BE49-F238E27FC236}">
                <a16:creationId xmlns:a16="http://schemas.microsoft.com/office/drawing/2014/main" id="{4A37E7C8-2603-F6D1-AB28-90DD7978145F}"/>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2349411" y="2599493"/>
            <a:ext cx="914400" cy="914400"/>
          </a:xfrm>
          <a:prstGeom prst="rect">
            <a:avLst/>
          </a:prstGeom>
        </p:spPr>
      </p:pic>
      <p:sp>
        <p:nvSpPr>
          <p:cNvPr id="15" name="Content Placeholder 2">
            <a:extLst>
              <a:ext uri="{FF2B5EF4-FFF2-40B4-BE49-F238E27FC236}">
                <a16:creationId xmlns:a16="http://schemas.microsoft.com/office/drawing/2014/main" id="{25C054BD-EF87-62E7-9F45-6E09BD63EB40}"/>
              </a:ext>
            </a:extLst>
          </p:cNvPr>
          <p:cNvSpPr txBox="1">
            <a:spLocks/>
          </p:cNvSpPr>
          <p:nvPr/>
        </p:nvSpPr>
        <p:spPr>
          <a:xfrm>
            <a:off x="8262416" y="1363380"/>
            <a:ext cx="3543872" cy="3847058"/>
          </a:xfrm>
          <a:prstGeom prst="rect">
            <a:avLst/>
          </a:prstGeom>
        </p:spPr>
        <p:txBody>
          <a:bodyPr vert="horz" lIns="0" tIns="0" rIns="0" bIns="0" rtlCol="0">
            <a:normAutofit lnSpcReduction="10000"/>
          </a:bodyPr>
          <a:lst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ClrTx/>
              <a:buNone/>
            </a:pPr>
            <a:r>
              <a:rPr lang="en-GB" sz="1600" dirty="0">
                <a:solidFill>
                  <a:schemeClr val="tx1"/>
                </a:solidFill>
                <a:cs typeface="Arial" panose="020B0604020202020204" pitchFamily="34" charset="0"/>
              </a:rPr>
              <a:t>Reasons for our successful response to DA:</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Solace Women’s Aid Housing IDVA </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Monthly Case Audits </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Multi Agency Collaboration</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Open communication </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Holistic reviews</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Domestic Abuse Perpetrator Panels</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Zero Tolerance towards Perpetrators </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Resources </a:t>
            </a:r>
          </a:p>
          <a:p>
            <a:pPr>
              <a:lnSpc>
                <a:spcPct val="110000"/>
              </a:lnSpc>
              <a:buClrTx/>
              <a:buFont typeface="Arial" panose="020B0604020202020204" pitchFamily="34" charset="0"/>
              <a:buChar char="•"/>
            </a:pPr>
            <a:r>
              <a:rPr lang="en-GB" sz="1600" dirty="0">
                <a:solidFill>
                  <a:schemeClr val="tx1"/>
                </a:solidFill>
                <a:cs typeface="Arial" panose="020B0604020202020204" pitchFamily="34" charset="0"/>
              </a:rPr>
              <a:t>Co-creation with DA Leads</a:t>
            </a:r>
            <a:endParaRPr lang="en-GB" sz="1600" dirty="0">
              <a:solidFill>
                <a:srgbClr val="FFFFFF"/>
              </a:solidFill>
            </a:endParaRPr>
          </a:p>
          <a:p>
            <a:pPr marL="0" indent="0">
              <a:buNone/>
            </a:pPr>
            <a:endParaRPr lang="en-GB" dirty="0">
              <a:solidFill>
                <a:srgbClr val="FFFFFF"/>
              </a:solidFill>
              <a:latin typeface="+mj-lt"/>
            </a:endParaRPr>
          </a:p>
          <a:p>
            <a:endParaRPr lang="en-US" dirty="0">
              <a:solidFill>
                <a:srgbClr val="FFFFFF"/>
              </a:solidFill>
              <a:latin typeface="+mj-lt"/>
            </a:endParaRPr>
          </a:p>
          <a:p>
            <a:endParaRPr lang="en-US" dirty="0">
              <a:solidFill>
                <a:srgbClr val="FFFFFF"/>
              </a:solidFill>
              <a:latin typeface="+mj-lt"/>
            </a:endParaRPr>
          </a:p>
        </p:txBody>
      </p:sp>
    </p:spTree>
    <p:extLst>
      <p:ext uri="{BB962C8B-B14F-4D97-AF65-F5344CB8AC3E}">
        <p14:creationId xmlns:p14="http://schemas.microsoft.com/office/powerpoint/2010/main" val="2468337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C8D9CC-D681-C158-611A-8678926CFF35}"/>
              </a:ext>
            </a:extLst>
          </p:cNvPr>
          <p:cNvSpPr>
            <a:spLocks noGrp="1"/>
          </p:cNvSpPr>
          <p:nvPr>
            <p:ph type="title"/>
          </p:nvPr>
        </p:nvSpPr>
        <p:spPr>
          <a:xfrm>
            <a:off x="838199" y="241835"/>
            <a:ext cx="10884613" cy="1325563"/>
          </a:xfrm>
        </p:spPr>
        <p:txBody>
          <a:bodyPr>
            <a:normAutofit/>
          </a:bodyPr>
          <a:lstStyle/>
          <a:p>
            <a:r>
              <a:rPr lang="en-US" dirty="0">
                <a:cs typeface="Arial" panose="020B0604020202020204" pitchFamily="34" charset="0"/>
              </a:rPr>
              <a:t>Housing’s commitment to protecting survivors of Domestic Abuse</a:t>
            </a:r>
            <a:endParaRPr lang="en-GB" dirty="0">
              <a:cs typeface="Arial" panose="020B0604020202020204" pitchFamily="34" charset="0"/>
            </a:endParaRPr>
          </a:p>
        </p:txBody>
      </p:sp>
      <p:sp>
        <p:nvSpPr>
          <p:cNvPr id="5" name="Content Placeholder 4">
            <a:extLst>
              <a:ext uri="{FF2B5EF4-FFF2-40B4-BE49-F238E27FC236}">
                <a16:creationId xmlns:a16="http://schemas.microsoft.com/office/drawing/2014/main" id="{FDB1F8E2-C962-381C-EFC7-CDD8CAC4CE17}"/>
              </a:ext>
            </a:extLst>
          </p:cNvPr>
          <p:cNvSpPr>
            <a:spLocks noGrp="1"/>
          </p:cNvSpPr>
          <p:nvPr>
            <p:ph idx="1"/>
          </p:nvPr>
        </p:nvSpPr>
        <p:spPr>
          <a:xfrm>
            <a:off x="838200" y="1486578"/>
            <a:ext cx="10515600" cy="1462105"/>
          </a:xfrm>
        </p:spPr>
        <p:txBody>
          <a:bodyPr>
            <a:normAutofit/>
          </a:bodyPr>
          <a:lstStyle/>
          <a:p>
            <a:r>
              <a:rPr lang="en-GB" sz="1800" dirty="0">
                <a:cs typeface="Arial" panose="020B0604020202020204" pitchFamily="34" charset="0"/>
              </a:rPr>
              <a:t>Collaboration and joint working with community safety, VAWG service team, MARAC, MASH.</a:t>
            </a:r>
          </a:p>
          <a:p>
            <a:r>
              <a:rPr lang="en-GB" sz="1800" dirty="0">
                <a:cs typeface="Arial" panose="020B0604020202020204" pitchFamily="34" charset="0"/>
              </a:rPr>
              <a:t>Focused Communications and Engagement</a:t>
            </a:r>
          </a:p>
          <a:p>
            <a:r>
              <a:rPr lang="en-GB" sz="1800" dirty="0">
                <a:cs typeface="Arial" panose="020B0604020202020204" pitchFamily="34" charset="0"/>
              </a:rPr>
              <a:t>Digital visibility </a:t>
            </a:r>
          </a:p>
          <a:p>
            <a:r>
              <a:rPr lang="en-GB" sz="1800" dirty="0">
                <a:cs typeface="Arial" panose="020B0604020202020204" pitchFamily="34" charset="0"/>
              </a:rPr>
              <a:t>Domestic Abuse Service Strategy – 9 R’s</a:t>
            </a:r>
          </a:p>
          <a:p>
            <a:pPr marL="0" indent="0">
              <a:buNone/>
            </a:pPr>
            <a:endParaRPr lang="en-GB" dirty="0"/>
          </a:p>
          <a:p>
            <a:endParaRPr lang="en-GB" dirty="0"/>
          </a:p>
        </p:txBody>
      </p:sp>
      <p:sp>
        <p:nvSpPr>
          <p:cNvPr id="2" name="Content Placeholder 4">
            <a:extLst>
              <a:ext uri="{FF2B5EF4-FFF2-40B4-BE49-F238E27FC236}">
                <a16:creationId xmlns:a16="http://schemas.microsoft.com/office/drawing/2014/main" id="{50CF296C-4970-B156-2A9F-97FBABD2E92C}"/>
              </a:ext>
            </a:extLst>
          </p:cNvPr>
          <p:cNvSpPr txBox="1">
            <a:spLocks/>
          </p:cNvSpPr>
          <p:nvPr/>
        </p:nvSpPr>
        <p:spPr>
          <a:xfrm>
            <a:off x="1229046" y="3224123"/>
            <a:ext cx="9733908" cy="2147299"/>
          </a:xfrm>
          <a:prstGeom prst="rect">
            <a:avLst/>
          </a:prstGeom>
        </p:spPr>
        <p:txBody>
          <a:bodyPr vert="horz" lIns="91440" tIns="45720" rIns="91440" bIns="45720" numCol="2"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6400" dirty="0">
                <a:cs typeface="Arial" panose="020B0604020202020204" pitchFamily="34" charset="0"/>
              </a:rPr>
              <a:t>Review – Monthly Case reviews</a:t>
            </a:r>
          </a:p>
          <a:p>
            <a:r>
              <a:rPr lang="en-GB" sz="6400" dirty="0">
                <a:cs typeface="Arial" panose="020B0604020202020204" pitchFamily="34" charset="0"/>
              </a:rPr>
              <a:t>Reduction – Reduction of DA cases. Reduction of second time approaches.</a:t>
            </a:r>
          </a:p>
          <a:p>
            <a:r>
              <a:rPr lang="en-GB" sz="6400" dirty="0">
                <a:cs typeface="Arial" panose="020B0604020202020204" pitchFamily="34" charset="0"/>
              </a:rPr>
              <a:t>Replenish – To replenish the lives of survivors by giving them ‘lost time’ back</a:t>
            </a:r>
          </a:p>
          <a:p>
            <a:r>
              <a:rPr lang="en-GB" sz="6400" dirty="0">
                <a:cs typeface="Arial" panose="020B0604020202020204" pitchFamily="34" charset="0"/>
              </a:rPr>
              <a:t>Refuge – Move on support. Improving our reputation and response. (keeping more survivors in London)</a:t>
            </a:r>
          </a:p>
          <a:p>
            <a:endParaRPr lang="en-GB" sz="6400" dirty="0">
              <a:cs typeface="Arial" panose="020B0604020202020204" pitchFamily="34" charset="0"/>
            </a:endParaRPr>
          </a:p>
          <a:p>
            <a:endParaRPr lang="en-GB" sz="6400" dirty="0">
              <a:cs typeface="Arial" panose="020B0604020202020204" pitchFamily="34" charset="0"/>
            </a:endParaRPr>
          </a:p>
          <a:p>
            <a:endParaRPr lang="en-GB" sz="6400" dirty="0">
              <a:cs typeface="Arial" panose="020B0604020202020204" pitchFamily="34" charset="0"/>
            </a:endParaRPr>
          </a:p>
          <a:p>
            <a:endParaRPr lang="en-GB" sz="6400" dirty="0">
              <a:cs typeface="Arial" panose="020B0604020202020204" pitchFamily="34" charset="0"/>
            </a:endParaRPr>
          </a:p>
          <a:p>
            <a:r>
              <a:rPr lang="en-GB" sz="6400" dirty="0">
                <a:cs typeface="Arial" panose="020B0604020202020204" pitchFamily="34" charset="0"/>
              </a:rPr>
              <a:t>Reception – Families and Homes Hub</a:t>
            </a:r>
          </a:p>
          <a:p>
            <a:r>
              <a:rPr lang="en-GB" sz="6400" dirty="0">
                <a:cs typeface="Arial" panose="020B0604020202020204" pitchFamily="34" charset="0"/>
              </a:rPr>
              <a:t>Recruitment and Retention – Ensuring that we are supported in service.</a:t>
            </a:r>
          </a:p>
          <a:p>
            <a:r>
              <a:rPr lang="en-GB" sz="6400" dirty="0">
                <a:cs typeface="Arial" panose="020B0604020202020204" pitchFamily="34" charset="0"/>
              </a:rPr>
              <a:t>Anti-Racial Practice – Focused on anti racial practices (SHARP)</a:t>
            </a:r>
          </a:p>
          <a:p>
            <a:r>
              <a:rPr lang="en-GB" sz="6400" dirty="0">
                <a:cs typeface="Arial" panose="020B0604020202020204" pitchFamily="34" charset="0"/>
              </a:rPr>
              <a:t>Representation – minority communities and needs are addressed.</a:t>
            </a:r>
          </a:p>
          <a:p>
            <a:r>
              <a:rPr lang="en-GB" sz="6400" dirty="0">
                <a:cs typeface="Arial" panose="020B0604020202020204" pitchFamily="34" charset="0"/>
              </a:rPr>
              <a:t>Referrals – Ensuring correct referrals are made to support services and agencies. </a:t>
            </a:r>
          </a:p>
          <a:p>
            <a:endParaRPr lang="en-GB" sz="4800" dirty="0">
              <a:latin typeface="Arial" panose="020B0604020202020204" pitchFamily="34" charset="0"/>
              <a:cs typeface="Arial" panose="020B0604020202020204" pitchFamily="34" charset="0"/>
            </a:endParaRPr>
          </a:p>
          <a:p>
            <a:endParaRPr lang="en-GB" sz="4800" dirty="0"/>
          </a:p>
          <a:p>
            <a:endParaRPr lang="en-GB" dirty="0"/>
          </a:p>
        </p:txBody>
      </p:sp>
    </p:spTree>
    <p:extLst>
      <p:ext uri="{BB962C8B-B14F-4D97-AF65-F5344CB8AC3E}">
        <p14:creationId xmlns:p14="http://schemas.microsoft.com/office/powerpoint/2010/main" val="126089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EFC3-F011-210F-E4FC-A9BB53F9C5F7}"/>
              </a:ext>
            </a:extLst>
          </p:cNvPr>
          <p:cNvSpPr>
            <a:spLocks noGrp="1"/>
          </p:cNvSpPr>
          <p:nvPr>
            <p:ph type="title"/>
          </p:nvPr>
        </p:nvSpPr>
        <p:spPr>
          <a:xfrm>
            <a:off x="838200" y="365126"/>
            <a:ext cx="10515600" cy="888322"/>
          </a:xfrm>
        </p:spPr>
        <p:txBody>
          <a:bodyPr anchor="ctr">
            <a:normAutofit fontScale="90000"/>
          </a:bodyPr>
          <a:lstStyle/>
          <a:p>
            <a:r>
              <a:rPr lang="en-GB" dirty="0"/>
              <a:t>Services to support survivors of domestic abuse</a:t>
            </a:r>
          </a:p>
        </p:txBody>
      </p:sp>
      <p:sp>
        <p:nvSpPr>
          <p:cNvPr id="7" name="Content Placeholder 2">
            <a:extLst>
              <a:ext uri="{FF2B5EF4-FFF2-40B4-BE49-F238E27FC236}">
                <a16:creationId xmlns:a16="http://schemas.microsoft.com/office/drawing/2014/main" id="{AD5119DE-0AC0-429F-9698-D434C6204820}"/>
              </a:ext>
            </a:extLst>
          </p:cNvPr>
          <p:cNvSpPr>
            <a:spLocks noGrp="1"/>
          </p:cNvSpPr>
          <p:nvPr>
            <p:ph idx="1"/>
          </p:nvPr>
        </p:nvSpPr>
        <p:spPr>
          <a:xfrm>
            <a:off x="838200" y="1573899"/>
            <a:ext cx="10515600" cy="3710202"/>
          </a:xfrm>
        </p:spPr>
        <p:txBody>
          <a:bodyPr>
            <a:normAutofit fontScale="92500" lnSpcReduction="20000"/>
          </a:bodyPr>
          <a:lstStyle/>
          <a:p>
            <a:pPr marL="0" indent="0">
              <a:buNone/>
            </a:pPr>
            <a:r>
              <a:rPr lang="en-GB" sz="1900" dirty="0">
                <a:effectLst/>
                <a:ea typeface="Calibri" panose="020F0502020204030204" pitchFamily="34" charset="0"/>
                <a:cs typeface="Times New Roman" panose="02020603050405020304" pitchFamily="18" charset="0"/>
              </a:rPr>
              <a:t>The Council works closely with a range of partners t</a:t>
            </a:r>
            <a:r>
              <a:rPr lang="en-GB" sz="1900" dirty="0">
                <a:ea typeface="Calibri" panose="020F0502020204030204" pitchFamily="34" charset="0"/>
                <a:cs typeface="Times New Roman" panose="02020603050405020304" pitchFamily="18" charset="0"/>
              </a:rPr>
              <a:t>o support survivors of domestic abuse. These include:</a:t>
            </a:r>
            <a:endParaRPr lang="en-GB" sz="19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n-GB" sz="1900" dirty="0" err="1">
                <a:solidFill>
                  <a:srgbClr val="000000"/>
                </a:solidFill>
                <a:effectLst/>
                <a:ea typeface="Calibri" panose="020F0502020204030204" pitchFamily="34" charset="0"/>
                <a:cs typeface="Times New Roman" panose="02020603050405020304" pitchFamily="18" charset="0"/>
              </a:rPr>
              <a:t>Ashiana</a:t>
            </a:r>
            <a:r>
              <a:rPr lang="en-GB" sz="1900" dirty="0">
                <a:solidFill>
                  <a:srgbClr val="000000"/>
                </a:solidFill>
                <a:effectLst/>
                <a:ea typeface="Calibri" panose="020F0502020204030204" pitchFamily="34" charset="0"/>
                <a:cs typeface="Times New Roman" panose="02020603050405020304" pitchFamily="18" charset="0"/>
              </a:rPr>
              <a:t> Network receives funding from Waltham Forest Council towards its service which delivers specialist refuge, advice, support and counselling services for black, and minority ethnic women and girls affected by domestic violence, sexual violence, forced marriage, honour-based violence, female genital mutilation and women who have no recourse to public funds</a:t>
            </a:r>
            <a:r>
              <a:rPr lang="en-GB" sz="1900" i="1" dirty="0">
                <a:solidFill>
                  <a:srgbClr val="000000"/>
                </a:solidFill>
                <a:effectLst/>
                <a:ea typeface="Calibri" panose="020F0502020204030204" pitchFamily="34" charset="0"/>
                <a:cs typeface="Times New Roman" panose="02020603050405020304" pitchFamily="18" charset="0"/>
              </a:rPr>
              <a:t>.</a:t>
            </a:r>
            <a:endParaRPr lang="en-GB" sz="19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en-GB" sz="1900" dirty="0">
                <a:solidFill>
                  <a:srgbClr val="000000"/>
                </a:solidFill>
                <a:effectLst/>
                <a:ea typeface="Calibri" panose="020F0502020204030204" pitchFamily="34" charset="0"/>
                <a:cs typeface="Times New Roman" panose="02020603050405020304" pitchFamily="18" charset="0"/>
              </a:rPr>
              <a:t>Refuge is a national organisation which supports women, children &amp; men with a range of services, including refuges, independent advocacy, community outreach &amp; culturally specific services; it has a contract with Waltham Forest for the provision of refuge units. </a:t>
            </a:r>
          </a:p>
          <a:p>
            <a:pPr algn="just">
              <a:lnSpc>
                <a:spcPct val="115000"/>
              </a:lnSpc>
              <a:spcAft>
                <a:spcPts val="1000"/>
              </a:spcAft>
            </a:pPr>
            <a:r>
              <a:rPr lang="en-GB" sz="1900" dirty="0">
                <a:solidFill>
                  <a:srgbClr val="000000"/>
                </a:solidFill>
                <a:effectLst/>
                <a:ea typeface="Calibri" panose="020F0502020204030204" pitchFamily="34" charset="0"/>
                <a:cs typeface="Times New Roman" panose="02020603050405020304" pitchFamily="18" charset="0"/>
              </a:rPr>
              <a:t>Solace Women's Aid runs the Independent Domestic Violence Advocacy Service in Waltham Forest providing support to high-risk victims who have suffered from emotional, verbal, physical, sexual or financial abuse as well as coercive control. </a:t>
            </a:r>
            <a:endParaRPr lang="en-GB" sz="1900" dirty="0">
              <a:effectLst/>
              <a:ea typeface="Calibri" panose="020F0502020204030204" pitchFamily="34" charset="0"/>
              <a:cs typeface="Times New Roman" panose="02020603050405020304" pitchFamily="18" charset="0"/>
            </a:endParaRPr>
          </a:p>
          <a:p>
            <a:pPr algn="just">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930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61DF62B-74FE-EF6B-86F4-AE9F4C6EF3ED}"/>
              </a:ext>
            </a:extLst>
          </p:cNvPr>
          <p:cNvGraphicFramePr>
            <a:graphicFrameLocks noGrp="1"/>
          </p:cNvGraphicFramePr>
          <p:nvPr>
            <p:extLst>
              <p:ext uri="{D42A27DB-BD31-4B8C-83A1-F6EECF244321}">
                <p14:modId xmlns:p14="http://schemas.microsoft.com/office/powerpoint/2010/main" val="385754931"/>
              </p:ext>
            </p:extLst>
          </p:nvPr>
        </p:nvGraphicFramePr>
        <p:xfrm>
          <a:off x="0" y="-124691"/>
          <a:ext cx="12192000" cy="7040880"/>
        </p:xfrm>
        <a:graphic>
          <a:graphicData uri="http://schemas.openxmlformats.org/drawingml/2006/table">
            <a:tbl>
              <a:tblPr firstRow="1" bandRow="1">
                <a:tableStyleId>{7DF18680-E054-41AD-8BC1-D1AEF772440D}</a:tableStyleId>
              </a:tblPr>
              <a:tblGrid>
                <a:gridCol w="9681682">
                  <a:extLst>
                    <a:ext uri="{9D8B030D-6E8A-4147-A177-3AD203B41FA5}">
                      <a16:colId xmlns:a16="http://schemas.microsoft.com/office/drawing/2014/main" val="249464342"/>
                    </a:ext>
                  </a:extLst>
                </a:gridCol>
                <a:gridCol w="2510318">
                  <a:extLst>
                    <a:ext uri="{9D8B030D-6E8A-4147-A177-3AD203B41FA5}">
                      <a16:colId xmlns:a16="http://schemas.microsoft.com/office/drawing/2014/main" val="484135193"/>
                    </a:ext>
                  </a:extLst>
                </a:gridCol>
              </a:tblGrid>
              <a:tr h="332509">
                <a:tc>
                  <a:txBody>
                    <a:bodyPr/>
                    <a:lstStyle/>
                    <a:p>
                      <a:r>
                        <a:rPr lang="en-GB" sz="1600"/>
                        <a:t>Contents</a:t>
                      </a:r>
                      <a:endParaRPr lang="en-GB" sz="1600" dirty="0"/>
                    </a:p>
                  </a:txBody>
                  <a:tcPr/>
                </a:tc>
                <a:tc>
                  <a:txBody>
                    <a:bodyPr/>
                    <a:lstStyle/>
                    <a:p>
                      <a:r>
                        <a:rPr lang="en-GB" sz="1600"/>
                        <a:t>Slide</a:t>
                      </a:r>
                      <a:endParaRPr lang="en-GB" sz="1600" dirty="0"/>
                    </a:p>
                  </a:txBody>
                  <a:tcPr/>
                </a:tc>
                <a:extLst>
                  <a:ext uri="{0D108BD9-81ED-4DB2-BD59-A6C34878D82A}">
                    <a16:rowId xmlns:a16="http://schemas.microsoft.com/office/drawing/2014/main" val="2510785048"/>
                  </a:ext>
                </a:extLst>
              </a:tr>
              <a:tr h="332509">
                <a:tc>
                  <a:txBody>
                    <a:bodyPr/>
                    <a:lstStyle/>
                    <a:p>
                      <a:r>
                        <a:rPr lang="en-GB" sz="1600"/>
                        <a:t>Introduction</a:t>
                      </a:r>
                      <a:endParaRPr lang="en-GB" sz="1600" dirty="0"/>
                    </a:p>
                  </a:txBody>
                  <a:tcPr/>
                </a:tc>
                <a:tc>
                  <a:txBody>
                    <a:bodyPr/>
                    <a:lstStyle/>
                    <a:p>
                      <a:r>
                        <a:rPr lang="en-GB" sz="1600"/>
                        <a:t>3</a:t>
                      </a:r>
                      <a:endParaRPr lang="en-GB" sz="1600" dirty="0"/>
                    </a:p>
                  </a:txBody>
                  <a:tcPr/>
                </a:tc>
                <a:extLst>
                  <a:ext uri="{0D108BD9-81ED-4DB2-BD59-A6C34878D82A}">
                    <a16:rowId xmlns:a16="http://schemas.microsoft.com/office/drawing/2014/main" val="1385548741"/>
                  </a:ext>
                </a:extLst>
              </a:tr>
              <a:tr h="332509">
                <a:tc>
                  <a:txBody>
                    <a:bodyPr/>
                    <a:lstStyle/>
                    <a:p>
                      <a:r>
                        <a:rPr lang="en-US" sz="1600"/>
                        <a:t>Requirement to produce a homelessness review and strategy</a:t>
                      </a:r>
                      <a:endParaRPr lang="en-GB" sz="1600" dirty="0"/>
                    </a:p>
                  </a:txBody>
                  <a:tcPr/>
                </a:tc>
                <a:tc>
                  <a:txBody>
                    <a:bodyPr/>
                    <a:lstStyle/>
                    <a:p>
                      <a:r>
                        <a:rPr lang="en-GB" sz="1600"/>
                        <a:t>4</a:t>
                      </a:r>
                      <a:endParaRPr lang="en-GB" sz="1600" dirty="0"/>
                    </a:p>
                  </a:txBody>
                  <a:tcPr/>
                </a:tc>
                <a:extLst>
                  <a:ext uri="{0D108BD9-81ED-4DB2-BD59-A6C34878D82A}">
                    <a16:rowId xmlns:a16="http://schemas.microsoft.com/office/drawing/2014/main" val="1530526396"/>
                  </a:ext>
                </a:extLst>
              </a:tr>
              <a:tr h="332509">
                <a:tc>
                  <a:txBody>
                    <a:bodyPr/>
                    <a:lstStyle/>
                    <a:p>
                      <a:r>
                        <a:rPr lang="en-GB" sz="1600"/>
                        <a:t>Aims of the Housing Futures Strategy 2019-24</a:t>
                      </a:r>
                      <a:endParaRPr lang="en-GB" sz="1600" dirty="0"/>
                    </a:p>
                  </a:txBody>
                  <a:tcPr/>
                </a:tc>
                <a:tc>
                  <a:txBody>
                    <a:bodyPr/>
                    <a:lstStyle/>
                    <a:p>
                      <a:r>
                        <a:rPr lang="en-GB" sz="1600"/>
                        <a:t>5</a:t>
                      </a:r>
                      <a:endParaRPr lang="en-GB" sz="1600" dirty="0"/>
                    </a:p>
                  </a:txBody>
                  <a:tcPr/>
                </a:tc>
                <a:extLst>
                  <a:ext uri="{0D108BD9-81ED-4DB2-BD59-A6C34878D82A}">
                    <a16:rowId xmlns:a16="http://schemas.microsoft.com/office/drawing/2014/main" val="1153545214"/>
                  </a:ext>
                </a:extLst>
              </a:tr>
              <a:tr h="332509">
                <a:tc>
                  <a:txBody>
                    <a:bodyPr/>
                    <a:lstStyle/>
                    <a:p>
                      <a:r>
                        <a:rPr lang="en-GB" sz="1600"/>
                        <a:t>Changes Since the 2018 Homelessness Review</a:t>
                      </a:r>
                      <a:endParaRPr lang="en-GB" sz="1600" dirty="0"/>
                    </a:p>
                  </a:txBody>
                  <a:tcPr/>
                </a:tc>
                <a:tc>
                  <a:txBody>
                    <a:bodyPr/>
                    <a:lstStyle/>
                    <a:p>
                      <a:r>
                        <a:rPr lang="en-GB" sz="1600"/>
                        <a:t>6</a:t>
                      </a:r>
                      <a:endParaRPr lang="en-GB" sz="1600" dirty="0"/>
                    </a:p>
                  </a:txBody>
                  <a:tcPr/>
                </a:tc>
                <a:extLst>
                  <a:ext uri="{0D108BD9-81ED-4DB2-BD59-A6C34878D82A}">
                    <a16:rowId xmlns:a16="http://schemas.microsoft.com/office/drawing/2014/main" val="321056820"/>
                  </a:ext>
                </a:extLst>
              </a:tr>
              <a:tr h="332509">
                <a:tc>
                  <a:txBody>
                    <a:bodyPr/>
                    <a:lstStyle/>
                    <a:p>
                      <a:r>
                        <a:rPr lang="en-US" sz="1600" dirty="0"/>
                        <a:t>Key achievements since the 2018 Homelessness Review</a:t>
                      </a:r>
                      <a:endParaRPr lang="en-GB" sz="1600" dirty="0"/>
                    </a:p>
                  </a:txBody>
                  <a:tcPr/>
                </a:tc>
                <a:tc>
                  <a:txBody>
                    <a:bodyPr/>
                    <a:lstStyle/>
                    <a:p>
                      <a:r>
                        <a:rPr lang="en-GB" sz="1600"/>
                        <a:t>7</a:t>
                      </a:r>
                      <a:endParaRPr lang="en-GB" sz="1600" dirty="0"/>
                    </a:p>
                  </a:txBody>
                  <a:tcPr/>
                </a:tc>
                <a:extLst>
                  <a:ext uri="{0D108BD9-81ED-4DB2-BD59-A6C34878D82A}">
                    <a16:rowId xmlns:a16="http://schemas.microsoft.com/office/drawing/2014/main" val="2467517152"/>
                  </a:ext>
                </a:extLst>
              </a:tr>
              <a:tr h="332509">
                <a:tc>
                  <a:txBody>
                    <a:bodyPr/>
                    <a:lstStyle/>
                    <a:p>
                      <a:r>
                        <a:rPr lang="en-US" sz="1600"/>
                        <a:t>Housing Affordability – Home Ownership </a:t>
                      </a:r>
                      <a:endParaRPr lang="en-GB" sz="1600" dirty="0"/>
                    </a:p>
                  </a:txBody>
                  <a:tcPr/>
                </a:tc>
                <a:tc>
                  <a:txBody>
                    <a:bodyPr/>
                    <a:lstStyle/>
                    <a:p>
                      <a:r>
                        <a:rPr lang="en-GB" sz="1600"/>
                        <a:t>8-9</a:t>
                      </a:r>
                      <a:endParaRPr lang="en-GB" sz="1600" dirty="0"/>
                    </a:p>
                  </a:txBody>
                  <a:tcPr/>
                </a:tc>
                <a:extLst>
                  <a:ext uri="{0D108BD9-81ED-4DB2-BD59-A6C34878D82A}">
                    <a16:rowId xmlns:a16="http://schemas.microsoft.com/office/drawing/2014/main" val="1400278383"/>
                  </a:ext>
                </a:extLst>
              </a:tr>
              <a:tr h="332509">
                <a:tc>
                  <a:txBody>
                    <a:bodyPr/>
                    <a:lstStyle/>
                    <a:p>
                      <a:r>
                        <a:rPr lang="en-US" sz="1600" dirty="0"/>
                        <a:t>Housing Affordability- Renting in the Private Sector</a:t>
                      </a:r>
                      <a:endParaRPr lang="en-GB" sz="1600" dirty="0"/>
                    </a:p>
                  </a:txBody>
                  <a:tcPr/>
                </a:tc>
                <a:tc>
                  <a:txBody>
                    <a:bodyPr/>
                    <a:lstStyle/>
                    <a:p>
                      <a:r>
                        <a:rPr lang="en-GB" sz="1600"/>
                        <a:t>10-11</a:t>
                      </a:r>
                      <a:endParaRPr lang="en-GB" sz="1600" dirty="0"/>
                    </a:p>
                  </a:txBody>
                  <a:tcPr/>
                </a:tc>
                <a:extLst>
                  <a:ext uri="{0D108BD9-81ED-4DB2-BD59-A6C34878D82A}">
                    <a16:rowId xmlns:a16="http://schemas.microsoft.com/office/drawing/2014/main" val="1267741477"/>
                  </a:ext>
                </a:extLst>
              </a:tr>
              <a:tr h="332509">
                <a:tc>
                  <a:txBody>
                    <a:bodyPr/>
                    <a:lstStyle/>
                    <a:p>
                      <a:r>
                        <a:rPr lang="en-US" sz="1600" dirty="0"/>
                        <a:t>Demand for Social Housing</a:t>
                      </a:r>
                      <a:endParaRPr lang="en-GB" sz="1600" dirty="0"/>
                    </a:p>
                  </a:txBody>
                  <a:tcPr/>
                </a:tc>
                <a:tc>
                  <a:txBody>
                    <a:bodyPr/>
                    <a:lstStyle/>
                    <a:p>
                      <a:r>
                        <a:rPr lang="en-GB" sz="1600"/>
                        <a:t>12</a:t>
                      </a:r>
                      <a:endParaRPr lang="en-GB" sz="1600" dirty="0"/>
                    </a:p>
                  </a:txBody>
                  <a:tcPr/>
                </a:tc>
                <a:extLst>
                  <a:ext uri="{0D108BD9-81ED-4DB2-BD59-A6C34878D82A}">
                    <a16:rowId xmlns:a16="http://schemas.microsoft.com/office/drawing/2014/main" val="1987793959"/>
                  </a:ext>
                </a:extLst>
              </a:tr>
              <a:tr h="332509">
                <a:tc>
                  <a:txBody>
                    <a:bodyPr/>
                    <a:lstStyle/>
                    <a:p>
                      <a:r>
                        <a:rPr lang="en-GB" sz="1600" dirty="0"/>
                        <a:t>Housing Allocations</a:t>
                      </a:r>
                    </a:p>
                  </a:txBody>
                  <a:tcPr/>
                </a:tc>
                <a:tc>
                  <a:txBody>
                    <a:bodyPr/>
                    <a:lstStyle/>
                    <a:p>
                      <a:r>
                        <a:rPr lang="en-GB" sz="1600"/>
                        <a:t>13</a:t>
                      </a:r>
                      <a:endParaRPr lang="en-GB" sz="1600" dirty="0"/>
                    </a:p>
                  </a:txBody>
                  <a:tcPr/>
                </a:tc>
                <a:extLst>
                  <a:ext uri="{0D108BD9-81ED-4DB2-BD59-A6C34878D82A}">
                    <a16:rowId xmlns:a16="http://schemas.microsoft.com/office/drawing/2014/main" val="1311560439"/>
                  </a:ext>
                </a:extLst>
              </a:tr>
              <a:tr h="332509">
                <a:tc>
                  <a:txBody>
                    <a:bodyPr/>
                    <a:lstStyle/>
                    <a:p>
                      <a:r>
                        <a:rPr lang="en-GB" sz="1600"/>
                        <a:t>Homelessness Reduction Act (2017)</a:t>
                      </a:r>
                      <a:endParaRPr lang="en-GB" sz="1600" dirty="0"/>
                    </a:p>
                  </a:txBody>
                  <a:tcPr/>
                </a:tc>
                <a:tc>
                  <a:txBody>
                    <a:bodyPr/>
                    <a:lstStyle/>
                    <a:p>
                      <a:r>
                        <a:rPr lang="en-GB" sz="1600"/>
                        <a:t>14</a:t>
                      </a:r>
                      <a:endParaRPr lang="en-GB" sz="1600" dirty="0"/>
                    </a:p>
                  </a:txBody>
                  <a:tcPr/>
                </a:tc>
                <a:extLst>
                  <a:ext uri="{0D108BD9-81ED-4DB2-BD59-A6C34878D82A}">
                    <a16:rowId xmlns:a16="http://schemas.microsoft.com/office/drawing/2014/main" val="2533162438"/>
                  </a:ext>
                </a:extLst>
              </a:tr>
              <a:tr h="332509">
                <a:tc>
                  <a:txBody>
                    <a:bodyPr/>
                    <a:lstStyle/>
                    <a:p>
                      <a:r>
                        <a:rPr lang="en-GB" sz="1600"/>
                        <a:t>Bridges</a:t>
                      </a:r>
                      <a:endParaRPr lang="en-GB" sz="1600" dirty="0"/>
                    </a:p>
                  </a:txBody>
                  <a:tcPr/>
                </a:tc>
                <a:tc>
                  <a:txBody>
                    <a:bodyPr/>
                    <a:lstStyle/>
                    <a:p>
                      <a:r>
                        <a:rPr lang="en-GB" sz="1600"/>
                        <a:t>15</a:t>
                      </a:r>
                      <a:endParaRPr lang="en-GB" sz="1600" dirty="0"/>
                    </a:p>
                  </a:txBody>
                  <a:tcPr/>
                </a:tc>
                <a:extLst>
                  <a:ext uri="{0D108BD9-81ED-4DB2-BD59-A6C34878D82A}">
                    <a16:rowId xmlns:a16="http://schemas.microsoft.com/office/drawing/2014/main" val="3392172704"/>
                  </a:ext>
                </a:extLst>
              </a:tr>
              <a:tr h="332509">
                <a:tc>
                  <a:txBody>
                    <a:bodyPr/>
                    <a:lstStyle/>
                    <a:p>
                      <a:r>
                        <a:rPr lang="en-GB" sz="1600"/>
                        <a:t>DAHA</a:t>
                      </a:r>
                      <a:endParaRPr lang="en-GB" sz="1600" dirty="0"/>
                    </a:p>
                  </a:txBody>
                  <a:tcPr/>
                </a:tc>
                <a:tc>
                  <a:txBody>
                    <a:bodyPr/>
                    <a:lstStyle/>
                    <a:p>
                      <a:r>
                        <a:rPr lang="en-GB" sz="1600" dirty="0"/>
                        <a:t>16-19</a:t>
                      </a:r>
                    </a:p>
                  </a:txBody>
                  <a:tcPr/>
                </a:tc>
                <a:extLst>
                  <a:ext uri="{0D108BD9-81ED-4DB2-BD59-A6C34878D82A}">
                    <a16:rowId xmlns:a16="http://schemas.microsoft.com/office/drawing/2014/main" val="3718483530"/>
                  </a:ext>
                </a:extLst>
              </a:tr>
              <a:tr h="307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Homelessness in Waltham Forest</a:t>
                      </a:r>
                      <a:endParaRPr lang="en-GB" sz="1600" dirty="0"/>
                    </a:p>
                  </a:txBody>
                  <a:tcPr/>
                </a:tc>
                <a:tc>
                  <a:txBody>
                    <a:bodyPr/>
                    <a:lstStyle/>
                    <a:p>
                      <a:r>
                        <a:rPr lang="en-GB" sz="1600"/>
                        <a:t>20-23</a:t>
                      </a:r>
                      <a:endParaRPr lang="en-GB" sz="1600" dirty="0"/>
                    </a:p>
                  </a:txBody>
                  <a:tcPr/>
                </a:tc>
                <a:extLst>
                  <a:ext uri="{0D108BD9-81ED-4DB2-BD59-A6C34878D82A}">
                    <a16:rowId xmlns:a16="http://schemas.microsoft.com/office/drawing/2014/main" val="4148159691"/>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Rough Sleeping</a:t>
                      </a:r>
                      <a:endParaRPr lang="en-GB" sz="1600" dirty="0"/>
                    </a:p>
                  </a:txBody>
                  <a:tcPr/>
                </a:tc>
                <a:tc>
                  <a:txBody>
                    <a:bodyPr/>
                    <a:lstStyle/>
                    <a:p>
                      <a:r>
                        <a:rPr lang="en-GB" sz="1600"/>
                        <a:t>24-29</a:t>
                      </a:r>
                      <a:endParaRPr lang="en-GB" sz="1600" dirty="0"/>
                    </a:p>
                  </a:txBody>
                  <a:tcPr/>
                </a:tc>
                <a:extLst>
                  <a:ext uri="{0D108BD9-81ED-4DB2-BD59-A6C34878D82A}">
                    <a16:rowId xmlns:a16="http://schemas.microsoft.com/office/drawing/2014/main" val="2849635009"/>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Social Housing Supply and Lets</a:t>
                      </a:r>
                      <a:endParaRPr lang="en-GB" sz="1600" dirty="0"/>
                    </a:p>
                  </a:txBody>
                  <a:tcPr/>
                </a:tc>
                <a:tc>
                  <a:txBody>
                    <a:bodyPr/>
                    <a:lstStyle/>
                    <a:p>
                      <a:r>
                        <a:rPr lang="en-GB" sz="1600"/>
                        <a:t>30-31</a:t>
                      </a:r>
                      <a:endParaRPr lang="en-GB" sz="1600" dirty="0"/>
                    </a:p>
                  </a:txBody>
                  <a:tcPr/>
                </a:tc>
                <a:extLst>
                  <a:ext uri="{0D108BD9-81ED-4DB2-BD59-A6C34878D82A}">
                    <a16:rowId xmlns:a16="http://schemas.microsoft.com/office/drawing/2014/main" val="3934351147"/>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Temporary Accommodation</a:t>
                      </a:r>
                      <a:endParaRPr lang="en-GB" sz="1600" dirty="0"/>
                    </a:p>
                  </a:txBody>
                  <a:tcPr/>
                </a:tc>
                <a:tc>
                  <a:txBody>
                    <a:bodyPr/>
                    <a:lstStyle/>
                    <a:p>
                      <a:r>
                        <a:rPr lang="en-GB" sz="1600"/>
                        <a:t>32-33</a:t>
                      </a:r>
                      <a:endParaRPr lang="en-GB" sz="1600" dirty="0"/>
                    </a:p>
                  </a:txBody>
                  <a:tcPr/>
                </a:tc>
                <a:extLst>
                  <a:ext uri="{0D108BD9-81ED-4DB2-BD59-A6C34878D82A}">
                    <a16:rowId xmlns:a16="http://schemas.microsoft.com/office/drawing/2014/main" val="2303839779"/>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Temporary Accommodation and Resettlement Team (TARSO)</a:t>
                      </a:r>
                      <a:endParaRPr lang="en-GB" sz="1600" dirty="0"/>
                    </a:p>
                  </a:txBody>
                  <a:tcPr/>
                </a:tc>
                <a:tc>
                  <a:txBody>
                    <a:bodyPr/>
                    <a:lstStyle/>
                    <a:p>
                      <a:r>
                        <a:rPr lang="en-GB" sz="1600" dirty="0"/>
                        <a:t>34</a:t>
                      </a:r>
                    </a:p>
                  </a:txBody>
                  <a:tcPr/>
                </a:tc>
                <a:extLst>
                  <a:ext uri="{0D108BD9-81ED-4DB2-BD59-A6C34878D82A}">
                    <a16:rowId xmlns:a16="http://schemas.microsoft.com/office/drawing/2014/main" val="3053918468"/>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a:t>Advice Services</a:t>
                      </a:r>
                      <a:endParaRPr lang="en-GB" sz="1600" dirty="0"/>
                    </a:p>
                  </a:txBody>
                  <a:tcPr/>
                </a:tc>
                <a:tc>
                  <a:txBody>
                    <a:bodyPr/>
                    <a:lstStyle/>
                    <a:p>
                      <a:r>
                        <a:rPr lang="en-GB" sz="1600" dirty="0"/>
                        <a:t>35</a:t>
                      </a:r>
                    </a:p>
                  </a:txBody>
                  <a:tcPr/>
                </a:tc>
                <a:extLst>
                  <a:ext uri="{0D108BD9-81ED-4DB2-BD59-A6C34878D82A}">
                    <a16:rowId xmlns:a16="http://schemas.microsoft.com/office/drawing/2014/main" val="793698497"/>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t>Supported Accommodation in Waltham Forest</a:t>
                      </a:r>
                      <a:endParaRPr lang="en-GB" sz="1600" dirty="0"/>
                    </a:p>
                  </a:txBody>
                  <a:tcPr/>
                </a:tc>
                <a:tc>
                  <a:txBody>
                    <a:bodyPr/>
                    <a:lstStyle/>
                    <a:p>
                      <a:r>
                        <a:rPr lang="en-GB" sz="1600"/>
                        <a:t>36</a:t>
                      </a:r>
                      <a:endParaRPr lang="en-GB" sz="1600" dirty="0"/>
                    </a:p>
                  </a:txBody>
                  <a:tcPr/>
                </a:tc>
                <a:extLst>
                  <a:ext uri="{0D108BD9-81ED-4DB2-BD59-A6C34878D82A}">
                    <a16:rowId xmlns:a16="http://schemas.microsoft.com/office/drawing/2014/main" val="2047201716"/>
                  </a:ext>
                </a:extLst>
              </a:tr>
              <a:tr h="3325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Summary</a:t>
                      </a:r>
                    </a:p>
                  </a:txBody>
                  <a:tcPr/>
                </a:tc>
                <a:tc>
                  <a:txBody>
                    <a:bodyPr/>
                    <a:lstStyle/>
                    <a:p>
                      <a:r>
                        <a:rPr lang="en-GB" sz="1600" dirty="0"/>
                        <a:t>37</a:t>
                      </a:r>
                    </a:p>
                  </a:txBody>
                  <a:tcPr/>
                </a:tc>
                <a:extLst>
                  <a:ext uri="{0D108BD9-81ED-4DB2-BD59-A6C34878D82A}">
                    <a16:rowId xmlns:a16="http://schemas.microsoft.com/office/drawing/2014/main" val="807610441"/>
                  </a:ext>
                </a:extLst>
              </a:tr>
            </a:tbl>
          </a:graphicData>
        </a:graphic>
      </p:graphicFrame>
    </p:spTree>
    <p:extLst>
      <p:ext uri="{BB962C8B-B14F-4D97-AF65-F5344CB8AC3E}">
        <p14:creationId xmlns:p14="http://schemas.microsoft.com/office/powerpoint/2010/main" val="24970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8054B45-861A-5BA8-D3E6-53CB859255B2}"/>
              </a:ext>
            </a:extLst>
          </p:cNvPr>
          <p:cNvSpPr>
            <a:spLocks noGrp="1"/>
          </p:cNvSpPr>
          <p:nvPr>
            <p:ph type="title"/>
          </p:nvPr>
        </p:nvSpPr>
        <p:spPr>
          <a:xfrm>
            <a:off x="838200" y="272658"/>
            <a:ext cx="10515600" cy="837310"/>
          </a:xfrm>
        </p:spPr>
        <p:txBody>
          <a:bodyPr/>
          <a:lstStyle/>
          <a:p>
            <a:pPr algn="ctr"/>
            <a:r>
              <a:rPr lang="en-US" dirty="0"/>
              <a:t>Homelessness in Waltham Forest</a:t>
            </a:r>
          </a:p>
        </p:txBody>
      </p:sp>
      <p:sp>
        <p:nvSpPr>
          <p:cNvPr id="5" name="TextBox 4">
            <a:extLst>
              <a:ext uri="{FF2B5EF4-FFF2-40B4-BE49-F238E27FC236}">
                <a16:creationId xmlns:a16="http://schemas.microsoft.com/office/drawing/2014/main" id="{3390A332-05A7-4A28-4005-37079BB0E14F}"/>
              </a:ext>
            </a:extLst>
          </p:cNvPr>
          <p:cNvSpPr txBox="1"/>
          <p:nvPr/>
        </p:nvSpPr>
        <p:spPr>
          <a:xfrm>
            <a:off x="838200" y="1052536"/>
            <a:ext cx="10613204" cy="2031325"/>
          </a:xfrm>
          <a:prstGeom prst="rect">
            <a:avLst/>
          </a:prstGeom>
          <a:noFill/>
        </p:spPr>
        <p:txBody>
          <a:bodyPr wrap="square" rtlCol="0">
            <a:spAutoFit/>
          </a:bodyPr>
          <a:lstStyle/>
          <a:p>
            <a:r>
              <a:rPr lang="en-GB" dirty="0">
                <a:effectLst/>
                <a:latin typeface="Calibri" panose="020F0502020204030204" pitchFamily="34" charset="0"/>
                <a:ea typeface="Calibri" panose="020F0502020204030204" pitchFamily="34" charset="0"/>
                <a:cs typeface="Times New Roman" panose="02020603050405020304" pitchFamily="18" charset="0"/>
              </a:rPr>
              <a:t>Demand for homelessness services continues to rise in Waltham Forest. In 2021/22 Waltham Forest received 1767 homelessness approaches. This is a substantial increase from the 1220 approaches in 2017/18. This increase represents not only continued pressure on the housing service but also the move to a more preventative approach following the introduction of the Homelessness Reduction Act (2017). </a:t>
            </a:r>
          </a:p>
          <a:p>
            <a:r>
              <a:rPr lang="en-GB" dirty="0">
                <a:latin typeface="Calibri" panose="020F0502020204030204" pitchFamily="34" charset="0"/>
                <a:cs typeface="Times New Roman" panose="02020603050405020304" pitchFamily="18" charset="0"/>
              </a:rPr>
              <a:t>The service has successfully implemented the ‘Duty to Refer’ and received 2</a:t>
            </a:r>
            <a:r>
              <a:rPr lang="en-GB" dirty="0">
                <a:effectLst/>
                <a:latin typeface="Calibri" panose="020F0502020204030204" pitchFamily="34" charset="0"/>
                <a:ea typeface="Calibri" panose="020F0502020204030204" pitchFamily="34" charset="0"/>
                <a:cs typeface="Times New Roman" panose="02020603050405020304" pitchFamily="18" charset="0"/>
              </a:rPr>
              <a:t>38 referrals from public bodies under the duty to refer. </a:t>
            </a:r>
          </a:p>
          <a:p>
            <a:r>
              <a:rPr lang="en-GB" dirty="0">
                <a:latin typeface="Calibri" panose="020F0502020204030204" pitchFamily="34" charset="0"/>
                <a:cs typeface="Times New Roman" panose="02020603050405020304" pitchFamily="18" charset="0"/>
              </a:rPr>
              <a:t>The table below shows the demand for homelessness services</a:t>
            </a:r>
            <a:endParaRPr lang="en-GB" dirty="0"/>
          </a:p>
        </p:txBody>
      </p:sp>
      <p:sp>
        <p:nvSpPr>
          <p:cNvPr id="6" name="TextBox 5">
            <a:extLst>
              <a:ext uri="{FF2B5EF4-FFF2-40B4-BE49-F238E27FC236}">
                <a16:creationId xmlns:a16="http://schemas.microsoft.com/office/drawing/2014/main" id="{FE29C05E-4001-D62D-FE64-67396E42F531}"/>
              </a:ext>
            </a:extLst>
          </p:cNvPr>
          <p:cNvSpPr txBox="1"/>
          <p:nvPr/>
        </p:nvSpPr>
        <p:spPr>
          <a:xfrm>
            <a:off x="714910" y="5294102"/>
            <a:ext cx="6055760" cy="246221"/>
          </a:xfrm>
          <a:prstGeom prst="rect">
            <a:avLst/>
          </a:prstGeom>
          <a:noFill/>
        </p:spPr>
        <p:txBody>
          <a:bodyPr wrap="square" rtlCol="0">
            <a:spAutoFit/>
          </a:bodyPr>
          <a:lstStyle/>
          <a:p>
            <a:r>
              <a:rPr lang="en-GB" sz="1000" i="0" dirty="0">
                <a:effectLst/>
              </a:rPr>
              <a:t>Department for Levelling Up, Housing and Communities – Statutory Homelessness Live Tables </a:t>
            </a:r>
            <a:endParaRPr lang="en-GB" sz="1000" dirty="0"/>
          </a:p>
        </p:txBody>
      </p:sp>
      <p:graphicFrame>
        <p:nvGraphicFramePr>
          <p:cNvPr id="9" name="Table 4">
            <a:extLst>
              <a:ext uri="{FF2B5EF4-FFF2-40B4-BE49-F238E27FC236}">
                <a16:creationId xmlns:a16="http://schemas.microsoft.com/office/drawing/2014/main" id="{07CA2E43-2B5D-C8A7-3F03-9C3F688CA9F7}"/>
              </a:ext>
            </a:extLst>
          </p:cNvPr>
          <p:cNvGraphicFramePr>
            <a:graphicFrameLocks noGrp="1"/>
          </p:cNvGraphicFramePr>
          <p:nvPr>
            <p:ph idx="1"/>
            <p:extLst>
              <p:ext uri="{D42A27DB-BD31-4B8C-83A1-F6EECF244321}">
                <p14:modId xmlns:p14="http://schemas.microsoft.com/office/powerpoint/2010/main" val="3746709257"/>
              </p:ext>
            </p:extLst>
          </p:nvPr>
        </p:nvGraphicFramePr>
        <p:xfrm>
          <a:off x="838200" y="3170662"/>
          <a:ext cx="8128000" cy="2123440"/>
        </p:xfrm>
        <a:graphic>
          <a:graphicData uri="http://schemas.openxmlformats.org/drawingml/2006/table">
            <a:tbl>
              <a:tblPr firstRow="1" bandRow="1">
                <a:tableStyleId>{00A15C55-8517-42AA-B614-E9B94910E393}</a:tableStyleId>
              </a:tblPr>
              <a:tblGrid>
                <a:gridCol w="1625600">
                  <a:extLst>
                    <a:ext uri="{9D8B030D-6E8A-4147-A177-3AD203B41FA5}">
                      <a16:colId xmlns:a16="http://schemas.microsoft.com/office/drawing/2014/main" val="59890997"/>
                    </a:ext>
                  </a:extLst>
                </a:gridCol>
                <a:gridCol w="1625600">
                  <a:extLst>
                    <a:ext uri="{9D8B030D-6E8A-4147-A177-3AD203B41FA5}">
                      <a16:colId xmlns:a16="http://schemas.microsoft.com/office/drawing/2014/main" val="241201723"/>
                    </a:ext>
                  </a:extLst>
                </a:gridCol>
                <a:gridCol w="1625600">
                  <a:extLst>
                    <a:ext uri="{9D8B030D-6E8A-4147-A177-3AD203B41FA5}">
                      <a16:colId xmlns:a16="http://schemas.microsoft.com/office/drawing/2014/main" val="297688403"/>
                    </a:ext>
                  </a:extLst>
                </a:gridCol>
                <a:gridCol w="1625600">
                  <a:extLst>
                    <a:ext uri="{9D8B030D-6E8A-4147-A177-3AD203B41FA5}">
                      <a16:colId xmlns:a16="http://schemas.microsoft.com/office/drawing/2014/main" val="1286948438"/>
                    </a:ext>
                  </a:extLst>
                </a:gridCol>
                <a:gridCol w="1625600">
                  <a:extLst>
                    <a:ext uri="{9D8B030D-6E8A-4147-A177-3AD203B41FA5}">
                      <a16:colId xmlns:a16="http://schemas.microsoft.com/office/drawing/2014/main" val="1522591855"/>
                    </a:ext>
                  </a:extLst>
                </a:gridCol>
              </a:tblGrid>
              <a:tr h="370840">
                <a:tc>
                  <a:txBody>
                    <a:bodyPr/>
                    <a:lstStyle/>
                    <a:p>
                      <a:endParaRPr lang="en-GB" dirty="0"/>
                    </a:p>
                  </a:txBody>
                  <a:tcPr/>
                </a:tc>
                <a:tc>
                  <a:txBody>
                    <a:bodyPr/>
                    <a:lstStyle/>
                    <a:p>
                      <a:r>
                        <a:rPr lang="en-GB" dirty="0"/>
                        <a:t>Initial Approach</a:t>
                      </a:r>
                    </a:p>
                  </a:txBody>
                  <a:tcPr/>
                </a:tc>
                <a:tc>
                  <a:txBody>
                    <a:bodyPr/>
                    <a:lstStyle/>
                    <a:p>
                      <a:r>
                        <a:rPr lang="en-GB" dirty="0"/>
                        <a:t>Prevention Duty Owed</a:t>
                      </a:r>
                    </a:p>
                  </a:txBody>
                  <a:tcPr/>
                </a:tc>
                <a:tc>
                  <a:txBody>
                    <a:bodyPr/>
                    <a:lstStyle/>
                    <a:p>
                      <a:r>
                        <a:rPr lang="en-GB" dirty="0"/>
                        <a:t>Relief Duty Owed</a:t>
                      </a:r>
                    </a:p>
                  </a:txBody>
                  <a:tcPr/>
                </a:tc>
                <a:tc>
                  <a:txBody>
                    <a:bodyPr/>
                    <a:lstStyle/>
                    <a:p>
                      <a:r>
                        <a:rPr lang="en-GB" dirty="0"/>
                        <a:t>Main Duty Owed</a:t>
                      </a:r>
                    </a:p>
                  </a:txBody>
                  <a:tcPr/>
                </a:tc>
                <a:extLst>
                  <a:ext uri="{0D108BD9-81ED-4DB2-BD59-A6C34878D82A}">
                    <a16:rowId xmlns:a16="http://schemas.microsoft.com/office/drawing/2014/main" val="2534821525"/>
                  </a:ext>
                </a:extLst>
              </a:tr>
              <a:tr h="370840">
                <a:tc>
                  <a:txBody>
                    <a:bodyPr/>
                    <a:lstStyle/>
                    <a:p>
                      <a:r>
                        <a:rPr lang="en-GB"/>
                        <a:t>2018-19</a:t>
                      </a:r>
                      <a:endParaRPr lang="en-GB" dirty="0"/>
                    </a:p>
                  </a:txBody>
                  <a:tcPr/>
                </a:tc>
                <a:tc>
                  <a:txBody>
                    <a:bodyPr/>
                    <a:lstStyle/>
                    <a:p>
                      <a:r>
                        <a:rPr lang="en-GB"/>
                        <a:t>1579</a:t>
                      </a:r>
                      <a:endParaRPr lang="en-GB" dirty="0"/>
                    </a:p>
                  </a:txBody>
                  <a:tcPr/>
                </a:tc>
                <a:tc>
                  <a:txBody>
                    <a:bodyPr/>
                    <a:lstStyle/>
                    <a:p>
                      <a:r>
                        <a:rPr lang="en-GB"/>
                        <a:t>947</a:t>
                      </a:r>
                      <a:endParaRPr lang="en-GB" dirty="0"/>
                    </a:p>
                  </a:txBody>
                  <a:tcPr/>
                </a:tc>
                <a:tc>
                  <a:txBody>
                    <a:bodyPr/>
                    <a:lstStyle/>
                    <a:p>
                      <a:r>
                        <a:rPr lang="en-GB"/>
                        <a:t>587</a:t>
                      </a:r>
                      <a:endParaRPr lang="en-GB" dirty="0"/>
                    </a:p>
                  </a:txBody>
                  <a:tcPr/>
                </a:tc>
                <a:tc>
                  <a:txBody>
                    <a:bodyPr/>
                    <a:lstStyle/>
                    <a:p>
                      <a:r>
                        <a:rPr lang="en-GB"/>
                        <a:t>187</a:t>
                      </a:r>
                      <a:endParaRPr lang="en-GB" dirty="0"/>
                    </a:p>
                  </a:txBody>
                  <a:tcPr/>
                </a:tc>
                <a:extLst>
                  <a:ext uri="{0D108BD9-81ED-4DB2-BD59-A6C34878D82A}">
                    <a16:rowId xmlns:a16="http://schemas.microsoft.com/office/drawing/2014/main" val="3631349269"/>
                  </a:ext>
                </a:extLst>
              </a:tr>
              <a:tr h="370840">
                <a:tc>
                  <a:txBody>
                    <a:bodyPr/>
                    <a:lstStyle/>
                    <a:p>
                      <a:r>
                        <a:rPr lang="en-GB"/>
                        <a:t>2019-20</a:t>
                      </a:r>
                      <a:endParaRPr lang="en-GB" dirty="0"/>
                    </a:p>
                  </a:txBody>
                  <a:tcPr/>
                </a:tc>
                <a:tc>
                  <a:txBody>
                    <a:bodyPr/>
                    <a:lstStyle/>
                    <a:p>
                      <a:r>
                        <a:rPr lang="en-GB"/>
                        <a:t>1689</a:t>
                      </a:r>
                      <a:endParaRPr lang="en-GB" dirty="0"/>
                    </a:p>
                  </a:txBody>
                  <a:tcPr/>
                </a:tc>
                <a:tc>
                  <a:txBody>
                    <a:bodyPr/>
                    <a:lstStyle/>
                    <a:p>
                      <a:r>
                        <a:rPr lang="en-GB"/>
                        <a:t>944</a:t>
                      </a:r>
                      <a:endParaRPr lang="en-GB" dirty="0"/>
                    </a:p>
                  </a:txBody>
                  <a:tcPr/>
                </a:tc>
                <a:tc>
                  <a:txBody>
                    <a:bodyPr/>
                    <a:lstStyle/>
                    <a:p>
                      <a:r>
                        <a:rPr lang="en-GB"/>
                        <a:t>738</a:t>
                      </a:r>
                      <a:endParaRPr lang="en-GB" dirty="0"/>
                    </a:p>
                  </a:txBody>
                  <a:tcPr/>
                </a:tc>
                <a:tc>
                  <a:txBody>
                    <a:bodyPr/>
                    <a:lstStyle/>
                    <a:p>
                      <a:r>
                        <a:rPr lang="en-GB"/>
                        <a:t>305</a:t>
                      </a:r>
                      <a:endParaRPr lang="en-GB" dirty="0"/>
                    </a:p>
                  </a:txBody>
                  <a:tcPr/>
                </a:tc>
                <a:extLst>
                  <a:ext uri="{0D108BD9-81ED-4DB2-BD59-A6C34878D82A}">
                    <a16:rowId xmlns:a16="http://schemas.microsoft.com/office/drawing/2014/main" val="3083719260"/>
                  </a:ext>
                </a:extLst>
              </a:tr>
              <a:tr h="370840">
                <a:tc>
                  <a:txBody>
                    <a:bodyPr/>
                    <a:lstStyle/>
                    <a:p>
                      <a:r>
                        <a:rPr lang="en-GB"/>
                        <a:t>2020-21</a:t>
                      </a:r>
                      <a:endParaRPr lang="en-GB" dirty="0"/>
                    </a:p>
                  </a:txBody>
                  <a:tcPr/>
                </a:tc>
                <a:tc>
                  <a:txBody>
                    <a:bodyPr/>
                    <a:lstStyle/>
                    <a:p>
                      <a:r>
                        <a:rPr lang="en-GB"/>
                        <a:t>1949</a:t>
                      </a:r>
                      <a:endParaRPr lang="en-GB" dirty="0"/>
                    </a:p>
                  </a:txBody>
                  <a:tcPr/>
                </a:tc>
                <a:tc>
                  <a:txBody>
                    <a:bodyPr/>
                    <a:lstStyle/>
                    <a:p>
                      <a:r>
                        <a:rPr lang="en-GB"/>
                        <a:t>1007</a:t>
                      </a:r>
                      <a:endParaRPr lang="en-GB" dirty="0"/>
                    </a:p>
                  </a:txBody>
                  <a:tcPr/>
                </a:tc>
                <a:tc>
                  <a:txBody>
                    <a:bodyPr/>
                    <a:lstStyle/>
                    <a:p>
                      <a:r>
                        <a:rPr lang="en-GB"/>
                        <a:t>933</a:t>
                      </a:r>
                      <a:endParaRPr lang="en-GB" dirty="0"/>
                    </a:p>
                  </a:txBody>
                  <a:tcPr/>
                </a:tc>
                <a:tc>
                  <a:txBody>
                    <a:bodyPr/>
                    <a:lstStyle/>
                    <a:p>
                      <a:r>
                        <a:rPr lang="en-GB"/>
                        <a:t>431</a:t>
                      </a:r>
                      <a:endParaRPr lang="en-GB" dirty="0"/>
                    </a:p>
                  </a:txBody>
                  <a:tcPr/>
                </a:tc>
                <a:extLst>
                  <a:ext uri="{0D108BD9-81ED-4DB2-BD59-A6C34878D82A}">
                    <a16:rowId xmlns:a16="http://schemas.microsoft.com/office/drawing/2014/main" val="3298751813"/>
                  </a:ext>
                </a:extLst>
              </a:tr>
              <a:tr h="370840">
                <a:tc>
                  <a:txBody>
                    <a:bodyPr/>
                    <a:lstStyle/>
                    <a:p>
                      <a:r>
                        <a:rPr lang="en-GB"/>
                        <a:t>2021-22</a:t>
                      </a:r>
                      <a:endParaRPr lang="en-GB" dirty="0"/>
                    </a:p>
                  </a:txBody>
                  <a:tcPr/>
                </a:tc>
                <a:tc>
                  <a:txBody>
                    <a:bodyPr/>
                    <a:lstStyle/>
                    <a:p>
                      <a:r>
                        <a:rPr lang="en-GB"/>
                        <a:t>1767</a:t>
                      </a:r>
                      <a:endParaRPr lang="en-GB" dirty="0"/>
                    </a:p>
                  </a:txBody>
                  <a:tcPr/>
                </a:tc>
                <a:tc>
                  <a:txBody>
                    <a:bodyPr/>
                    <a:lstStyle/>
                    <a:p>
                      <a:r>
                        <a:rPr lang="en-GB"/>
                        <a:t>788</a:t>
                      </a:r>
                      <a:endParaRPr lang="en-GB" dirty="0"/>
                    </a:p>
                  </a:txBody>
                  <a:tcPr/>
                </a:tc>
                <a:tc>
                  <a:txBody>
                    <a:bodyPr/>
                    <a:lstStyle/>
                    <a:p>
                      <a:r>
                        <a:rPr lang="en-GB"/>
                        <a:t>969</a:t>
                      </a:r>
                      <a:endParaRPr lang="en-GB" dirty="0"/>
                    </a:p>
                  </a:txBody>
                  <a:tcPr/>
                </a:tc>
                <a:tc>
                  <a:txBody>
                    <a:bodyPr/>
                    <a:lstStyle/>
                    <a:p>
                      <a:r>
                        <a:rPr lang="en-GB" dirty="0"/>
                        <a:t>538</a:t>
                      </a:r>
                    </a:p>
                  </a:txBody>
                  <a:tcPr/>
                </a:tc>
                <a:extLst>
                  <a:ext uri="{0D108BD9-81ED-4DB2-BD59-A6C34878D82A}">
                    <a16:rowId xmlns:a16="http://schemas.microsoft.com/office/drawing/2014/main" val="4170955987"/>
                  </a:ext>
                </a:extLst>
              </a:tr>
            </a:tbl>
          </a:graphicData>
        </a:graphic>
      </p:graphicFrame>
    </p:spTree>
    <p:extLst>
      <p:ext uri="{BB962C8B-B14F-4D97-AF65-F5344CB8AC3E}">
        <p14:creationId xmlns:p14="http://schemas.microsoft.com/office/powerpoint/2010/main" val="3248337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94691A8-8083-8E53-6076-CA4F9387E782}"/>
              </a:ext>
            </a:extLst>
          </p:cNvPr>
          <p:cNvSpPr>
            <a:spLocks noGrp="1"/>
          </p:cNvSpPr>
          <p:nvPr>
            <p:ph type="title"/>
          </p:nvPr>
        </p:nvSpPr>
        <p:spPr>
          <a:xfrm>
            <a:off x="838200" y="365126"/>
            <a:ext cx="10515600" cy="919978"/>
          </a:xfrm>
        </p:spPr>
        <p:txBody>
          <a:bodyPr/>
          <a:lstStyle/>
          <a:p>
            <a:r>
              <a:rPr lang="en-US" dirty="0"/>
              <a:t>Homelessness Acceptances: Diversity</a:t>
            </a:r>
          </a:p>
        </p:txBody>
      </p:sp>
      <p:graphicFrame>
        <p:nvGraphicFramePr>
          <p:cNvPr id="5" name="Content Placeholder 4">
            <a:extLst>
              <a:ext uri="{FF2B5EF4-FFF2-40B4-BE49-F238E27FC236}">
                <a16:creationId xmlns:a16="http://schemas.microsoft.com/office/drawing/2014/main" id="{D8CE1417-DFF0-575C-3874-AA01D1FACA3D}"/>
              </a:ext>
            </a:extLst>
          </p:cNvPr>
          <p:cNvGraphicFramePr>
            <a:graphicFrameLocks noGrp="1"/>
          </p:cNvGraphicFramePr>
          <p:nvPr>
            <p:ph idx="1"/>
            <p:extLst>
              <p:ext uri="{D42A27DB-BD31-4B8C-83A1-F6EECF244321}">
                <p14:modId xmlns:p14="http://schemas.microsoft.com/office/powerpoint/2010/main" val="2269692974"/>
              </p:ext>
            </p:extLst>
          </p:nvPr>
        </p:nvGraphicFramePr>
        <p:xfrm>
          <a:off x="5095876" y="1457325"/>
          <a:ext cx="7096124"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D2292A87-EF03-6A89-0B0E-2E95823EEA60}"/>
              </a:ext>
            </a:extLst>
          </p:cNvPr>
          <p:cNvSpPr txBox="1"/>
          <p:nvPr/>
        </p:nvSpPr>
        <p:spPr>
          <a:xfrm>
            <a:off x="1078787" y="1684962"/>
            <a:ext cx="4109662" cy="3416320"/>
          </a:xfrm>
          <a:prstGeom prst="rect">
            <a:avLst/>
          </a:prstGeom>
          <a:noFill/>
        </p:spPr>
        <p:txBody>
          <a:bodyPr wrap="square" rtlCol="0">
            <a:spAutoFit/>
          </a:bodyPr>
          <a:lstStyle/>
          <a:p>
            <a:pPr algn="l"/>
            <a:r>
              <a:rPr lang="en-GB" b="0" i="0" dirty="0">
                <a:solidFill>
                  <a:srgbClr val="1E1E1E"/>
                </a:solidFill>
                <a:effectLst/>
              </a:rPr>
              <a:t>According to the 2021 Census the population in Waltham Forest is predominantly white (52.8%) and this group is under represented accounting for only 32% of households owed a prevention or relief duty. 15% of Waltham Forest residents are from black minority ethnic background, this group is over represented accounting for 36% of households owed a prevention or relief duty.</a:t>
            </a:r>
          </a:p>
          <a:p>
            <a:endParaRPr lang="en-GB" dirty="0"/>
          </a:p>
        </p:txBody>
      </p:sp>
    </p:spTree>
    <p:extLst>
      <p:ext uri="{BB962C8B-B14F-4D97-AF65-F5344CB8AC3E}">
        <p14:creationId xmlns:p14="http://schemas.microsoft.com/office/powerpoint/2010/main" val="4167881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F2A9-D833-4D09-7AE2-5AA8E32A88CE}"/>
              </a:ext>
            </a:extLst>
          </p:cNvPr>
          <p:cNvSpPr>
            <a:spLocks noGrp="1"/>
          </p:cNvSpPr>
          <p:nvPr>
            <p:ph type="ctrTitle"/>
          </p:nvPr>
        </p:nvSpPr>
        <p:spPr>
          <a:xfrm>
            <a:off x="417816" y="0"/>
            <a:ext cx="11356368" cy="1057275"/>
          </a:xfrm>
        </p:spPr>
        <p:txBody>
          <a:bodyPr>
            <a:noAutofit/>
          </a:bodyPr>
          <a:lstStyle/>
          <a:p>
            <a:r>
              <a:rPr lang="en-US" sz="4400" dirty="0"/>
              <a:t>Homelessness Acceptances: Priority Need</a:t>
            </a:r>
          </a:p>
        </p:txBody>
      </p:sp>
      <p:sp>
        <p:nvSpPr>
          <p:cNvPr id="3" name="Subtitle 2">
            <a:extLst>
              <a:ext uri="{FF2B5EF4-FFF2-40B4-BE49-F238E27FC236}">
                <a16:creationId xmlns:a16="http://schemas.microsoft.com/office/drawing/2014/main" id="{9C99D96E-2135-21C4-F419-89D1539AD05A}"/>
              </a:ext>
            </a:extLst>
          </p:cNvPr>
          <p:cNvSpPr>
            <a:spLocks noGrp="1"/>
          </p:cNvSpPr>
          <p:nvPr>
            <p:ph type="subTitle" idx="1"/>
          </p:nvPr>
        </p:nvSpPr>
        <p:spPr>
          <a:xfrm>
            <a:off x="1524000" y="1541124"/>
            <a:ext cx="10250184" cy="3821986"/>
          </a:xfrm>
        </p:spPr>
        <p:txBody>
          <a:bodyPr/>
          <a:lstStyle/>
          <a:p>
            <a:pPr algn="l"/>
            <a:endParaRPr lang="en-GB" dirty="0"/>
          </a:p>
          <a:p>
            <a:pPr algn="l"/>
            <a:endParaRPr lang="en-US" dirty="0"/>
          </a:p>
        </p:txBody>
      </p:sp>
      <p:graphicFrame>
        <p:nvGraphicFramePr>
          <p:cNvPr id="6" name="Chart 5">
            <a:extLst>
              <a:ext uri="{FF2B5EF4-FFF2-40B4-BE49-F238E27FC236}">
                <a16:creationId xmlns:a16="http://schemas.microsoft.com/office/drawing/2014/main" id="{6975A07B-BA7E-1F02-7972-B11FD8D50CD5}"/>
              </a:ext>
            </a:extLst>
          </p:cNvPr>
          <p:cNvGraphicFramePr/>
          <p:nvPr>
            <p:extLst>
              <p:ext uri="{D42A27DB-BD31-4B8C-83A1-F6EECF244321}">
                <p14:modId xmlns:p14="http://schemas.microsoft.com/office/powerpoint/2010/main" val="349384366"/>
              </p:ext>
            </p:extLst>
          </p:nvPr>
        </p:nvGraphicFramePr>
        <p:xfrm>
          <a:off x="5322431" y="1057275"/>
          <a:ext cx="6940550" cy="464290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F933C91-7E9E-AE0A-566F-A78D7E3F74EF}"/>
              </a:ext>
            </a:extLst>
          </p:cNvPr>
          <p:cNvSpPr txBox="1"/>
          <p:nvPr/>
        </p:nvSpPr>
        <p:spPr>
          <a:xfrm>
            <a:off x="792480" y="1057275"/>
            <a:ext cx="5100320" cy="3693319"/>
          </a:xfrm>
          <a:prstGeom prst="rect">
            <a:avLst/>
          </a:prstGeom>
          <a:noFill/>
        </p:spPr>
        <p:txBody>
          <a:bodyPr wrap="square" rtlCol="0">
            <a:spAutoFit/>
          </a:bodyPr>
          <a:lstStyle/>
          <a:p>
            <a:r>
              <a:rPr lang="en-GB" dirty="0"/>
              <a:t>65% of cases where homelessness duty was accepted in 2021-22 were due to children being a part of the household. However there has been a notable drop from 2018 when this accounted for 76% of acceptances. </a:t>
            </a:r>
          </a:p>
          <a:p>
            <a:endParaRPr lang="en-GB" dirty="0"/>
          </a:p>
          <a:p>
            <a:r>
              <a:rPr lang="en-GB" dirty="0"/>
              <a:t>This could be due to demographic changes in the borough as the Census 2021 shows that </a:t>
            </a:r>
            <a:r>
              <a:rPr lang="en-GB" b="0" i="0" dirty="0">
                <a:solidFill>
                  <a:srgbClr val="323132"/>
                </a:solidFill>
                <a:effectLst/>
              </a:rPr>
              <a:t>Waltham Forest saw England's largest percentage-point rise in the proportion of households including a couple but no children which increased from 11.4% in 2011 to 14.8% in 2021.</a:t>
            </a:r>
          </a:p>
          <a:p>
            <a:endParaRPr lang="en-GB" dirty="0"/>
          </a:p>
        </p:txBody>
      </p:sp>
    </p:spTree>
    <p:extLst>
      <p:ext uri="{BB962C8B-B14F-4D97-AF65-F5344CB8AC3E}">
        <p14:creationId xmlns:p14="http://schemas.microsoft.com/office/powerpoint/2010/main" val="798142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B1258DA-30F3-EF5B-54B6-A8A8B583AC53}"/>
              </a:ext>
            </a:extLst>
          </p:cNvPr>
          <p:cNvSpPr>
            <a:spLocks noGrp="1"/>
          </p:cNvSpPr>
          <p:nvPr>
            <p:ph type="title"/>
          </p:nvPr>
        </p:nvSpPr>
        <p:spPr>
          <a:xfrm>
            <a:off x="838200" y="98212"/>
            <a:ext cx="10515600" cy="995776"/>
          </a:xfrm>
        </p:spPr>
        <p:txBody>
          <a:bodyPr>
            <a:normAutofit/>
          </a:bodyPr>
          <a:lstStyle/>
          <a:p>
            <a:pPr algn="ctr"/>
            <a:r>
              <a:rPr lang="en-US" dirty="0"/>
              <a:t>Reason for homelessness</a:t>
            </a:r>
          </a:p>
        </p:txBody>
      </p:sp>
      <p:graphicFrame>
        <p:nvGraphicFramePr>
          <p:cNvPr id="4" name="Content Placeholder 3">
            <a:extLst>
              <a:ext uri="{FF2B5EF4-FFF2-40B4-BE49-F238E27FC236}">
                <a16:creationId xmlns:a16="http://schemas.microsoft.com/office/drawing/2014/main" id="{FF64BA0F-9F72-418F-AAA4-DA628EE6D436}"/>
              </a:ext>
            </a:extLst>
          </p:cNvPr>
          <p:cNvGraphicFramePr>
            <a:graphicFrameLocks noGrp="1"/>
          </p:cNvGraphicFramePr>
          <p:nvPr>
            <p:ph idx="1"/>
            <p:extLst>
              <p:ext uri="{D42A27DB-BD31-4B8C-83A1-F6EECF244321}">
                <p14:modId xmlns:p14="http://schemas.microsoft.com/office/powerpoint/2010/main" val="3298705131"/>
              </p:ext>
            </p:extLst>
          </p:nvPr>
        </p:nvGraphicFramePr>
        <p:xfrm>
          <a:off x="6096000" y="900906"/>
          <a:ext cx="5357848" cy="46337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47905681-93BD-0936-B113-3D6D64CF60BC}"/>
              </a:ext>
            </a:extLst>
          </p:cNvPr>
          <p:cNvSpPr txBox="1"/>
          <p:nvPr/>
        </p:nvSpPr>
        <p:spPr>
          <a:xfrm>
            <a:off x="838200" y="1582340"/>
            <a:ext cx="5257800" cy="3693319"/>
          </a:xfrm>
          <a:prstGeom prst="rect">
            <a:avLst/>
          </a:prstGeom>
          <a:noFill/>
        </p:spPr>
        <p:txBody>
          <a:bodyPr wrap="square" rtlCol="0">
            <a:spAutoFit/>
          </a:bodyPr>
          <a:lstStyle/>
          <a:p>
            <a:r>
              <a:rPr lang="en-GB" dirty="0"/>
              <a:t>The leading cause of homelessness for households owed a relief duty in 2021-22 was “Family or Friends no longer willing or able to accommodate”. This accounted for 30% of cases owed a relief duty. </a:t>
            </a:r>
          </a:p>
          <a:p>
            <a:endParaRPr lang="en-GB" dirty="0"/>
          </a:p>
          <a:p>
            <a:r>
              <a:rPr lang="en-GB" dirty="0"/>
              <a:t>The previous homelessness review found the loss of an AST to be the leading course of homelessness accounting for 38% household owed a duty under Part VII of the Housing Act 1996. </a:t>
            </a:r>
            <a:r>
              <a:rPr lang="en-GB" sz="1800" dirty="0">
                <a:effectLst/>
                <a:ea typeface="Calibri" panose="020F0502020204030204" pitchFamily="34" charset="0"/>
              </a:rPr>
              <a:t>Although these figures are not directly comparable t</a:t>
            </a:r>
            <a:r>
              <a:rPr lang="en-GB" dirty="0"/>
              <a:t>his is a change is likely to be linked to a wider issue of the housing and affordability crisis across London and in particular the increase in young people remaining at home longer. </a:t>
            </a:r>
          </a:p>
        </p:txBody>
      </p:sp>
    </p:spTree>
    <p:extLst>
      <p:ext uri="{BB962C8B-B14F-4D97-AF65-F5344CB8AC3E}">
        <p14:creationId xmlns:p14="http://schemas.microsoft.com/office/powerpoint/2010/main" val="3547768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6829D5D-ACF8-A86D-AFD2-76597D62F67C}"/>
              </a:ext>
            </a:extLst>
          </p:cNvPr>
          <p:cNvSpPr>
            <a:spLocks noGrp="1"/>
          </p:cNvSpPr>
          <p:nvPr>
            <p:ph type="title"/>
          </p:nvPr>
        </p:nvSpPr>
        <p:spPr>
          <a:xfrm>
            <a:off x="838200" y="365126"/>
            <a:ext cx="10515600" cy="919978"/>
          </a:xfrm>
        </p:spPr>
        <p:txBody>
          <a:bodyPr/>
          <a:lstStyle/>
          <a:p>
            <a:pPr algn="ctr"/>
            <a:r>
              <a:rPr lang="en-US" dirty="0"/>
              <a:t>Rough Sleeping</a:t>
            </a:r>
          </a:p>
        </p:txBody>
      </p:sp>
      <p:sp>
        <p:nvSpPr>
          <p:cNvPr id="10" name="Content Placeholder 2">
            <a:extLst>
              <a:ext uri="{FF2B5EF4-FFF2-40B4-BE49-F238E27FC236}">
                <a16:creationId xmlns:a16="http://schemas.microsoft.com/office/drawing/2014/main" id="{33656F49-0380-E83B-8616-F0AD65B93BDE}"/>
              </a:ext>
            </a:extLst>
          </p:cNvPr>
          <p:cNvSpPr>
            <a:spLocks noGrp="1"/>
          </p:cNvSpPr>
          <p:nvPr>
            <p:ph idx="1"/>
          </p:nvPr>
        </p:nvSpPr>
        <p:spPr>
          <a:xfrm>
            <a:off x="838200" y="1510301"/>
            <a:ext cx="10515600" cy="4062596"/>
          </a:xfrm>
        </p:spPr>
        <p:txBody>
          <a:bodyPr>
            <a:normAutofit/>
          </a:bodyPr>
          <a:lstStyle/>
          <a:p>
            <a:pPr marL="0" indent="0">
              <a:buNone/>
            </a:pPr>
            <a:r>
              <a:rPr lang="en-GB" sz="2000" dirty="0">
                <a:ea typeface="Calibri" panose="020F0502020204030204" pitchFamily="34" charset="0"/>
                <a:cs typeface="Times New Roman" panose="02020603050405020304" pitchFamily="18" charset="0"/>
              </a:rPr>
              <a:t>In 2018 the Government published the Rough Sleeping Strategy. The strategy </a:t>
            </a:r>
            <a:r>
              <a:rPr lang="en-GB" sz="2000" dirty="0">
                <a:effectLst/>
                <a:ea typeface="Calibri" panose="020F0502020204030204" pitchFamily="34" charset="0"/>
                <a:cs typeface="Times New Roman" panose="02020603050405020304" pitchFamily="18" charset="0"/>
              </a:rPr>
              <a:t>sets out the Government’s target of halving rough sleeping by 2022 eradicating all street homelessness by 2027. It emphasises three aspects of its approach: </a:t>
            </a:r>
          </a:p>
          <a:p>
            <a:r>
              <a:rPr lang="en-GB" sz="2000" dirty="0">
                <a:effectLst/>
                <a:ea typeface="Calibri" panose="020F0502020204030204" pitchFamily="34" charset="0"/>
                <a:cs typeface="Times New Roman" panose="02020603050405020304" pitchFamily="18" charset="0"/>
              </a:rPr>
              <a:t>Prevention</a:t>
            </a:r>
          </a:p>
          <a:p>
            <a:r>
              <a:rPr lang="en-GB" sz="2000" dirty="0">
                <a:effectLst/>
                <a:ea typeface="Calibri" panose="020F0502020204030204" pitchFamily="34" charset="0"/>
                <a:cs typeface="Times New Roman" panose="02020603050405020304" pitchFamily="18" charset="0"/>
              </a:rPr>
              <a:t>Intervention </a:t>
            </a:r>
          </a:p>
          <a:p>
            <a:r>
              <a:rPr lang="en-GB" sz="2000" dirty="0">
                <a:effectLst/>
                <a:ea typeface="Calibri" panose="020F0502020204030204" pitchFamily="34" charset="0"/>
                <a:cs typeface="Times New Roman" panose="02020603050405020304" pitchFamily="18" charset="0"/>
              </a:rPr>
              <a:t>Recovery </a:t>
            </a:r>
          </a:p>
          <a:p>
            <a:pPr marL="0" indent="0">
              <a:buNone/>
            </a:pPr>
            <a:r>
              <a:rPr lang="en-GB" sz="2000" dirty="0">
                <a:ea typeface="Calibri" panose="020F0502020204030204" pitchFamily="34" charset="0"/>
                <a:cs typeface="Times New Roman" panose="02020603050405020304" pitchFamily="18" charset="0"/>
              </a:rPr>
              <a:t>Waltham Forest committed to tackling rough sleeping across the borough in the Housing Futures Strategy. </a:t>
            </a:r>
            <a:r>
              <a:rPr lang="en-GB" sz="2000" dirty="0">
                <a:effectLst/>
                <a:ea typeface="Calibri" panose="020F0502020204030204" pitchFamily="34" charset="0"/>
                <a:cs typeface="Times New Roman" panose="02020603050405020304" pitchFamily="18" charset="0"/>
              </a:rPr>
              <a:t>Since 2018, the Housing Service has successfully secured over £7m funding from the Department of Levelling Up, Housing &amp; Communities (DLUHC) and the Greater London Authority (GLA), to develop a Rough Sleeper pathway within the borough. This funding has been used to build a new rough sleepers team and funding accommodation and interventions to support rough sleepers across the borough. </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8541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AA2E4C61-33B9-BDA9-1FA8-0D5ECF8472A3}"/>
              </a:ext>
            </a:extLst>
          </p:cNvPr>
          <p:cNvSpPr>
            <a:spLocks noGrp="1"/>
          </p:cNvSpPr>
          <p:nvPr>
            <p:ph type="title"/>
          </p:nvPr>
        </p:nvSpPr>
        <p:spPr>
          <a:xfrm>
            <a:off x="838200" y="0"/>
            <a:ext cx="10515600" cy="1325563"/>
          </a:xfrm>
        </p:spPr>
        <p:txBody>
          <a:bodyPr/>
          <a:lstStyle/>
          <a:p>
            <a:r>
              <a:rPr lang="en-US" dirty="0"/>
              <a:t>Rough Sleeper Team Funding</a:t>
            </a:r>
          </a:p>
        </p:txBody>
      </p:sp>
      <p:graphicFrame>
        <p:nvGraphicFramePr>
          <p:cNvPr id="4" name="Diagram 3">
            <a:extLst>
              <a:ext uri="{FF2B5EF4-FFF2-40B4-BE49-F238E27FC236}">
                <a16:creationId xmlns:a16="http://schemas.microsoft.com/office/drawing/2014/main" id="{0B07AC44-4927-5536-281F-BFFA9796D143}"/>
              </a:ext>
            </a:extLst>
          </p:cNvPr>
          <p:cNvGraphicFramePr/>
          <p:nvPr>
            <p:extLst>
              <p:ext uri="{D42A27DB-BD31-4B8C-83A1-F6EECF244321}">
                <p14:modId xmlns:p14="http://schemas.microsoft.com/office/powerpoint/2010/main" val="3547050776"/>
              </p:ext>
            </p:extLst>
          </p:nvPr>
        </p:nvGraphicFramePr>
        <p:xfrm>
          <a:off x="552449" y="1104900"/>
          <a:ext cx="10972801" cy="4357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9B93E818-48C8-03E3-7594-68B4BD296398}"/>
              </a:ext>
            </a:extLst>
          </p:cNvPr>
          <p:cNvSpPr txBox="1"/>
          <p:nvPr/>
        </p:nvSpPr>
        <p:spPr>
          <a:xfrm>
            <a:off x="9134476" y="1325562"/>
            <a:ext cx="2219324" cy="707886"/>
          </a:xfrm>
          <a:prstGeom prst="rect">
            <a:avLst/>
          </a:prstGeom>
          <a:noFill/>
        </p:spPr>
        <p:txBody>
          <a:bodyPr wrap="square" rtlCol="0">
            <a:spAutoFit/>
          </a:bodyPr>
          <a:lstStyle/>
          <a:p>
            <a:r>
              <a:rPr lang="en-GB" sz="2000" dirty="0"/>
              <a:t>Pam-London and Sub-Regional</a:t>
            </a:r>
          </a:p>
        </p:txBody>
      </p:sp>
    </p:spTree>
    <p:extLst>
      <p:ext uri="{BB962C8B-B14F-4D97-AF65-F5344CB8AC3E}">
        <p14:creationId xmlns:p14="http://schemas.microsoft.com/office/powerpoint/2010/main" val="3119728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8B5535A-1899-8A8E-733E-FC6EE8FB2B79}"/>
              </a:ext>
            </a:extLst>
          </p:cNvPr>
          <p:cNvSpPr>
            <a:spLocks noGrp="1"/>
          </p:cNvSpPr>
          <p:nvPr>
            <p:ph type="title"/>
          </p:nvPr>
        </p:nvSpPr>
        <p:spPr>
          <a:xfrm>
            <a:off x="838200" y="365125"/>
            <a:ext cx="10515600" cy="663575"/>
          </a:xfrm>
        </p:spPr>
        <p:txBody>
          <a:bodyPr>
            <a:noAutofit/>
          </a:bodyPr>
          <a:lstStyle/>
          <a:p>
            <a:pPr algn="ctr"/>
            <a:r>
              <a:rPr lang="en-US" dirty="0"/>
              <a:t>Rough Sleepers Team</a:t>
            </a:r>
          </a:p>
        </p:txBody>
      </p:sp>
      <p:sp>
        <p:nvSpPr>
          <p:cNvPr id="10" name="Content Placeholder 2">
            <a:extLst>
              <a:ext uri="{FF2B5EF4-FFF2-40B4-BE49-F238E27FC236}">
                <a16:creationId xmlns:a16="http://schemas.microsoft.com/office/drawing/2014/main" id="{88F80228-585D-D4F0-E5A1-58F44EA776F0}"/>
              </a:ext>
            </a:extLst>
          </p:cNvPr>
          <p:cNvSpPr>
            <a:spLocks noGrp="1"/>
          </p:cNvSpPr>
          <p:nvPr>
            <p:ph idx="1"/>
          </p:nvPr>
        </p:nvSpPr>
        <p:spPr>
          <a:xfrm>
            <a:off x="838200" y="1362075"/>
            <a:ext cx="10515600" cy="4210822"/>
          </a:xfrm>
        </p:spPr>
        <p:txBody>
          <a:bodyPr>
            <a:normAutofit fontScale="92500" lnSpcReduction="20000"/>
          </a:bodyPr>
          <a:lstStyle/>
          <a:p>
            <a:r>
              <a:rPr lang="en-US" sz="1700" b="1" dirty="0"/>
              <a:t>ROUGH SLEEPING COORDINATOR </a:t>
            </a:r>
            <a:r>
              <a:rPr lang="en-US" sz="1700" dirty="0"/>
              <a:t>– this post was established in September 2018 to lead the Council’s response to the problem of rough sleeping and to act as a single point of contact for all rough sleeping services in the borough.</a:t>
            </a:r>
          </a:p>
          <a:p>
            <a:r>
              <a:rPr lang="en-GB" sz="1700" b="1" dirty="0"/>
              <a:t>4 x SUPPORT OFFICERS </a:t>
            </a:r>
            <a:r>
              <a:rPr lang="en-GB" sz="1700" dirty="0"/>
              <a:t>– providing person-centred, trauma-informed support to rough sleepers who are placed in temporary accommodation.  Working in partnership with external agencies, including CGL, NELFT, DWP, RAMFEL etc to address issues around benefits, health, immigration etc.   Preparing rough sleepers to live independently and move on to longer settled accommodation. </a:t>
            </a:r>
          </a:p>
          <a:p>
            <a:r>
              <a:rPr lang="en-GB" sz="1700" b="1" dirty="0"/>
              <a:t>PATHWAY OFFICER </a:t>
            </a:r>
            <a:r>
              <a:rPr lang="en-GB" sz="1700" dirty="0"/>
              <a:t>– assessing needs and providing advice and support to rough sleepers and those at high risk of rough sleeping, ensuring they can access suitable housing solutions. The pathway officer works closely with the outreach team to engage rough sleepers in the community.</a:t>
            </a:r>
            <a:endParaRPr lang="en-US" sz="1700" dirty="0"/>
          </a:p>
          <a:p>
            <a:r>
              <a:rPr lang="en-US" sz="1700" b="1" dirty="0"/>
              <a:t>PREVENTION OFFICER </a:t>
            </a:r>
            <a:r>
              <a:rPr lang="en-US" sz="1700" dirty="0"/>
              <a:t>– – working alongside partner agencies, hostels, single homeless services, and internal departments to highlight people at risk of losing their accommodation and becoming street homeless.   Using preventative measures to ensure that people do not lose their accommodation and come to the attention of our services before they reach the streets. </a:t>
            </a:r>
          </a:p>
          <a:p>
            <a:r>
              <a:rPr lang="en-GB" sz="1700" b="1" dirty="0"/>
              <a:t>2 x HOUSING FIRST OFFICERS </a:t>
            </a:r>
            <a:r>
              <a:rPr lang="en-GB" sz="1700" dirty="0"/>
              <a:t>– providing personalised support to rough sleepers, those at risk of street homelessness, clients with multiple, high and complex needs accepted for a Housing First service. The Housing First support worker provides a focus on supporting clients in preparing for rehousing, setting up a home and sustaining a tenancy.  </a:t>
            </a:r>
            <a:endParaRPr lang="en-US" sz="1700" dirty="0"/>
          </a:p>
          <a:p>
            <a:r>
              <a:rPr lang="en-US" sz="1700" b="1" dirty="0"/>
              <a:t>EMPLOYMENT ADVISOR – </a:t>
            </a:r>
            <a:r>
              <a:rPr lang="en-US" sz="1700" dirty="0"/>
              <a:t> </a:t>
            </a:r>
            <a:r>
              <a:rPr lang="en-GB" sz="1700" dirty="0"/>
              <a:t>– Offering a bespoke employment service to people who have previously been rough sleeping to build up their confident, work towards removing barriers into the workforce.  Securing voluntary opportunities within the community, forging sustainable relationships with local businesses to increase work opportunities for rough sleepers. </a:t>
            </a:r>
            <a:endParaRPr lang="en-US" sz="1700" dirty="0"/>
          </a:p>
          <a:p>
            <a:endParaRPr lang="en-US" sz="1600" dirty="0"/>
          </a:p>
          <a:p>
            <a:endParaRPr lang="en-US" dirty="0"/>
          </a:p>
        </p:txBody>
      </p:sp>
    </p:spTree>
    <p:extLst>
      <p:ext uri="{BB962C8B-B14F-4D97-AF65-F5344CB8AC3E}">
        <p14:creationId xmlns:p14="http://schemas.microsoft.com/office/powerpoint/2010/main" val="3804917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F2A9-D833-4D09-7AE2-5AA8E32A88CE}"/>
              </a:ext>
            </a:extLst>
          </p:cNvPr>
          <p:cNvSpPr>
            <a:spLocks noGrp="1"/>
          </p:cNvSpPr>
          <p:nvPr>
            <p:ph type="ctrTitle"/>
          </p:nvPr>
        </p:nvSpPr>
        <p:spPr>
          <a:xfrm>
            <a:off x="1524000" y="161926"/>
            <a:ext cx="9144000" cy="803846"/>
          </a:xfrm>
        </p:spPr>
        <p:txBody>
          <a:bodyPr>
            <a:normAutofit/>
          </a:bodyPr>
          <a:lstStyle/>
          <a:p>
            <a:r>
              <a:rPr lang="en-US" sz="4400" dirty="0"/>
              <a:t> Everyone In – Covid 19</a:t>
            </a:r>
          </a:p>
        </p:txBody>
      </p:sp>
      <p:sp>
        <p:nvSpPr>
          <p:cNvPr id="3" name="Subtitle 2">
            <a:extLst>
              <a:ext uri="{FF2B5EF4-FFF2-40B4-BE49-F238E27FC236}">
                <a16:creationId xmlns:a16="http://schemas.microsoft.com/office/drawing/2014/main" id="{9C99D96E-2135-21C4-F419-89D1539AD05A}"/>
              </a:ext>
            </a:extLst>
          </p:cNvPr>
          <p:cNvSpPr>
            <a:spLocks noGrp="1"/>
          </p:cNvSpPr>
          <p:nvPr>
            <p:ph type="subTitle" idx="1"/>
          </p:nvPr>
        </p:nvSpPr>
        <p:spPr>
          <a:xfrm>
            <a:off x="1524000" y="1253448"/>
            <a:ext cx="10250184" cy="3821986"/>
          </a:xfrm>
        </p:spPr>
        <p:txBody>
          <a:bodyPr>
            <a:normAutofit/>
          </a:bodyPr>
          <a:lstStyle/>
          <a:p>
            <a:pPr algn="l">
              <a:lnSpc>
                <a:spcPct val="107000"/>
              </a:lnSpc>
              <a:spcAft>
                <a:spcPts val="80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In March 2020, the government launched its “Everyone In” initiative to get all rough sleepers off the street. All rough sleepers in Waltham Forest who engaged with services, including those in our Night Shelters, were moved into a commercial hotel; over 90 people were accommodated during this period</a:t>
            </a:r>
          </a:p>
          <a:p>
            <a:pPr algn="l">
              <a:lnSpc>
                <a:spcPct val="107000"/>
              </a:lnSpc>
              <a:spcAft>
                <a:spcPts val="80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When the government initiative ended in June 2020 our accommodated rough sleepers were enabled to move from the hotel to other forms of more settled accommodation, including the private sector, supported accommodation and Housing First. </a:t>
            </a:r>
          </a:p>
          <a:p>
            <a:pPr algn="l">
              <a:lnSpc>
                <a:spcPct val="107000"/>
              </a:lnSpc>
              <a:spcAft>
                <a:spcPts val="800"/>
              </a:spcAft>
            </a:pPr>
            <a:r>
              <a:rPr lang="en-GB" sz="1900" dirty="0">
                <a:effectLst/>
                <a:latin typeface="Calibri" panose="020F0502020204030204" pitchFamily="34" charset="0"/>
                <a:ea typeface="Calibri" panose="020F0502020204030204" pitchFamily="34" charset="0"/>
                <a:cs typeface="Times New Roman" panose="02020603050405020304" pitchFamily="18" charset="0"/>
              </a:rPr>
              <a:t>The success of this unprecedented intervention enabled us to </a:t>
            </a:r>
            <a:r>
              <a:rPr lang="en-GB" sz="1900" dirty="0">
                <a:latin typeface="Calibri" panose="020F0502020204030204" pitchFamily="34" charset="0"/>
                <a:ea typeface="Calibri" panose="020F0502020204030204" pitchFamily="34" charset="0"/>
                <a:cs typeface="Times New Roman" panose="02020603050405020304" pitchFamily="18" charset="0"/>
              </a:rPr>
              <a:t>engage with some of the most vulnerable people in our borough </a:t>
            </a:r>
            <a:r>
              <a:rPr lang="en-GB" sz="1900" dirty="0">
                <a:effectLst/>
                <a:latin typeface="Calibri" panose="020F0502020204030204" pitchFamily="34" charset="0"/>
                <a:ea typeface="Calibri" panose="020F0502020204030204" pitchFamily="34" charset="0"/>
                <a:cs typeface="Times New Roman" panose="02020603050405020304" pitchFamily="18" charset="0"/>
              </a:rPr>
              <a:t>who may not otherwise have engaged with services. The ongoing challenge is to continue to provide appropriate support and accommodation for this group. </a:t>
            </a:r>
          </a:p>
          <a:p>
            <a:pPr algn="l"/>
            <a:endParaRPr lang="en-US" dirty="0"/>
          </a:p>
        </p:txBody>
      </p:sp>
    </p:spTree>
    <p:extLst>
      <p:ext uri="{BB962C8B-B14F-4D97-AF65-F5344CB8AC3E}">
        <p14:creationId xmlns:p14="http://schemas.microsoft.com/office/powerpoint/2010/main" val="1860878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CF2A9-D833-4D09-7AE2-5AA8E32A88CE}"/>
              </a:ext>
            </a:extLst>
          </p:cNvPr>
          <p:cNvSpPr>
            <a:spLocks noGrp="1"/>
          </p:cNvSpPr>
          <p:nvPr>
            <p:ph type="ctrTitle"/>
          </p:nvPr>
        </p:nvSpPr>
        <p:spPr>
          <a:xfrm>
            <a:off x="1524000" y="793590"/>
            <a:ext cx="9144000" cy="665340"/>
          </a:xfrm>
        </p:spPr>
        <p:txBody>
          <a:bodyPr>
            <a:normAutofit fontScale="90000"/>
          </a:bodyPr>
          <a:lstStyle/>
          <a:p>
            <a:r>
              <a:rPr lang="en-GB" sz="4900" dirty="0"/>
              <a:t>Combined Homelessness and Information Network (CHAIN)</a:t>
            </a:r>
            <a:endParaRPr lang="en-US" sz="4900" dirty="0"/>
          </a:p>
        </p:txBody>
      </p:sp>
      <p:sp>
        <p:nvSpPr>
          <p:cNvPr id="3" name="Subtitle 2">
            <a:extLst>
              <a:ext uri="{FF2B5EF4-FFF2-40B4-BE49-F238E27FC236}">
                <a16:creationId xmlns:a16="http://schemas.microsoft.com/office/drawing/2014/main" id="{9C99D96E-2135-21C4-F419-89D1539AD05A}"/>
              </a:ext>
            </a:extLst>
          </p:cNvPr>
          <p:cNvSpPr>
            <a:spLocks noGrp="1"/>
          </p:cNvSpPr>
          <p:nvPr>
            <p:ph type="subTitle" idx="1"/>
          </p:nvPr>
        </p:nvSpPr>
        <p:spPr>
          <a:xfrm>
            <a:off x="1524000" y="1541124"/>
            <a:ext cx="10250184" cy="3821986"/>
          </a:xfrm>
        </p:spPr>
        <p:txBody>
          <a:bodyPr/>
          <a:lstStyle/>
          <a:p>
            <a:pPr marL="342900" indent="-342900" algn="l">
              <a:buFont typeface="Arial" panose="020B0604020202020204" pitchFamily="34" charset="0"/>
              <a:buChar char="•"/>
            </a:pPr>
            <a:r>
              <a:rPr lang="en-GB" sz="1800" dirty="0"/>
              <a:t>CHAIN is a multi-agency database recording information about rough sleepers and the wider street population in London. </a:t>
            </a:r>
          </a:p>
          <a:p>
            <a:pPr marL="342900" indent="-342900" algn="l">
              <a:buFont typeface="Arial" panose="020B0604020202020204" pitchFamily="34" charset="0"/>
              <a:buChar char="•"/>
            </a:pPr>
            <a:r>
              <a:rPr lang="en-GB" sz="1800" dirty="0"/>
              <a:t>CHAIN  is commissioned and funded by the Greater London Authority (GLA) and managed by St Mungo’s. CHAIN is the UK’s most detailed and comprehensive source of information about rough sleepers.</a:t>
            </a:r>
          </a:p>
          <a:p>
            <a:pPr marL="342900" indent="-342900" algn="l">
              <a:buFont typeface="Arial" panose="020B0604020202020204" pitchFamily="34" charset="0"/>
              <a:buChar char="•"/>
            </a:pPr>
            <a:r>
              <a:rPr lang="en-GB" sz="1800" b="0" dirty="0">
                <a:solidFill>
                  <a:schemeClr val="tx1"/>
                </a:solidFill>
              </a:rPr>
              <a:t>According to the Chain Outer London 2021/22 Annual Report there were 153 rough sleepers in Waltham Forest.</a:t>
            </a:r>
          </a:p>
          <a:p>
            <a:pPr algn="l"/>
            <a:endParaRPr lang="en-GB" sz="1800" b="0" dirty="0">
              <a:solidFill>
                <a:schemeClr val="tx1"/>
              </a:solidFill>
            </a:endParaRPr>
          </a:p>
          <a:p>
            <a:pPr algn="l"/>
            <a:endParaRPr lang="en-US" dirty="0"/>
          </a:p>
        </p:txBody>
      </p:sp>
      <p:graphicFrame>
        <p:nvGraphicFramePr>
          <p:cNvPr id="4" name="Table 4">
            <a:extLst>
              <a:ext uri="{FF2B5EF4-FFF2-40B4-BE49-F238E27FC236}">
                <a16:creationId xmlns:a16="http://schemas.microsoft.com/office/drawing/2014/main" id="{609B2430-A2A8-1A25-A2BA-4CE3D79B2EB3}"/>
              </a:ext>
            </a:extLst>
          </p:cNvPr>
          <p:cNvGraphicFramePr>
            <a:graphicFrameLocks noGrp="1"/>
          </p:cNvGraphicFramePr>
          <p:nvPr>
            <p:extLst>
              <p:ext uri="{D42A27DB-BD31-4B8C-83A1-F6EECF244321}">
                <p14:modId xmlns:p14="http://schemas.microsoft.com/office/powerpoint/2010/main" val="2106971174"/>
              </p:ext>
            </p:extLst>
          </p:nvPr>
        </p:nvGraphicFramePr>
        <p:xfrm>
          <a:off x="1900719" y="3546696"/>
          <a:ext cx="9056100" cy="1960851"/>
        </p:xfrm>
        <a:graphic>
          <a:graphicData uri="http://schemas.openxmlformats.org/drawingml/2006/table">
            <a:tbl>
              <a:tblPr firstRow="1" bandRow="1">
                <a:tableStyleId>{5C22544A-7EE6-4342-B048-85BDC9FD1C3A}</a:tableStyleId>
              </a:tblPr>
              <a:tblGrid>
                <a:gridCol w="1811220">
                  <a:extLst>
                    <a:ext uri="{9D8B030D-6E8A-4147-A177-3AD203B41FA5}">
                      <a16:colId xmlns:a16="http://schemas.microsoft.com/office/drawing/2014/main" val="2611157270"/>
                    </a:ext>
                  </a:extLst>
                </a:gridCol>
                <a:gridCol w="1811220">
                  <a:extLst>
                    <a:ext uri="{9D8B030D-6E8A-4147-A177-3AD203B41FA5}">
                      <a16:colId xmlns:a16="http://schemas.microsoft.com/office/drawing/2014/main" val="939077031"/>
                    </a:ext>
                  </a:extLst>
                </a:gridCol>
                <a:gridCol w="1811220">
                  <a:extLst>
                    <a:ext uri="{9D8B030D-6E8A-4147-A177-3AD203B41FA5}">
                      <a16:colId xmlns:a16="http://schemas.microsoft.com/office/drawing/2014/main" val="3477793301"/>
                    </a:ext>
                  </a:extLst>
                </a:gridCol>
                <a:gridCol w="1811220">
                  <a:extLst>
                    <a:ext uri="{9D8B030D-6E8A-4147-A177-3AD203B41FA5}">
                      <a16:colId xmlns:a16="http://schemas.microsoft.com/office/drawing/2014/main" val="952732771"/>
                    </a:ext>
                  </a:extLst>
                </a:gridCol>
                <a:gridCol w="1811220">
                  <a:extLst>
                    <a:ext uri="{9D8B030D-6E8A-4147-A177-3AD203B41FA5}">
                      <a16:colId xmlns:a16="http://schemas.microsoft.com/office/drawing/2014/main" val="1641688980"/>
                    </a:ext>
                  </a:extLst>
                </a:gridCol>
              </a:tblGrid>
              <a:tr h="577837">
                <a:tc>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2018-19</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2019-20</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2020-21</a:t>
                      </a:r>
                    </a:p>
                    <a:p>
                      <a:endParaRPr lang="en-GB" dirty="0"/>
                    </a:p>
                  </a:txBody>
                  <a:tcPr/>
                </a:tc>
                <a:tc>
                  <a:txBody>
                    <a:bodyPr/>
                    <a:lstStyle/>
                    <a:p>
                      <a:r>
                        <a:rPr lang="en-GB" dirty="0"/>
                        <a:t>2021-22</a:t>
                      </a:r>
                    </a:p>
                  </a:txBody>
                  <a:tcPr/>
                </a:tc>
                <a:extLst>
                  <a:ext uri="{0D108BD9-81ED-4DB2-BD59-A6C34878D82A}">
                    <a16:rowId xmlns:a16="http://schemas.microsoft.com/office/drawing/2014/main" val="349113776"/>
                  </a:ext>
                </a:extLst>
              </a:tr>
              <a:tr h="1320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Number of people seen sleeping rough. </a:t>
                      </a:r>
                    </a:p>
                  </a:txBody>
                  <a:tcPr/>
                </a:tc>
                <a:tc>
                  <a:txBody>
                    <a:bodyPr/>
                    <a:lstStyle/>
                    <a:p>
                      <a:r>
                        <a:rPr lang="en-GB" dirty="0"/>
                        <a:t>137</a:t>
                      </a:r>
                    </a:p>
                  </a:txBody>
                  <a:tcPr/>
                </a:tc>
                <a:tc>
                  <a:txBody>
                    <a:bodyPr/>
                    <a:lstStyle/>
                    <a:p>
                      <a:r>
                        <a:rPr lang="en-GB" dirty="0"/>
                        <a:t>133</a:t>
                      </a:r>
                    </a:p>
                  </a:txBody>
                  <a:tcPr/>
                </a:tc>
                <a:tc>
                  <a:txBody>
                    <a:bodyPr/>
                    <a:lstStyle/>
                    <a:p>
                      <a:r>
                        <a:rPr lang="en-GB" dirty="0"/>
                        <a:t>261</a:t>
                      </a:r>
                    </a:p>
                  </a:txBody>
                  <a:tcPr/>
                </a:tc>
                <a:tc>
                  <a:txBody>
                    <a:bodyPr/>
                    <a:lstStyle/>
                    <a:p>
                      <a:r>
                        <a:rPr lang="en-GB" dirty="0"/>
                        <a:t>153</a:t>
                      </a:r>
                    </a:p>
                  </a:txBody>
                  <a:tcPr/>
                </a:tc>
                <a:extLst>
                  <a:ext uri="{0D108BD9-81ED-4DB2-BD59-A6C34878D82A}">
                    <a16:rowId xmlns:a16="http://schemas.microsoft.com/office/drawing/2014/main" val="3798224077"/>
                  </a:ext>
                </a:extLst>
              </a:tr>
            </a:tbl>
          </a:graphicData>
        </a:graphic>
      </p:graphicFrame>
    </p:spTree>
    <p:extLst>
      <p:ext uri="{BB962C8B-B14F-4D97-AF65-F5344CB8AC3E}">
        <p14:creationId xmlns:p14="http://schemas.microsoft.com/office/powerpoint/2010/main" val="880376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F4094F2-28CE-BE6C-6949-02683A54C954}"/>
              </a:ext>
            </a:extLst>
          </p:cNvPr>
          <p:cNvSpPr>
            <a:spLocks noGrp="1"/>
          </p:cNvSpPr>
          <p:nvPr>
            <p:ph type="title"/>
          </p:nvPr>
        </p:nvSpPr>
        <p:spPr>
          <a:xfrm>
            <a:off x="838200" y="365125"/>
            <a:ext cx="10638034" cy="816403"/>
          </a:xfrm>
        </p:spPr>
        <p:txBody>
          <a:bodyPr/>
          <a:lstStyle/>
          <a:p>
            <a:pPr algn="ctr"/>
            <a:r>
              <a:rPr lang="en-US" dirty="0"/>
              <a:t>Rough Sleeping Snapshot</a:t>
            </a:r>
          </a:p>
        </p:txBody>
      </p:sp>
      <p:graphicFrame>
        <p:nvGraphicFramePr>
          <p:cNvPr id="9" name="Table 9">
            <a:extLst>
              <a:ext uri="{FF2B5EF4-FFF2-40B4-BE49-F238E27FC236}">
                <a16:creationId xmlns:a16="http://schemas.microsoft.com/office/drawing/2014/main" id="{E507A5D8-648A-D723-9488-F0CEE36BC655}"/>
              </a:ext>
            </a:extLst>
          </p:cNvPr>
          <p:cNvGraphicFramePr>
            <a:graphicFrameLocks noGrp="1"/>
          </p:cNvGraphicFramePr>
          <p:nvPr>
            <p:ph idx="1"/>
            <p:extLst>
              <p:ext uri="{D42A27DB-BD31-4B8C-83A1-F6EECF244321}">
                <p14:modId xmlns:p14="http://schemas.microsoft.com/office/powerpoint/2010/main" val="4088429977"/>
              </p:ext>
            </p:extLst>
          </p:nvPr>
        </p:nvGraphicFramePr>
        <p:xfrm>
          <a:off x="832207" y="4264909"/>
          <a:ext cx="10515600" cy="128524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45484219"/>
                    </a:ext>
                  </a:extLst>
                </a:gridCol>
                <a:gridCol w="1752600">
                  <a:extLst>
                    <a:ext uri="{9D8B030D-6E8A-4147-A177-3AD203B41FA5}">
                      <a16:colId xmlns:a16="http://schemas.microsoft.com/office/drawing/2014/main" val="3235707640"/>
                    </a:ext>
                  </a:extLst>
                </a:gridCol>
                <a:gridCol w="1752600">
                  <a:extLst>
                    <a:ext uri="{9D8B030D-6E8A-4147-A177-3AD203B41FA5}">
                      <a16:colId xmlns:a16="http://schemas.microsoft.com/office/drawing/2014/main" val="365049456"/>
                    </a:ext>
                  </a:extLst>
                </a:gridCol>
                <a:gridCol w="1752600">
                  <a:extLst>
                    <a:ext uri="{9D8B030D-6E8A-4147-A177-3AD203B41FA5}">
                      <a16:colId xmlns:a16="http://schemas.microsoft.com/office/drawing/2014/main" val="4269996309"/>
                    </a:ext>
                  </a:extLst>
                </a:gridCol>
                <a:gridCol w="1752600">
                  <a:extLst>
                    <a:ext uri="{9D8B030D-6E8A-4147-A177-3AD203B41FA5}">
                      <a16:colId xmlns:a16="http://schemas.microsoft.com/office/drawing/2014/main" val="942930015"/>
                    </a:ext>
                  </a:extLst>
                </a:gridCol>
                <a:gridCol w="1752600">
                  <a:extLst>
                    <a:ext uri="{9D8B030D-6E8A-4147-A177-3AD203B41FA5}">
                      <a16:colId xmlns:a16="http://schemas.microsoft.com/office/drawing/2014/main" val="3734235150"/>
                    </a:ext>
                  </a:extLst>
                </a:gridCol>
              </a:tblGrid>
              <a:tr h="370840">
                <a:tc>
                  <a:txBody>
                    <a:bodyPr/>
                    <a:lstStyle/>
                    <a:p>
                      <a:endParaRPr lang="en-GB"/>
                    </a:p>
                  </a:txBody>
                  <a:tcPr/>
                </a:tc>
                <a:tc>
                  <a:txBody>
                    <a:bodyPr/>
                    <a:lstStyle/>
                    <a:p>
                      <a:r>
                        <a:rPr lang="en-GB" dirty="0"/>
                        <a:t>2018</a:t>
                      </a:r>
                    </a:p>
                  </a:txBody>
                  <a:tcPr/>
                </a:tc>
                <a:tc>
                  <a:txBody>
                    <a:bodyPr/>
                    <a:lstStyle/>
                    <a:p>
                      <a:r>
                        <a:rPr lang="en-GB" dirty="0"/>
                        <a:t>2019</a:t>
                      </a:r>
                    </a:p>
                  </a:txBody>
                  <a:tcPr/>
                </a:tc>
                <a:tc>
                  <a:txBody>
                    <a:bodyPr/>
                    <a:lstStyle/>
                    <a:p>
                      <a:r>
                        <a:rPr lang="en-GB" dirty="0"/>
                        <a:t>2020</a:t>
                      </a:r>
                    </a:p>
                  </a:txBody>
                  <a:tcPr/>
                </a:tc>
                <a:tc>
                  <a:txBody>
                    <a:bodyPr/>
                    <a:lstStyle/>
                    <a:p>
                      <a:r>
                        <a:rPr lang="en-GB" dirty="0"/>
                        <a:t>2021</a:t>
                      </a:r>
                    </a:p>
                  </a:txBody>
                  <a:tcPr/>
                </a:tc>
                <a:tc>
                  <a:txBody>
                    <a:bodyPr/>
                    <a:lstStyle/>
                    <a:p>
                      <a:r>
                        <a:rPr lang="en-GB" dirty="0"/>
                        <a:t>2022</a:t>
                      </a:r>
                    </a:p>
                  </a:txBody>
                  <a:tcPr/>
                </a:tc>
                <a:extLst>
                  <a:ext uri="{0D108BD9-81ED-4DB2-BD59-A6C34878D82A}">
                    <a16:rowId xmlns:a16="http://schemas.microsoft.com/office/drawing/2014/main" val="2296536139"/>
                  </a:ext>
                </a:extLst>
              </a:tr>
              <a:tr h="370840">
                <a:tc>
                  <a:txBody>
                    <a:bodyPr/>
                    <a:lstStyle/>
                    <a:p>
                      <a:r>
                        <a:rPr lang="en-GB" dirty="0"/>
                        <a:t>Number of people recorded in LBWF</a:t>
                      </a:r>
                    </a:p>
                  </a:txBody>
                  <a:tcPr/>
                </a:tc>
                <a:tc>
                  <a:txBody>
                    <a:bodyPr/>
                    <a:lstStyle/>
                    <a:p>
                      <a:r>
                        <a:rPr lang="en-GB" dirty="0"/>
                        <a:t>22</a:t>
                      </a:r>
                    </a:p>
                  </a:txBody>
                  <a:tcPr/>
                </a:tc>
                <a:tc>
                  <a:txBody>
                    <a:bodyPr/>
                    <a:lstStyle/>
                    <a:p>
                      <a:r>
                        <a:rPr lang="en-GB" dirty="0"/>
                        <a:t>18</a:t>
                      </a:r>
                    </a:p>
                  </a:txBody>
                  <a:tcPr/>
                </a:tc>
                <a:tc>
                  <a:txBody>
                    <a:bodyPr/>
                    <a:lstStyle/>
                    <a:p>
                      <a:r>
                        <a:rPr lang="en-GB" dirty="0"/>
                        <a:t>18</a:t>
                      </a:r>
                    </a:p>
                  </a:txBody>
                  <a:tcPr/>
                </a:tc>
                <a:tc>
                  <a:txBody>
                    <a:bodyPr/>
                    <a:lstStyle/>
                    <a:p>
                      <a:r>
                        <a:rPr lang="en-GB" dirty="0"/>
                        <a:t>5</a:t>
                      </a:r>
                    </a:p>
                  </a:txBody>
                  <a:tcPr/>
                </a:tc>
                <a:tc>
                  <a:txBody>
                    <a:bodyPr/>
                    <a:lstStyle/>
                    <a:p>
                      <a:r>
                        <a:rPr lang="en-GB" dirty="0"/>
                        <a:t>27</a:t>
                      </a:r>
                    </a:p>
                  </a:txBody>
                  <a:tcPr/>
                </a:tc>
                <a:extLst>
                  <a:ext uri="{0D108BD9-81ED-4DB2-BD59-A6C34878D82A}">
                    <a16:rowId xmlns:a16="http://schemas.microsoft.com/office/drawing/2014/main" val="1386472317"/>
                  </a:ext>
                </a:extLst>
              </a:tr>
            </a:tbl>
          </a:graphicData>
        </a:graphic>
      </p:graphicFrame>
      <p:sp>
        <p:nvSpPr>
          <p:cNvPr id="10" name="TextBox 9">
            <a:extLst>
              <a:ext uri="{FF2B5EF4-FFF2-40B4-BE49-F238E27FC236}">
                <a16:creationId xmlns:a16="http://schemas.microsoft.com/office/drawing/2014/main" id="{C9DC6A73-0B33-4E2C-6AFC-B49BE656CD4A}"/>
              </a:ext>
            </a:extLst>
          </p:cNvPr>
          <p:cNvSpPr txBox="1"/>
          <p:nvPr/>
        </p:nvSpPr>
        <p:spPr>
          <a:xfrm>
            <a:off x="945222" y="1181529"/>
            <a:ext cx="10402585" cy="3139321"/>
          </a:xfrm>
          <a:prstGeom prst="rect">
            <a:avLst/>
          </a:prstGeom>
          <a:noFill/>
        </p:spPr>
        <p:txBody>
          <a:bodyPr wrap="square" rtlCol="0">
            <a:spAutoFit/>
          </a:bodyPr>
          <a:lstStyle/>
          <a:p>
            <a:pPr algn="l"/>
            <a:r>
              <a:rPr lang="en-GB" i="0" dirty="0">
                <a:solidFill>
                  <a:srgbClr val="0B0C0C"/>
                </a:solidFill>
                <a:effectLst/>
              </a:rPr>
              <a:t>Every year local authorities report the number of people rough sleeping in heir area on a  </a:t>
            </a:r>
            <a:r>
              <a:rPr lang="en-GB" b="0" i="0" dirty="0">
                <a:solidFill>
                  <a:srgbClr val="0B0C0C"/>
                </a:solidFill>
                <a:effectLst/>
              </a:rPr>
              <a:t>‘typical night’ . This is a single date chosen by the local authority between 1 October and 30 November.</a:t>
            </a:r>
          </a:p>
          <a:p>
            <a:pPr algn="l"/>
            <a:endParaRPr lang="en-GB" b="0" i="0" dirty="0">
              <a:solidFill>
                <a:srgbClr val="000000"/>
              </a:solidFill>
              <a:effectLst/>
            </a:endParaRPr>
          </a:p>
          <a:p>
            <a:pPr algn="l"/>
            <a:r>
              <a:rPr lang="en-GB" b="0" i="0" dirty="0">
                <a:solidFill>
                  <a:srgbClr val="000000"/>
                </a:solidFill>
                <a:effectLst/>
              </a:rPr>
              <a:t>Since 2010, the figures used for national statistics have used the following definition of rough sleeping:</a:t>
            </a:r>
          </a:p>
          <a:p>
            <a:pPr algn="l"/>
            <a:r>
              <a:rPr lang="en-GB" b="0" i="1" dirty="0">
                <a:solidFill>
                  <a:srgbClr val="000000"/>
                </a:solidFill>
                <a:effectLst/>
              </a:rPr>
              <a:t>“People sleeping, about to bed down (sitting on/in or standing next to their bedding) or actually bedded down in the open air (such as, on the streets, in tents, doorways, parks, bus shelters or encampments). People in buildings or other places not designed for habitation (such as stairwells, barns, sheds, car parks, cars, derelict boats, stations, or ‘bashes’).</a:t>
            </a:r>
          </a:p>
          <a:p>
            <a:pPr algn="l"/>
            <a:endParaRPr lang="en-GB" b="0" i="0" dirty="0">
              <a:solidFill>
                <a:srgbClr val="000000"/>
              </a:solidFill>
              <a:effectLst/>
            </a:endParaRPr>
          </a:p>
          <a:p>
            <a:pPr algn="l"/>
            <a:r>
              <a:rPr lang="en-GB" b="0" i="0" dirty="0">
                <a:solidFill>
                  <a:srgbClr val="000000"/>
                </a:solidFill>
                <a:effectLst/>
              </a:rPr>
              <a:t>The definition does not include people in hostels, shelters, sofa surfers, people in campsites or </a:t>
            </a:r>
            <a:r>
              <a:rPr lang="en-GB" dirty="0">
                <a:solidFill>
                  <a:srgbClr val="000000"/>
                </a:solidFill>
              </a:rPr>
              <a:t>t</a:t>
            </a:r>
            <a:r>
              <a:rPr lang="en-GB" b="0" i="0" dirty="0">
                <a:solidFill>
                  <a:srgbClr val="000000"/>
                </a:solidFill>
                <a:effectLst/>
              </a:rPr>
              <a:t>ravellers sites.</a:t>
            </a:r>
          </a:p>
          <a:p>
            <a:endParaRPr lang="en-GB" dirty="0"/>
          </a:p>
        </p:txBody>
      </p:sp>
    </p:spTree>
    <p:extLst>
      <p:ext uri="{BB962C8B-B14F-4D97-AF65-F5344CB8AC3E}">
        <p14:creationId xmlns:p14="http://schemas.microsoft.com/office/powerpoint/2010/main" val="68405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AF5AB2F-1481-29E1-B4FA-44BC8E6EB389}"/>
              </a:ext>
            </a:extLst>
          </p:cNvPr>
          <p:cNvSpPr>
            <a:spLocks noGrp="1"/>
          </p:cNvSpPr>
          <p:nvPr>
            <p:ph type="title"/>
          </p:nvPr>
        </p:nvSpPr>
        <p:spPr>
          <a:xfrm>
            <a:off x="838200" y="365125"/>
            <a:ext cx="10515600" cy="1325563"/>
          </a:xfrm>
        </p:spPr>
        <p:txBody>
          <a:bodyPr/>
          <a:lstStyle/>
          <a:p>
            <a:pPr algn="ctr"/>
            <a:r>
              <a:rPr lang="en-US" sz="4400" dirty="0"/>
              <a:t>Introduction</a:t>
            </a:r>
            <a:endParaRPr lang="en-US" dirty="0"/>
          </a:p>
        </p:txBody>
      </p:sp>
      <p:sp>
        <p:nvSpPr>
          <p:cNvPr id="10" name="Content Placeholder 2">
            <a:extLst>
              <a:ext uri="{FF2B5EF4-FFF2-40B4-BE49-F238E27FC236}">
                <a16:creationId xmlns:a16="http://schemas.microsoft.com/office/drawing/2014/main" id="{37C1E127-8B4C-04B7-6070-919FDB32D9E4}"/>
              </a:ext>
            </a:extLst>
          </p:cNvPr>
          <p:cNvSpPr>
            <a:spLocks noGrp="1"/>
          </p:cNvSpPr>
          <p:nvPr>
            <p:ph idx="1"/>
          </p:nvPr>
        </p:nvSpPr>
        <p:spPr>
          <a:xfrm>
            <a:off x="838200" y="1825625"/>
            <a:ext cx="8069494" cy="3710202"/>
          </a:xfrm>
        </p:spPr>
        <p:txBody>
          <a:bodyPr/>
          <a:lstStyle/>
          <a:p>
            <a:pPr marL="0" indent="0" algn="l">
              <a:buNone/>
            </a:pPr>
            <a:r>
              <a:rPr lang="en-GB" dirty="0"/>
              <a:t>Waltham Forest Council’s previous Homelessness Review was completed in 2018 as part of the research for our 2019-2024 strategy, Housing Futures: A Decent Roof for All. </a:t>
            </a:r>
          </a:p>
          <a:p>
            <a:pPr marL="0" indent="0" algn="l">
              <a:buNone/>
            </a:pPr>
            <a:r>
              <a:rPr lang="en-GB" dirty="0"/>
              <a:t>This document serves as an update to that review and will contribute towards our revised strategy</a:t>
            </a:r>
            <a:endParaRPr lang="en-US" dirty="0"/>
          </a:p>
        </p:txBody>
      </p:sp>
      <p:pic>
        <p:nvPicPr>
          <p:cNvPr id="4" name="Picture 3">
            <a:extLst>
              <a:ext uri="{FF2B5EF4-FFF2-40B4-BE49-F238E27FC236}">
                <a16:creationId xmlns:a16="http://schemas.microsoft.com/office/drawing/2014/main" id="{EF01D1BB-8208-AFE2-AE93-827830388BD3}"/>
              </a:ext>
            </a:extLst>
          </p:cNvPr>
          <p:cNvPicPr>
            <a:picLocks noChangeAspect="1"/>
          </p:cNvPicPr>
          <p:nvPr/>
        </p:nvPicPr>
        <p:blipFill>
          <a:blip r:embed="rId2"/>
          <a:stretch>
            <a:fillRect/>
          </a:stretch>
        </p:blipFill>
        <p:spPr>
          <a:xfrm>
            <a:off x="9029700" y="1049552"/>
            <a:ext cx="3162300" cy="4486275"/>
          </a:xfrm>
          <a:prstGeom prst="rect">
            <a:avLst/>
          </a:prstGeom>
        </p:spPr>
      </p:pic>
    </p:spTree>
    <p:extLst>
      <p:ext uri="{BB962C8B-B14F-4D97-AF65-F5344CB8AC3E}">
        <p14:creationId xmlns:p14="http://schemas.microsoft.com/office/powerpoint/2010/main" val="175510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8B5535A-1899-8A8E-733E-FC6EE8FB2B79}"/>
              </a:ext>
            </a:extLst>
          </p:cNvPr>
          <p:cNvSpPr>
            <a:spLocks noGrp="1"/>
          </p:cNvSpPr>
          <p:nvPr>
            <p:ph type="title"/>
          </p:nvPr>
        </p:nvSpPr>
        <p:spPr>
          <a:xfrm>
            <a:off x="838200" y="365126"/>
            <a:ext cx="10515600" cy="919978"/>
          </a:xfrm>
        </p:spPr>
        <p:txBody>
          <a:bodyPr/>
          <a:lstStyle/>
          <a:p>
            <a:pPr algn="ctr"/>
            <a:r>
              <a:rPr lang="en-US" dirty="0"/>
              <a:t>Social Housing supply</a:t>
            </a:r>
          </a:p>
        </p:txBody>
      </p:sp>
      <p:sp>
        <p:nvSpPr>
          <p:cNvPr id="10" name="Content Placeholder 2">
            <a:extLst>
              <a:ext uri="{FF2B5EF4-FFF2-40B4-BE49-F238E27FC236}">
                <a16:creationId xmlns:a16="http://schemas.microsoft.com/office/drawing/2014/main" id="{88F80228-585D-D4F0-E5A1-58F44EA776F0}"/>
              </a:ext>
            </a:extLst>
          </p:cNvPr>
          <p:cNvSpPr>
            <a:spLocks noGrp="1"/>
          </p:cNvSpPr>
          <p:nvPr>
            <p:ph idx="1"/>
          </p:nvPr>
        </p:nvSpPr>
        <p:spPr>
          <a:xfrm>
            <a:off x="838200" y="1151540"/>
            <a:ext cx="10515600" cy="4287793"/>
          </a:xfrm>
        </p:spPr>
        <p:txBody>
          <a:bodyPr/>
          <a:lstStyle/>
          <a:p>
            <a:r>
              <a:rPr lang="en-GB" sz="1800" b="0" i="0" dirty="0">
                <a:solidFill>
                  <a:srgbClr val="121212"/>
                </a:solidFill>
                <a:effectLst/>
              </a:rPr>
              <a:t>The 2021 Census shows that </a:t>
            </a:r>
            <a:r>
              <a:rPr lang="en-GB" sz="1800" dirty="0">
                <a:solidFill>
                  <a:srgbClr val="323132"/>
                </a:solidFill>
              </a:rPr>
              <a:t>t</a:t>
            </a:r>
            <a:r>
              <a:rPr lang="en-GB" sz="1800" b="0" i="0" dirty="0">
                <a:solidFill>
                  <a:srgbClr val="323132"/>
                </a:solidFill>
                <a:effectLst/>
              </a:rPr>
              <a:t>he rate of social renting in Waltham Forest fell from 22.1% to 21.5% over the last 10 years. </a:t>
            </a:r>
          </a:p>
          <a:p>
            <a:r>
              <a:rPr lang="en-GB" sz="1800" b="0" i="0" dirty="0">
                <a:solidFill>
                  <a:srgbClr val="202124"/>
                </a:solidFill>
                <a:effectLst/>
              </a:rPr>
              <a:t>There are over 15,000 socially rented housing associations and registered provider properties in Waltham Forest</a:t>
            </a:r>
          </a:p>
          <a:p>
            <a:r>
              <a:rPr lang="en-GB" sz="1800" b="0" i="0" dirty="0">
                <a:solidFill>
                  <a:srgbClr val="202124"/>
                </a:solidFill>
                <a:effectLst/>
              </a:rPr>
              <a:t>There are more than 30 Housing Associations in Waltham Forest. The three largest Housing Associations are London &amp; Quadrant, Peabody Housing Trust and Clarion Housing Group</a:t>
            </a:r>
          </a:p>
          <a:p>
            <a:r>
              <a:rPr lang="en-GB" sz="1800" b="0" i="0" dirty="0">
                <a:solidFill>
                  <a:srgbClr val="202124"/>
                </a:solidFill>
                <a:effectLst/>
              </a:rPr>
              <a:t>In 2019 Waltham Forest launched the Housing Compact which </a:t>
            </a:r>
            <a:r>
              <a:rPr lang="en-GB" sz="1800" b="0" i="0" dirty="0">
                <a:solidFill>
                  <a:srgbClr val="121212"/>
                </a:solidFill>
                <a:effectLst/>
              </a:rPr>
              <a:t>sets out how we will work in partnership with housing associations</a:t>
            </a:r>
            <a:endParaRPr lang="en-GB" sz="1800" dirty="0">
              <a:solidFill>
                <a:srgbClr val="202124"/>
              </a:solidFill>
            </a:endParaRPr>
          </a:p>
          <a:p>
            <a:r>
              <a:rPr lang="en-GB" sz="1800" b="0" i="0" dirty="0">
                <a:solidFill>
                  <a:srgbClr val="202124"/>
                </a:solidFill>
                <a:effectLst/>
              </a:rPr>
              <a:t>The Right to Buy scheme </a:t>
            </a:r>
            <a:r>
              <a:rPr lang="en-GB" sz="1800" dirty="0">
                <a:solidFill>
                  <a:srgbClr val="040C28"/>
                </a:solidFill>
              </a:rPr>
              <a:t>allows</a:t>
            </a:r>
            <a:r>
              <a:rPr lang="en-GB" sz="1800" b="0" i="0" dirty="0">
                <a:solidFill>
                  <a:srgbClr val="040C28"/>
                </a:solidFill>
                <a:effectLst/>
              </a:rPr>
              <a:t> eligible council and housing association tenants in England to buy their home at a reduced price. In London, the maximum  discount is £127,900. In Waltham Forest 66 properties were purchased through the Righ</a:t>
            </a:r>
            <a:r>
              <a:rPr lang="en-GB" sz="1800" dirty="0">
                <a:solidFill>
                  <a:srgbClr val="040C28"/>
                </a:solidFill>
              </a:rPr>
              <a:t>t to Buy scheme in 2022-23. </a:t>
            </a:r>
            <a:endParaRPr lang="en-US" sz="1800" dirty="0"/>
          </a:p>
          <a:p>
            <a:endParaRPr lang="en-US" dirty="0"/>
          </a:p>
        </p:txBody>
      </p:sp>
      <p:graphicFrame>
        <p:nvGraphicFramePr>
          <p:cNvPr id="2" name="Table 2">
            <a:extLst>
              <a:ext uri="{FF2B5EF4-FFF2-40B4-BE49-F238E27FC236}">
                <a16:creationId xmlns:a16="http://schemas.microsoft.com/office/drawing/2014/main" id="{F3E92D95-AD09-27E4-8BB9-6FFB6AFAF935}"/>
              </a:ext>
            </a:extLst>
          </p:cNvPr>
          <p:cNvGraphicFramePr>
            <a:graphicFrameLocks noGrp="1"/>
          </p:cNvGraphicFramePr>
          <p:nvPr>
            <p:extLst>
              <p:ext uri="{D42A27DB-BD31-4B8C-83A1-F6EECF244321}">
                <p14:modId xmlns:p14="http://schemas.microsoft.com/office/powerpoint/2010/main" val="3062107647"/>
              </p:ext>
            </p:extLst>
          </p:nvPr>
        </p:nvGraphicFramePr>
        <p:xfrm>
          <a:off x="838200" y="4551927"/>
          <a:ext cx="8128001" cy="10269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706974865"/>
                    </a:ext>
                  </a:extLst>
                </a:gridCol>
                <a:gridCol w="1161143">
                  <a:extLst>
                    <a:ext uri="{9D8B030D-6E8A-4147-A177-3AD203B41FA5}">
                      <a16:colId xmlns:a16="http://schemas.microsoft.com/office/drawing/2014/main" val="2354851435"/>
                    </a:ext>
                  </a:extLst>
                </a:gridCol>
                <a:gridCol w="1161143">
                  <a:extLst>
                    <a:ext uri="{9D8B030D-6E8A-4147-A177-3AD203B41FA5}">
                      <a16:colId xmlns:a16="http://schemas.microsoft.com/office/drawing/2014/main" val="4183603469"/>
                    </a:ext>
                  </a:extLst>
                </a:gridCol>
                <a:gridCol w="1161143">
                  <a:extLst>
                    <a:ext uri="{9D8B030D-6E8A-4147-A177-3AD203B41FA5}">
                      <a16:colId xmlns:a16="http://schemas.microsoft.com/office/drawing/2014/main" val="3020523544"/>
                    </a:ext>
                  </a:extLst>
                </a:gridCol>
                <a:gridCol w="1161143">
                  <a:extLst>
                    <a:ext uri="{9D8B030D-6E8A-4147-A177-3AD203B41FA5}">
                      <a16:colId xmlns:a16="http://schemas.microsoft.com/office/drawing/2014/main" val="3504321605"/>
                    </a:ext>
                  </a:extLst>
                </a:gridCol>
                <a:gridCol w="1161143">
                  <a:extLst>
                    <a:ext uri="{9D8B030D-6E8A-4147-A177-3AD203B41FA5}">
                      <a16:colId xmlns:a16="http://schemas.microsoft.com/office/drawing/2014/main" val="1084312147"/>
                    </a:ext>
                  </a:extLst>
                </a:gridCol>
                <a:gridCol w="1161143">
                  <a:extLst>
                    <a:ext uri="{9D8B030D-6E8A-4147-A177-3AD203B41FA5}">
                      <a16:colId xmlns:a16="http://schemas.microsoft.com/office/drawing/2014/main" val="2679327008"/>
                    </a:ext>
                  </a:extLst>
                </a:gridCol>
              </a:tblGrid>
              <a:tr h="370840">
                <a:tc>
                  <a:txBody>
                    <a:bodyPr/>
                    <a:lstStyle/>
                    <a:p>
                      <a:r>
                        <a:rPr lang="en-GB" dirty="0"/>
                        <a:t>Property Size</a:t>
                      </a:r>
                    </a:p>
                  </a:txBody>
                  <a:tcPr/>
                </a:tc>
                <a:tc>
                  <a:txBody>
                    <a:bodyPr/>
                    <a:lstStyle/>
                    <a:p>
                      <a:r>
                        <a:rPr lang="en-GB" dirty="0"/>
                        <a:t>Bedsit</a:t>
                      </a:r>
                    </a:p>
                  </a:txBody>
                  <a:tcPr/>
                </a:tc>
                <a:tc>
                  <a:txBody>
                    <a:bodyPr/>
                    <a:lstStyle/>
                    <a:p>
                      <a:r>
                        <a:rPr lang="en-GB" dirty="0"/>
                        <a:t>One Bed</a:t>
                      </a:r>
                    </a:p>
                  </a:txBody>
                  <a:tcPr/>
                </a:tc>
                <a:tc>
                  <a:txBody>
                    <a:bodyPr/>
                    <a:lstStyle/>
                    <a:p>
                      <a:r>
                        <a:rPr lang="en-GB" dirty="0"/>
                        <a:t>Two Bed</a:t>
                      </a:r>
                    </a:p>
                  </a:txBody>
                  <a:tcPr/>
                </a:tc>
                <a:tc>
                  <a:txBody>
                    <a:bodyPr/>
                    <a:lstStyle/>
                    <a:p>
                      <a:r>
                        <a:rPr lang="en-GB" dirty="0"/>
                        <a:t>Three Bed</a:t>
                      </a:r>
                    </a:p>
                  </a:txBody>
                  <a:tcPr/>
                </a:tc>
                <a:tc>
                  <a:txBody>
                    <a:bodyPr/>
                    <a:lstStyle/>
                    <a:p>
                      <a:r>
                        <a:rPr lang="en-GB" dirty="0"/>
                        <a:t>Four+ Bed</a:t>
                      </a:r>
                    </a:p>
                  </a:txBody>
                  <a:tcPr/>
                </a:tc>
                <a:tc>
                  <a:txBody>
                    <a:bodyPr/>
                    <a:lstStyle/>
                    <a:p>
                      <a:r>
                        <a:rPr lang="en-GB" dirty="0"/>
                        <a:t>Total</a:t>
                      </a:r>
                    </a:p>
                  </a:txBody>
                  <a:tcPr/>
                </a:tc>
                <a:extLst>
                  <a:ext uri="{0D108BD9-81ED-4DB2-BD59-A6C34878D82A}">
                    <a16:rowId xmlns:a16="http://schemas.microsoft.com/office/drawing/2014/main" val="107903266"/>
                  </a:ext>
                </a:extLst>
              </a:tr>
              <a:tr h="386860">
                <a:tc>
                  <a:txBody>
                    <a:bodyPr/>
                    <a:lstStyle/>
                    <a:p>
                      <a:r>
                        <a:rPr lang="en-GB" dirty="0"/>
                        <a:t>No. Sold</a:t>
                      </a:r>
                    </a:p>
                  </a:txBody>
                  <a:tcPr/>
                </a:tc>
                <a:tc>
                  <a:txBody>
                    <a:bodyPr/>
                    <a:lstStyle/>
                    <a:p>
                      <a:r>
                        <a:rPr lang="en-GB" dirty="0"/>
                        <a:t>4</a:t>
                      </a:r>
                    </a:p>
                  </a:txBody>
                  <a:tcPr/>
                </a:tc>
                <a:tc>
                  <a:txBody>
                    <a:bodyPr/>
                    <a:lstStyle/>
                    <a:p>
                      <a:r>
                        <a:rPr lang="en-GB" dirty="0"/>
                        <a:t>14</a:t>
                      </a:r>
                    </a:p>
                  </a:txBody>
                  <a:tcPr/>
                </a:tc>
                <a:tc>
                  <a:txBody>
                    <a:bodyPr/>
                    <a:lstStyle/>
                    <a:p>
                      <a:r>
                        <a:rPr lang="en-GB" dirty="0"/>
                        <a:t>27</a:t>
                      </a:r>
                    </a:p>
                  </a:txBody>
                  <a:tcPr/>
                </a:tc>
                <a:tc>
                  <a:txBody>
                    <a:bodyPr/>
                    <a:lstStyle/>
                    <a:p>
                      <a:r>
                        <a:rPr lang="en-GB" dirty="0"/>
                        <a:t>19</a:t>
                      </a:r>
                    </a:p>
                  </a:txBody>
                  <a:tcPr/>
                </a:tc>
                <a:tc>
                  <a:txBody>
                    <a:bodyPr/>
                    <a:lstStyle/>
                    <a:p>
                      <a:r>
                        <a:rPr lang="en-GB" dirty="0"/>
                        <a:t>2</a:t>
                      </a:r>
                    </a:p>
                  </a:txBody>
                  <a:tcPr/>
                </a:tc>
                <a:tc>
                  <a:txBody>
                    <a:bodyPr/>
                    <a:lstStyle/>
                    <a:p>
                      <a:r>
                        <a:rPr lang="en-GB" dirty="0"/>
                        <a:t>66</a:t>
                      </a:r>
                    </a:p>
                  </a:txBody>
                  <a:tcPr/>
                </a:tc>
                <a:extLst>
                  <a:ext uri="{0D108BD9-81ED-4DB2-BD59-A6C34878D82A}">
                    <a16:rowId xmlns:a16="http://schemas.microsoft.com/office/drawing/2014/main" val="2698898451"/>
                  </a:ext>
                </a:extLst>
              </a:tr>
            </a:tbl>
          </a:graphicData>
        </a:graphic>
      </p:graphicFrame>
    </p:spTree>
    <p:extLst>
      <p:ext uri="{BB962C8B-B14F-4D97-AF65-F5344CB8AC3E}">
        <p14:creationId xmlns:p14="http://schemas.microsoft.com/office/powerpoint/2010/main" val="3024444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45622C8-678B-5FE5-49E1-B1E7EF262864}"/>
              </a:ext>
            </a:extLst>
          </p:cNvPr>
          <p:cNvSpPr>
            <a:spLocks noGrp="1"/>
          </p:cNvSpPr>
          <p:nvPr>
            <p:ph type="title"/>
          </p:nvPr>
        </p:nvSpPr>
        <p:spPr>
          <a:xfrm>
            <a:off x="838200" y="365126"/>
            <a:ext cx="10515596" cy="857500"/>
          </a:xfrm>
        </p:spPr>
        <p:txBody>
          <a:bodyPr/>
          <a:lstStyle/>
          <a:p>
            <a:pPr algn="ctr"/>
            <a:r>
              <a:rPr lang="en-US" dirty="0"/>
              <a:t>Social Housing Lets</a:t>
            </a:r>
          </a:p>
        </p:txBody>
      </p:sp>
      <p:graphicFrame>
        <p:nvGraphicFramePr>
          <p:cNvPr id="2" name="Table 2">
            <a:extLst>
              <a:ext uri="{FF2B5EF4-FFF2-40B4-BE49-F238E27FC236}">
                <a16:creationId xmlns:a16="http://schemas.microsoft.com/office/drawing/2014/main" id="{7D6FB205-2353-EC7E-4F30-DE2580B213A8}"/>
              </a:ext>
            </a:extLst>
          </p:cNvPr>
          <p:cNvGraphicFramePr>
            <a:graphicFrameLocks noGrp="1"/>
          </p:cNvGraphicFramePr>
          <p:nvPr>
            <p:ph idx="1"/>
            <p:extLst>
              <p:ext uri="{D42A27DB-BD31-4B8C-83A1-F6EECF244321}">
                <p14:modId xmlns:p14="http://schemas.microsoft.com/office/powerpoint/2010/main" val="4232244997"/>
              </p:ext>
            </p:extLst>
          </p:nvPr>
        </p:nvGraphicFramePr>
        <p:xfrm>
          <a:off x="817654" y="2789126"/>
          <a:ext cx="10650872" cy="1645920"/>
        </p:xfrm>
        <a:graphic>
          <a:graphicData uri="http://schemas.openxmlformats.org/drawingml/2006/table">
            <a:tbl>
              <a:tblPr firstRow="1" bandRow="1">
                <a:tableStyleId>{5C22544A-7EE6-4342-B048-85BDC9FD1C3A}</a:tableStyleId>
              </a:tblPr>
              <a:tblGrid>
                <a:gridCol w="1331359">
                  <a:extLst>
                    <a:ext uri="{9D8B030D-6E8A-4147-A177-3AD203B41FA5}">
                      <a16:colId xmlns:a16="http://schemas.microsoft.com/office/drawing/2014/main" val="2717406020"/>
                    </a:ext>
                  </a:extLst>
                </a:gridCol>
                <a:gridCol w="1331359">
                  <a:extLst>
                    <a:ext uri="{9D8B030D-6E8A-4147-A177-3AD203B41FA5}">
                      <a16:colId xmlns:a16="http://schemas.microsoft.com/office/drawing/2014/main" val="3709433479"/>
                    </a:ext>
                  </a:extLst>
                </a:gridCol>
                <a:gridCol w="1331359">
                  <a:extLst>
                    <a:ext uri="{9D8B030D-6E8A-4147-A177-3AD203B41FA5}">
                      <a16:colId xmlns:a16="http://schemas.microsoft.com/office/drawing/2014/main" val="1406807420"/>
                    </a:ext>
                  </a:extLst>
                </a:gridCol>
                <a:gridCol w="1331359">
                  <a:extLst>
                    <a:ext uri="{9D8B030D-6E8A-4147-A177-3AD203B41FA5}">
                      <a16:colId xmlns:a16="http://schemas.microsoft.com/office/drawing/2014/main" val="156430943"/>
                    </a:ext>
                  </a:extLst>
                </a:gridCol>
                <a:gridCol w="1331359">
                  <a:extLst>
                    <a:ext uri="{9D8B030D-6E8A-4147-A177-3AD203B41FA5}">
                      <a16:colId xmlns:a16="http://schemas.microsoft.com/office/drawing/2014/main" val="2193907235"/>
                    </a:ext>
                  </a:extLst>
                </a:gridCol>
                <a:gridCol w="1331359">
                  <a:extLst>
                    <a:ext uri="{9D8B030D-6E8A-4147-A177-3AD203B41FA5}">
                      <a16:colId xmlns:a16="http://schemas.microsoft.com/office/drawing/2014/main" val="1011386164"/>
                    </a:ext>
                  </a:extLst>
                </a:gridCol>
                <a:gridCol w="1331359">
                  <a:extLst>
                    <a:ext uri="{9D8B030D-6E8A-4147-A177-3AD203B41FA5}">
                      <a16:colId xmlns:a16="http://schemas.microsoft.com/office/drawing/2014/main" val="3924114675"/>
                    </a:ext>
                  </a:extLst>
                </a:gridCol>
                <a:gridCol w="1331359">
                  <a:extLst>
                    <a:ext uri="{9D8B030D-6E8A-4147-A177-3AD203B41FA5}">
                      <a16:colId xmlns:a16="http://schemas.microsoft.com/office/drawing/2014/main" val="526675879"/>
                    </a:ext>
                  </a:extLst>
                </a:gridCol>
              </a:tblGrid>
              <a:tr h="353800">
                <a:tc>
                  <a:txBody>
                    <a:bodyPr/>
                    <a:lstStyle/>
                    <a:p>
                      <a:endParaRPr lang="en-GB"/>
                    </a:p>
                  </a:txBody>
                  <a:tcPr/>
                </a:tc>
                <a:tc>
                  <a:txBody>
                    <a:bodyPr/>
                    <a:lstStyle/>
                    <a:p>
                      <a:r>
                        <a:rPr lang="en-GB" dirty="0"/>
                        <a:t>Studio</a:t>
                      </a:r>
                    </a:p>
                  </a:txBody>
                  <a:tcPr/>
                </a:tc>
                <a:tc>
                  <a:txBody>
                    <a:bodyPr/>
                    <a:lstStyle/>
                    <a:p>
                      <a:r>
                        <a:rPr lang="en-GB" dirty="0"/>
                        <a:t>One Bed</a:t>
                      </a:r>
                    </a:p>
                  </a:txBody>
                  <a:tcPr/>
                </a:tc>
                <a:tc>
                  <a:txBody>
                    <a:bodyPr/>
                    <a:lstStyle/>
                    <a:p>
                      <a:r>
                        <a:rPr lang="en-GB" dirty="0"/>
                        <a:t>Two Bed</a:t>
                      </a:r>
                    </a:p>
                  </a:txBody>
                  <a:tcPr/>
                </a:tc>
                <a:tc>
                  <a:txBody>
                    <a:bodyPr/>
                    <a:lstStyle/>
                    <a:p>
                      <a:r>
                        <a:rPr lang="en-GB" dirty="0"/>
                        <a:t>Three Bed</a:t>
                      </a:r>
                    </a:p>
                  </a:txBody>
                  <a:tcPr/>
                </a:tc>
                <a:tc>
                  <a:txBody>
                    <a:bodyPr/>
                    <a:lstStyle/>
                    <a:p>
                      <a:r>
                        <a:rPr lang="en-GB" dirty="0"/>
                        <a:t>Four Bed</a:t>
                      </a:r>
                    </a:p>
                  </a:txBody>
                  <a:tcPr/>
                </a:tc>
                <a:tc>
                  <a:txBody>
                    <a:bodyPr/>
                    <a:lstStyle/>
                    <a:p>
                      <a:r>
                        <a:rPr lang="en-GB" dirty="0"/>
                        <a:t>Not Classified</a:t>
                      </a:r>
                    </a:p>
                  </a:txBody>
                  <a:tcPr/>
                </a:tc>
                <a:tc>
                  <a:txBody>
                    <a:bodyPr/>
                    <a:lstStyle/>
                    <a:p>
                      <a:r>
                        <a:rPr lang="en-GB" dirty="0"/>
                        <a:t>Total</a:t>
                      </a:r>
                    </a:p>
                  </a:txBody>
                  <a:tcPr/>
                </a:tc>
                <a:extLst>
                  <a:ext uri="{0D108BD9-81ED-4DB2-BD59-A6C34878D82A}">
                    <a16:rowId xmlns:a16="http://schemas.microsoft.com/office/drawing/2014/main" val="2484954268"/>
                  </a:ext>
                </a:extLst>
              </a:tr>
              <a:tr h="353800">
                <a:tc>
                  <a:txBody>
                    <a:bodyPr/>
                    <a:lstStyle/>
                    <a:p>
                      <a:r>
                        <a:rPr lang="en-GB" dirty="0"/>
                        <a:t>LBWF</a:t>
                      </a:r>
                    </a:p>
                  </a:txBody>
                  <a:tcPr/>
                </a:tc>
                <a:tc>
                  <a:txBody>
                    <a:bodyPr/>
                    <a:lstStyle/>
                    <a:p>
                      <a:r>
                        <a:rPr lang="en-GB" dirty="0"/>
                        <a:t>20</a:t>
                      </a:r>
                    </a:p>
                  </a:txBody>
                  <a:tcPr/>
                </a:tc>
                <a:tc>
                  <a:txBody>
                    <a:bodyPr/>
                    <a:lstStyle/>
                    <a:p>
                      <a:r>
                        <a:rPr lang="en-GB" dirty="0"/>
                        <a:t>169</a:t>
                      </a:r>
                    </a:p>
                  </a:txBody>
                  <a:tcPr/>
                </a:tc>
                <a:tc>
                  <a:txBody>
                    <a:bodyPr/>
                    <a:lstStyle/>
                    <a:p>
                      <a:r>
                        <a:rPr lang="en-GB" dirty="0"/>
                        <a:t>100</a:t>
                      </a:r>
                    </a:p>
                  </a:txBody>
                  <a:tcPr/>
                </a:tc>
                <a:tc>
                  <a:txBody>
                    <a:bodyPr/>
                    <a:lstStyle/>
                    <a:p>
                      <a:r>
                        <a:rPr lang="en-GB" dirty="0"/>
                        <a:t>93</a:t>
                      </a:r>
                    </a:p>
                  </a:txBody>
                  <a:tcPr/>
                </a:tc>
                <a:tc>
                  <a:txBody>
                    <a:bodyPr/>
                    <a:lstStyle/>
                    <a:p>
                      <a:r>
                        <a:rPr lang="en-GB" dirty="0"/>
                        <a:t>5</a:t>
                      </a:r>
                    </a:p>
                  </a:txBody>
                  <a:tcPr/>
                </a:tc>
                <a:tc>
                  <a:txBody>
                    <a:bodyPr/>
                    <a:lstStyle/>
                    <a:p>
                      <a:r>
                        <a:rPr lang="en-GB" dirty="0"/>
                        <a:t>6</a:t>
                      </a:r>
                    </a:p>
                  </a:txBody>
                  <a:tcPr/>
                </a:tc>
                <a:tc>
                  <a:txBody>
                    <a:bodyPr/>
                    <a:lstStyle/>
                    <a:p>
                      <a:r>
                        <a:rPr lang="en-GB" dirty="0"/>
                        <a:t>393</a:t>
                      </a:r>
                    </a:p>
                  </a:txBody>
                  <a:tcPr/>
                </a:tc>
                <a:extLst>
                  <a:ext uri="{0D108BD9-81ED-4DB2-BD59-A6C34878D82A}">
                    <a16:rowId xmlns:a16="http://schemas.microsoft.com/office/drawing/2014/main" val="3201713736"/>
                  </a:ext>
                </a:extLst>
              </a:tr>
              <a:tr h="610668">
                <a:tc>
                  <a:txBody>
                    <a:bodyPr/>
                    <a:lstStyle/>
                    <a:p>
                      <a:r>
                        <a:rPr lang="en-GB" dirty="0"/>
                        <a:t>Housing Association</a:t>
                      </a:r>
                    </a:p>
                  </a:txBody>
                  <a:tcPr/>
                </a:tc>
                <a:tc>
                  <a:txBody>
                    <a:bodyPr/>
                    <a:lstStyle/>
                    <a:p>
                      <a:r>
                        <a:rPr lang="en-GB" dirty="0"/>
                        <a:t>1</a:t>
                      </a:r>
                    </a:p>
                  </a:txBody>
                  <a:tcPr/>
                </a:tc>
                <a:tc>
                  <a:txBody>
                    <a:bodyPr/>
                    <a:lstStyle/>
                    <a:p>
                      <a:r>
                        <a:rPr lang="en-GB" dirty="0"/>
                        <a:t>68</a:t>
                      </a:r>
                    </a:p>
                  </a:txBody>
                  <a:tcPr/>
                </a:tc>
                <a:tc>
                  <a:txBody>
                    <a:bodyPr/>
                    <a:lstStyle/>
                    <a:p>
                      <a:r>
                        <a:rPr lang="en-GB" dirty="0"/>
                        <a:t>53</a:t>
                      </a:r>
                    </a:p>
                  </a:txBody>
                  <a:tcPr/>
                </a:tc>
                <a:tc>
                  <a:txBody>
                    <a:bodyPr/>
                    <a:lstStyle/>
                    <a:p>
                      <a:r>
                        <a:rPr lang="en-GB" dirty="0"/>
                        <a:t>35</a:t>
                      </a:r>
                    </a:p>
                  </a:txBody>
                  <a:tcPr/>
                </a:tc>
                <a:tc>
                  <a:txBody>
                    <a:bodyPr/>
                    <a:lstStyle/>
                    <a:p>
                      <a:r>
                        <a:rPr lang="en-GB" dirty="0"/>
                        <a:t>1</a:t>
                      </a:r>
                    </a:p>
                  </a:txBody>
                  <a:tcPr/>
                </a:tc>
                <a:tc>
                  <a:txBody>
                    <a:bodyPr/>
                    <a:lstStyle/>
                    <a:p>
                      <a:r>
                        <a:rPr lang="en-GB" dirty="0"/>
                        <a:t>1</a:t>
                      </a:r>
                    </a:p>
                  </a:txBody>
                  <a:tcPr/>
                </a:tc>
                <a:tc>
                  <a:txBody>
                    <a:bodyPr/>
                    <a:lstStyle/>
                    <a:p>
                      <a:r>
                        <a:rPr lang="en-GB" dirty="0"/>
                        <a:t>159</a:t>
                      </a:r>
                    </a:p>
                  </a:txBody>
                  <a:tcPr/>
                </a:tc>
                <a:extLst>
                  <a:ext uri="{0D108BD9-81ED-4DB2-BD59-A6C34878D82A}">
                    <a16:rowId xmlns:a16="http://schemas.microsoft.com/office/drawing/2014/main" val="3209811747"/>
                  </a:ext>
                </a:extLst>
              </a:tr>
            </a:tbl>
          </a:graphicData>
        </a:graphic>
      </p:graphicFrame>
      <p:sp>
        <p:nvSpPr>
          <p:cNvPr id="3" name="TextBox 2">
            <a:extLst>
              <a:ext uri="{FF2B5EF4-FFF2-40B4-BE49-F238E27FC236}">
                <a16:creationId xmlns:a16="http://schemas.microsoft.com/office/drawing/2014/main" id="{B0D1B0DB-FC8E-EC9D-8C8B-B79E421DC0CC}"/>
              </a:ext>
            </a:extLst>
          </p:cNvPr>
          <p:cNvSpPr txBox="1"/>
          <p:nvPr/>
        </p:nvSpPr>
        <p:spPr>
          <a:xfrm>
            <a:off x="838200" y="1222626"/>
            <a:ext cx="10515596" cy="1200329"/>
          </a:xfrm>
          <a:prstGeom prst="rect">
            <a:avLst/>
          </a:prstGeom>
          <a:noFill/>
        </p:spPr>
        <p:txBody>
          <a:bodyPr wrap="square" rtlCol="0">
            <a:spAutoFit/>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In 2022-23 the total number of lettings of social housing in Waltham Forest  made to applicants on our Housing Register, including homeless households, was 552. This included 393 local authority homes and 159 housing association homes.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806348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8B5535A-1899-8A8E-733E-FC6EE8FB2B79}"/>
              </a:ext>
            </a:extLst>
          </p:cNvPr>
          <p:cNvSpPr>
            <a:spLocks noGrp="1"/>
          </p:cNvSpPr>
          <p:nvPr>
            <p:ph type="title"/>
          </p:nvPr>
        </p:nvSpPr>
        <p:spPr>
          <a:xfrm>
            <a:off x="838200" y="365125"/>
            <a:ext cx="10515600" cy="662291"/>
          </a:xfrm>
        </p:spPr>
        <p:txBody>
          <a:bodyPr>
            <a:normAutofit fontScale="90000"/>
          </a:bodyPr>
          <a:lstStyle/>
          <a:p>
            <a:r>
              <a:rPr lang="en-US" dirty="0"/>
              <a:t>Temporary Accommodation Allocations</a:t>
            </a:r>
          </a:p>
        </p:txBody>
      </p:sp>
      <p:sp>
        <p:nvSpPr>
          <p:cNvPr id="10" name="Content Placeholder 2">
            <a:extLst>
              <a:ext uri="{FF2B5EF4-FFF2-40B4-BE49-F238E27FC236}">
                <a16:creationId xmlns:a16="http://schemas.microsoft.com/office/drawing/2014/main" id="{88F80228-585D-D4F0-E5A1-58F44EA776F0}"/>
              </a:ext>
            </a:extLst>
          </p:cNvPr>
          <p:cNvSpPr>
            <a:spLocks noGrp="1"/>
          </p:cNvSpPr>
          <p:nvPr>
            <p:ph idx="1"/>
          </p:nvPr>
        </p:nvSpPr>
        <p:spPr>
          <a:xfrm>
            <a:off x="838200" y="1130157"/>
            <a:ext cx="10391454" cy="4442740"/>
          </a:xfrm>
        </p:spPr>
        <p:txBody>
          <a:bodyPr>
            <a:normAutofit lnSpcReduction="10000"/>
          </a:bodyPr>
          <a:lstStyle/>
          <a:p>
            <a:r>
              <a:rPr lang="en-GB" sz="1800" dirty="0"/>
              <a:t>The Housing Futures Strategy include the Council’s commitment to “Providing suitable accommodation where homelessness cannot be prevented – reducing the need for temporary accommodation”</a:t>
            </a:r>
            <a:endParaRPr lang="en-US" sz="1800" dirty="0"/>
          </a:p>
          <a:p>
            <a:pPr>
              <a:lnSpc>
                <a:spcPct val="107000"/>
              </a:lnSpc>
              <a:spcAft>
                <a:spcPts val="800"/>
              </a:spcAft>
            </a:pPr>
            <a:r>
              <a:rPr lang="en-GB" sz="1800" dirty="0">
                <a:ea typeface="Calibri" panose="020F0502020204030204" pitchFamily="34" charset="0"/>
                <a:cs typeface="Times New Roman" panose="02020603050405020304" pitchFamily="18" charset="0"/>
              </a:rPr>
              <a:t>In April 2021 Waltham Forest published an updated Temporary Accommodation Allocation Policy. The policy</a:t>
            </a:r>
            <a:r>
              <a:rPr lang="en-GB" sz="1800" dirty="0"/>
              <a:t> sets out the Council’s policy for the prioritisation of homeless households for temporary accommodation according to its location. </a:t>
            </a:r>
          </a:p>
          <a:p>
            <a:r>
              <a:rPr lang="en-GB" sz="1800" dirty="0"/>
              <a:t>The policy breaks down temporary accommodation into three categories:</a:t>
            </a:r>
          </a:p>
          <a:p>
            <a:pPr lvl="1"/>
            <a:r>
              <a:rPr lang="en-GB" sz="1400" dirty="0"/>
              <a:t>Zone A – located in the London Borough of Waltham Forest (LBWF) </a:t>
            </a:r>
          </a:p>
          <a:p>
            <a:pPr lvl="1"/>
            <a:r>
              <a:rPr lang="en-GB" sz="1400" dirty="0"/>
              <a:t>Zone B – ‘located in Greater London and neighbouring districts in Essex, Hertfordshire, Kent, Surrey, Berkshire and Buckinghamshire’ </a:t>
            </a:r>
          </a:p>
          <a:p>
            <a:pPr lvl="1"/>
            <a:r>
              <a:rPr lang="en-GB" sz="1400" dirty="0"/>
              <a:t> Zone C – located outside of Zones A and B </a:t>
            </a:r>
          </a:p>
          <a:p>
            <a:r>
              <a:rPr lang="en-GB" sz="1800" dirty="0"/>
              <a:t>The Council is committed to providing temporary accommodation in Waltham Forest (Zone A) whenever this is reasonably practical. </a:t>
            </a:r>
          </a:p>
          <a:p>
            <a:r>
              <a:rPr lang="en-US" sz="1800" dirty="0"/>
              <a:t>When it is not possible to place a household in borough an assessment will be completed, in line with the policy. The assessment considers the needs of all household members including employment, education and medical issues. </a:t>
            </a:r>
          </a:p>
        </p:txBody>
      </p:sp>
    </p:spTree>
    <p:extLst>
      <p:ext uri="{BB962C8B-B14F-4D97-AF65-F5344CB8AC3E}">
        <p14:creationId xmlns:p14="http://schemas.microsoft.com/office/powerpoint/2010/main" val="2096057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C012F-D138-8F1F-666F-E0ECFD037A65}"/>
              </a:ext>
            </a:extLst>
          </p:cNvPr>
          <p:cNvSpPr>
            <a:spLocks noGrp="1"/>
          </p:cNvSpPr>
          <p:nvPr>
            <p:ph type="title"/>
          </p:nvPr>
        </p:nvSpPr>
        <p:spPr>
          <a:xfrm>
            <a:off x="838200" y="365126"/>
            <a:ext cx="10515600" cy="919978"/>
          </a:xfrm>
        </p:spPr>
        <p:txBody>
          <a:bodyPr anchor="ctr">
            <a:normAutofit/>
          </a:bodyPr>
          <a:lstStyle/>
          <a:p>
            <a:r>
              <a:rPr lang="en-GB" dirty="0"/>
              <a:t>Temporary Accommodation</a:t>
            </a:r>
          </a:p>
        </p:txBody>
      </p:sp>
      <p:graphicFrame>
        <p:nvGraphicFramePr>
          <p:cNvPr id="3" name="Table 3">
            <a:extLst>
              <a:ext uri="{FF2B5EF4-FFF2-40B4-BE49-F238E27FC236}">
                <a16:creationId xmlns:a16="http://schemas.microsoft.com/office/drawing/2014/main" id="{B61BA633-FA20-AA7C-E042-1CF8E4021422}"/>
              </a:ext>
            </a:extLst>
          </p:cNvPr>
          <p:cNvGraphicFramePr>
            <a:graphicFrameLocks noGrp="1"/>
          </p:cNvGraphicFramePr>
          <p:nvPr>
            <p:ph idx="1"/>
            <p:extLst>
              <p:ext uri="{D42A27DB-BD31-4B8C-83A1-F6EECF244321}">
                <p14:modId xmlns:p14="http://schemas.microsoft.com/office/powerpoint/2010/main" val="3451563409"/>
              </p:ext>
            </p:extLst>
          </p:nvPr>
        </p:nvGraphicFramePr>
        <p:xfrm>
          <a:off x="838200" y="2524267"/>
          <a:ext cx="10515600" cy="2966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869276035"/>
                    </a:ext>
                  </a:extLst>
                </a:gridCol>
                <a:gridCol w="5257800">
                  <a:extLst>
                    <a:ext uri="{9D8B030D-6E8A-4147-A177-3AD203B41FA5}">
                      <a16:colId xmlns:a16="http://schemas.microsoft.com/office/drawing/2014/main" val="3411525169"/>
                    </a:ext>
                  </a:extLst>
                </a:gridCol>
              </a:tblGrid>
              <a:tr h="370840">
                <a:tc>
                  <a:txBody>
                    <a:bodyPr/>
                    <a:lstStyle/>
                    <a:p>
                      <a:r>
                        <a:rPr lang="en-GB" dirty="0"/>
                        <a:t>Type of Temporary Accommodation</a:t>
                      </a:r>
                    </a:p>
                  </a:txBody>
                  <a:tcPr/>
                </a:tc>
                <a:tc>
                  <a:txBody>
                    <a:bodyPr/>
                    <a:lstStyle/>
                    <a:p>
                      <a:r>
                        <a:rPr lang="en-GB" dirty="0"/>
                        <a:t>Number of Households</a:t>
                      </a:r>
                    </a:p>
                  </a:txBody>
                  <a:tcPr/>
                </a:tc>
                <a:extLst>
                  <a:ext uri="{0D108BD9-81ED-4DB2-BD59-A6C34878D82A}">
                    <a16:rowId xmlns:a16="http://schemas.microsoft.com/office/drawing/2014/main" val="1423388367"/>
                  </a:ext>
                </a:extLst>
              </a:tr>
              <a:tr h="370840">
                <a:tc>
                  <a:txBody>
                    <a:bodyPr/>
                    <a:lstStyle/>
                    <a:p>
                      <a:r>
                        <a:rPr lang="en-GB" dirty="0"/>
                        <a:t>Nightly B&amp;B </a:t>
                      </a:r>
                    </a:p>
                  </a:txBody>
                  <a:tcPr/>
                </a:tc>
                <a:tc>
                  <a:txBody>
                    <a:bodyPr/>
                    <a:lstStyle/>
                    <a:p>
                      <a:r>
                        <a:rPr lang="en-GB" dirty="0"/>
                        <a:t>71</a:t>
                      </a:r>
                    </a:p>
                  </a:txBody>
                  <a:tcPr/>
                </a:tc>
                <a:extLst>
                  <a:ext uri="{0D108BD9-81ED-4DB2-BD59-A6C34878D82A}">
                    <a16:rowId xmlns:a16="http://schemas.microsoft.com/office/drawing/2014/main" val="3706012106"/>
                  </a:ext>
                </a:extLst>
              </a:tr>
              <a:tr h="370840">
                <a:tc>
                  <a:txBody>
                    <a:bodyPr/>
                    <a:lstStyle/>
                    <a:p>
                      <a:r>
                        <a:rPr lang="en-GB" dirty="0"/>
                        <a:t>Nightly Self-Contained</a:t>
                      </a:r>
                    </a:p>
                  </a:txBody>
                  <a:tcPr/>
                </a:tc>
                <a:tc>
                  <a:txBody>
                    <a:bodyPr/>
                    <a:lstStyle/>
                    <a:p>
                      <a:r>
                        <a:rPr lang="en-GB" dirty="0"/>
                        <a:t>154</a:t>
                      </a:r>
                    </a:p>
                  </a:txBody>
                  <a:tcPr/>
                </a:tc>
                <a:extLst>
                  <a:ext uri="{0D108BD9-81ED-4DB2-BD59-A6C34878D82A}">
                    <a16:rowId xmlns:a16="http://schemas.microsoft.com/office/drawing/2014/main" val="3439137413"/>
                  </a:ext>
                </a:extLst>
              </a:tr>
              <a:tr h="370840">
                <a:tc>
                  <a:txBody>
                    <a:bodyPr/>
                    <a:lstStyle/>
                    <a:p>
                      <a:r>
                        <a:rPr lang="en-GB" dirty="0"/>
                        <a:t>PSL</a:t>
                      </a:r>
                    </a:p>
                  </a:txBody>
                  <a:tcPr/>
                </a:tc>
                <a:tc>
                  <a:txBody>
                    <a:bodyPr/>
                    <a:lstStyle/>
                    <a:p>
                      <a:r>
                        <a:rPr lang="en-GB" dirty="0"/>
                        <a:t>485</a:t>
                      </a:r>
                    </a:p>
                  </a:txBody>
                  <a:tcPr/>
                </a:tc>
                <a:extLst>
                  <a:ext uri="{0D108BD9-81ED-4DB2-BD59-A6C34878D82A}">
                    <a16:rowId xmlns:a16="http://schemas.microsoft.com/office/drawing/2014/main" val="4274342067"/>
                  </a:ext>
                </a:extLst>
              </a:tr>
              <a:tr h="370840">
                <a:tc>
                  <a:txBody>
                    <a:bodyPr/>
                    <a:lstStyle/>
                    <a:p>
                      <a:r>
                        <a:rPr lang="en-GB" dirty="0"/>
                        <a:t>Hostel</a:t>
                      </a:r>
                    </a:p>
                  </a:txBody>
                  <a:tcPr/>
                </a:tc>
                <a:tc>
                  <a:txBody>
                    <a:bodyPr/>
                    <a:lstStyle/>
                    <a:p>
                      <a:r>
                        <a:rPr lang="en-GB" dirty="0"/>
                        <a:t>114</a:t>
                      </a:r>
                    </a:p>
                  </a:txBody>
                  <a:tcPr/>
                </a:tc>
                <a:extLst>
                  <a:ext uri="{0D108BD9-81ED-4DB2-BD59-A6C34878D82A}">
                    <a16:rowId xmlns:a16="http://schemas.microsoft.com/office/drawing/2014/main" val="1672500017"/>
                  </a:ext>
                </a:extLst>
              </a:tr>
              <a:tr h="370840">
                <a:tc>
                  <a:txBody>
                    <a:bodyPr/>
                    <a:lstStyle/>
                    <a:p>
                      <a:r>
                        <a:rPr lang="en-GB" dirty="0"/>
                        <a:t>Regen Unit</a:t>
                      </a:r>
                    </a:p>
                  </a:txBody>
                  <a:tcPr/>
                </a:tc>
                <a:tc>
                  <a:txBody>
                    <a:bodyPr/>
                    <a:lstStyle/>
                    <a:p>
                      <a:r>
                        <a:rPr lang="en-GB" dirty="0"/>
                        <a:t>39</a:t>
                      </a:r>
                    </a:p>
                  </a:txBody>
                  <a:tcPr/>
                </a:tc>
                <a:extLst>
                  <a:ext uri="{0D108BD9-81ED-4DB2-BD59-A6C34878D82A}">
                    <a16:rowId xmlns:a16="http://schemas.microsoft.com/office/drawing/2014/main" val="919696146"/>
                  </a:ext>
                </a:extLst>
              </a:tr>
              <a:tr h="370840">
                <a:tc>
                  <a:txBody>
                    <a:bodyPr/>
                    <a:lstStyle/>
                    <a:p>
                      <a:r>
                        <a:rPr lang="en-GB" dirty="0"/>
                        <a:t>HALS</a:t>
                      </a:r>
                    </a:p>
                  </a:txBody>
                  <a:tcPr/>
                </a:tc>
                <a:tc>
                  <a:txBody>
                    <a:bodyPr/>
                    <a:lstStyle/>
                    <a:p>
                      <a:r>
                        <a:rPr lang="en-GB" dirty="0"/>
                        <a:t>15</a:t>
                      </a:r>
                    </a:p>
                  </a:txBody>
                  <a:tcPr/>
                </a:tc>
                <a:extLst>
                  <a:ext uri="{0D108BD9-81ED-4DB2-BD59-A6C34878D82A}">
                    <a16:rowId xmlns:a16="http://schemas.microsoft.com/office/drawing/2014/main" val="3908959927"/>
                  </a:ext>
                </a:extLst>
              </a:tr>
              <a:tr h="370840">
                <a:tc>
                  <a:txBody>
                    <a:bodyPr/>
                    <a:lstStyle/>
                    <a:p>
                      <a:r>
                        <a:rPr lang="en-GB" b="1" dirty="0"/>
                        <a:t>Total</a:t>
                      </a:r>
                    </a:p>
                  </a:txBody>
                  <a:tcPr/>
                </a:tc>
                <a:tc>
                  <a:txBody>
                    <a:bodyPr/>
                    <a:lstStyle/>
                    <a:p>
                      <a:r>
                        <a:rPr lang="en-GB" b="1" dirty="0"/>
                        <a:t>878</a:t>
                      </a:r>
                    </a:p>
                  </a:txBody>
                  <a:tcPr/>
                </a:tc>
                <a:extLst>
                  <a:ext uri="{0D108BD9-81ED-4DB2-BD59-A6C34878D82A}">
                    <a16:rowId xmlns:a16="http://schemas.microsoft.com/office/drawing/2014/main" val="4179765922"/>
                  </a:ext>
                </a:extLst>
              </a:tr>
            </a:tbl>
          </a:graphicData>
        </a:graphic>
      </p:graphicFrame>
      <p:sp>
        <p:nvSpPr>
          <p:cNvPr id="4" name="TextBox 3">
            <a:extLst>
              <a:ext uri="{FF2B5EF4-FFF2-40B4-BE49-F238E27FC236}">
                <a16:creationId xmlns:a16="http://schemas.microsoft.com/office/drawing/2014/main" id="{0A169CD9-29C4-D9D4-F24D-B5D4106232BB}"/>
              </a:ext>
            </a:extLst>
          </p:cNvPr>
          <p:cNvSpPr txBox="1"/>
          <p:nvPr/>
        </p:nvSpPr>
        <p:spPr>
          <a:xfrm>
            <a:off x="838200" y="1285104"/>
            <a:ext cx="10515600" cy="923330"/>
          </a:xfrm>
          <a:prstGeom prst="rect">
            <a:avLst/>
          </a:prstGeom>
          <a:noFill/>
        </p:spPr>
        <p:txBody>
          <a:bodyPr wrap="square" rtlCol="0">
            <a:spAutoFit/>
          </a:bodyPr>
          <a:lstStyle/>
          <a:p>
            <a:r>
              <a:rPr lang="en-GB" dirty="0"/>
              <a:t>In March 2023 there were 878 households in temporary accommodation provided by Waltham Forest. The majority of households, 436, were housed in borough (Zone A). 388 households were placed in other London boroughs and 54 families were accommodated outside of London.  </a:t>
            </a:r>
          </a:p>
        </p:txBody>
      </p:sp>
    </p:spTree>
    <p:extLst>
      <p:ext uri="{BB962C8B-B14F-4D97-AF65-F5344CB8AC3E}">
        <p14:creationId xmlns:p14="http://schemas.microsoft.com/office/powerpoint/2010/main" val="882469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9F643A4-E42F-AF28-398E-13821327A864}"/>
              </a:ext>
            </a:extLst>
          </p:cNvPr>
          <p:cNvSpPr>
            <a:spLocks noGrp="1"/>
          </p:cNvSpPr>
          <p:nvPr>
            <p:ph type="title"/>
          </p:nvPr>
        </p:nvSpPr>
        <p:spPr>
          <a:xfrm>
            <a:off x="838200" y="97997"/>
            <a:ext cx="10515600" cy="826677"/>
          </a:xfrm>
        </p:spPr>
        <p:txBody>
          <a:bodyPr/>
          <a:lstStyle/>
          <a:p>
            <a:pPr algn="ctr"/>
            <a:r>
              <a:rPr lang="en-US" dirty="0"/>
              <a:t>Private Rented Sector Offers</a:t>
            </a:r>
          </a:p>
        </p:txBody>
      </p:sp>
      <p:sp>
        <p:nvSpPr>
          <p:cNvPr id="10" name="Content Placeholder 2">
            <a:extLst>
              <a:ext uri="{FF2B5EF4-FFF2-40B4-BE49-F238E27FC236}">
                <a16:creationId xmlns:a16="http://schemas.microsoft.com/office/drawing/2014/main" id="{7A6A8FFE-7710-8ECD-9B6A-16C468A7427F}"/>
              </a:ext>
            </a:extLst>
          </p:cNvPr>
          <p:cNvSpPr>
            <a:spLocks noGrp="1"/>
          </p:cNvSpPr>
          <p:nvPr>
            <p:ph idx="1"/>
          </p:nvPr>
        </p:nvSpPr>
        <p:spPr>
          <a:xfrm>
            <a:off x="838200" y="821932"/>
            <a:ext cx="10515600" cy="4715839"/>
          </a:xfrm>
        </p:spPr>
        <p:txBody>
          <a:bodyPr>
            <a:noAutofit/>
          </a:bodyPr>
          <a:lstStyle/>
          <a:p>
            <a:pPr marL="0" indent="0">
              <a:lnSpc>
                <a:spcPct val="107000"/>
              </a:lnSpc>
              <a:spcAft>
                <a:spcPts val="800"/>
              </a:spcAft>
              <a:buNone/>
              <a:tabLst>
                <a:tab pos="457200" algn="l"/>
              </a:tabLst>
            </a:pPr>
            <a:r>
              <a:rPr lang="en-GB" sz="1600" dirty="0">
                <a:effectLst/>
                <a:ea typeface="Calibri" panose="020F0502020204030204" pitchFamily="34" charset="0"/>
                <a:cs typeface="Times New Roman" panose="02020603050405020304" pitchFamily="18" charset="0"/>
              </a:rPr>
              <a:t>Since the </a:t>
            </a:r>
            <a:r>
              <a:rPr lang="en-GB" sz="1600" dirty="0">
                <a:ea typeface="Calibri" panose="020F0502020204030204" pitchFamily="34" charset="0"/>
                <a:cs typeface="Times New Roman" panose="02020603050405020304" pitchFamily="18" charset="0"/>
              </a:rPr>
              <a:t>introduction of </a:t>
            </a:r>
            <a:r>
              <a:rPr lang="en-GB" sz="1600" dirty="0">
                <a:effectLst/>
                <a:ea typeface="Calibri" panose="020F0502020204030204" pitchFamily="34" charset="0"/>
                <a:cs typeface="Times New Roman" panose="02020603050405020304" pitchFamily="18" charset="0"/>
              </a:rPr>
              <a:t>The Localism Act (2011) local authorities have been able to discharge their homelessness duty by arranging a suitable offer of accommodation in the private rented sector. </a:t>
            </a:r>
            <a:r>
              <a:rPr lang="en-GB" sz="1600" dirty="0">
                <a:ea typeface="Calibri" panose="020F0502020204030204" pitchFamily="34" charset="0"/>
                <a:cs typeface="Times New Roman" panose="02020603050405020304" pitchFamily="18" charset="0"/>
              </a:rPr>
              <a:t>Waltham Forest has several schemes to assist households to find suitable accommodation in the private rented sector. </a:t>
            </a:r>
          </a:p>
          <a:p>
            <a:pPr>
              <a:lnSpc>
                <a:spcPct val="107000"/>
              </a:lnSpc>
              <a:spcAft>
                <a:spcPts val="800"/>
              </a:spcAft>
              <a:tabLst>
                <a:tab pos="457200" algn="l"/>
              </a:tabLst>
            </a:pPr>
            <a:r>
              <a:rPr lang="en-GB" sz="1600" dirty="0">
                <a:effectLst/>
                <a:ea typeface="Calibri" panose="020F0502020204030204" pitchFamily="34" charset="0"/>
                <a:cs typeface="Times New Roman" panose="02020603050405020304" pitchFamily="18" charset="0"/>
              </a:rPr>
              <a:t>The self-help scheme assists applicants by providing the first month's rent, deposit and up to £500 toward relocation costs. </a:t>
            </a:r>
          </a:p>
          <a:p>
            <a:pPr>
              <a:lnSpc>
                <a:spcPct val="107000"/>
              </a:lnSpc>
              <a:spcAft>
                <a:spcPts val="800"/>
              </a:spcAft>
              <a:tabLst>
                <a:tab pos="457200" algn="l"/>
              </a:tabLst>
            </a:pPr>
            <a:r>
              <a:rPr lang="en-GB" sz="1600" dirty="0">
                <a:ea typeface="Calibri" panose="020F0502020204030204" pitchFamily="34" charset="0"/>
                <a:cs typeface="Times New Roman" panose="02020603050405020304" pitchFamily="18" charset="0"/>
              </a:rPr>
              <a:t>The Temporary Accommodation Reduction Project procure PRS accommodation which can be used to discharge the Council’s homelessness duty to household owed a main homelessness duty or households owed a relief duty who are in priority need</a:t>
            </a:r>
            <a:r>
              <a:rPr lang="en-US" sz="1600" dirty="0">
                <a:effectLst/>
                <a:ea typeface="Calibri" panose="020F0502020204030204" pitchFamily="34" charset="0"/>
                <a:cs typeface="Times New Roman" panose="02020603050405020304" pitchFamily="18" charset="0"/>
              </a:rPr>
              <a:t>. The team procured 54 in 2022/23</a:t>
            </a:r>
          </a:p>
          <a:p>
            <a:pPr>
              <a:lnSpc>
                <a:spcPct val="107000"/>
              </a:lnSpc>
              <a:spcAft>
                <a:spcPts val="800"/>
              </a:spcAft>
              <a:tabLst>
                <a:tab pos="457200" algn="l"/>
              </a:tabLst>
            </a:pPr>
            <a:r>
              <a:rPr lang="en-GB" sz="1600" dirty="0">
                <a:ea typeface="Calibri" panose="020F0502020204030204" pitchFamily="34" charset="0"/>
                <a:cs typeface="Times New Roman" panose="02020603050405020304" pitchFamily="18" charset="0"/>
              </a:rPr>
              <a:t>C</a:t>
            </a:r>
            <a:r>
              <a:rPr lang="en-GB" sz="1600" dirty="0">
                <a:effectLst/>
                <a:ea typeface="Calibri" panose="020F0502020204030204" pitchFamily="34" charset="0"/>
                <a:cs typeface="Times New Roman" panose="02020603050405020304" pitchFamily="18" charset="0"/>
              </a:rPr>
              <a:t>apital </a:t>
            </a:r>
            <a:r>
              <a:rPr lang="en-GB" sz="1600" dirty="0">
                <a:ea typeface="Calibri" panose="020F0502020204030204" pitchFamily="34" charset="0"/>
                <a:cs typeface="Times New Roman" panose="02020603050405020304" pitchFamily="18" charset="0"/>
              </a:rPr>
              <a:t>L</a:t>
            </a:r>
            <a:r>
              <a:rPr lang="en-GB" sz="1600" dirty="0">
                <a:effectLst/>
                <a:ea typeface="Calibri" panose="020F0502020204030204" pitchFamily="34" charset="0"/>
                <a:cs typeface="Times New Roman" panose="02020603050405020304" pitchFamily="18" charset="0"/>
              </a:rPr>
              <a:t>etters</a:t>
            </a:r>
            <a:r>
              <a:rPr lang="en-GB" sz="1600" dirty="0">
                <a:ea typeface="Calibri" panose="020F0502020204030204" pitchFamily="34" charset="0"/>
                <a:cs typeface="Times New Roman" panose="02020603050405020304" pitchFamily="18" charset="0"/>
              </a:rPr>
              <a:t> is a</a:t>
            </a:r>
            <a:r>
              <a:rPr lang="en-GB" sz="1600" dirty="0">
                <a:effectLst/>
                <a:ea typeface="Calibri" panose="020F0502020204030204" pitchFamily="34" charset="0"/>
                <a:cs typeface="Times New Roman" panose="02020603050405020304" pitchFamily="18" charset="0"/>
              </a:rPr>
              <a:t> partnership between 18 London boroughs. Capital Letters procures private PRS in London. Last year 25 properties were procured for Waltham Forest.</a:t>
            </a:r>
          </a:p>
          <a:p>
            <a:pPr>
              <a:lnSpc>
                <a:spcPct val="107000"/>
              </a:lnSpc>
              <a:spcAft>
                <a:spcPts val="800"/>
              </a:spcAft>
              <a:tabLst>
                <a:tab pos="457200" algn="l"/>
              </a:tabLst>
            </a:pPr>
            <a:r>
              <a:rPr lang="en-GB" sz="1600" dirty="0">
                <a:effectLst/>
                <a:ea typeface="Calibri" panose="020F0502020204030204" pitchFamily="34" charset="0"/>
                <a:cs typeface="Times New Roman" panose="02020603050405020304" pitchFamily="18" charset="0"/>
              </a:rPr>
              <a:t>More Homes is a </a:t>
            </a:r>
            <a:r>
              <a:rPr lang="en-GB" sz="1600" dirty="0">
                <a:ea typeface="Calibri" panose="020F0502020204030204" pitchFamily="34" charset="0"/>
                <a:cs typeface="Times New Roman" panose="02020603050405020304" pitchFamily="18" charset="0"/>
              </a:rPr>
              <a:t>partnership between Mears and Waltham Forest purchase and refurbishes PRS properties across London, Hertfordshire and Essex. Under the terms of the scheme after 40 years these properties will belong to Waltham Forest Council.</a:t>
            </a:r>
            <a:r>
              <a:rPr lang="en-GB" sz="1600" dirty="0">
                <a:effectLst/>
                <a:ea typeface="Calibri" panose="020F0502020204030204" pitchFamily="34" charset="0"/>
                <a:cs typeface="Times New Roman" panose="02020603050405020304" pitchFamily="18" charset="0"/>
              </a:rPr>
              <a:t> </a:t>
            </a:r>
          </a:p>
          <a:p>
            <a:pPr>
              <a:lnSpc>
                <a:spcPct val="107000"/>
              </a:lnSpc>
              <a:spcAft>
                <a:spcPts val="800"/>
              </a:spcAft>
              <a:tabLst>
                <a:tab pos="457200" algn="l"/>
              </a:tabLst>
            </a:pPr>
            <a:r>
              <a:rPr lang="en-GB" sz="1600" dirty="0">
                <a:ea typeface="Calibri" panose="020F0502020204030204" pitchFamily="34" charset="0"/>
                <a:cs typeface="Times New Roman" panose="02020603050405020304" pitchFamily="18" charset="0"/>
              </a:rPr>
              <a:t>Lo</a:t>
            </a:r>
            <a:r>
              <a:rPr lang="en-GB" sz="1600" dirty="0">
                <a:effectLst/>
                <a:ea typeface="Calibri" panose="020F0502020204030204" pitchFamily="34" charset="0"/>
                <a:cs typeface="Times New Roman" panose="02020603050405020304" pitchFamily="18" charset="0"/>
              </a:rPr>
              <a:t>cal Space is an </a:t>
            </a:r>
            <a:r>
              <a:rPr lang="en-GB" sz="1600" b="0" i="0" dirty="0">
                <a:solidFill>
                  <a:srgbClr val="000000"/>
                </a:solidFill>
                <a:effectLst/>
              </a:rPr>
              <a:t>innovative charitable housing association with properties in nine local authority areas across London and Essex. Local Space </a:t>
            </a:r>
            <a:r>
              <a:rPr lang="en-GB" sz="1600" dirty="0">
                <a:effectLst/>
                <a:ea typeface="Calibri" panose="020F0502020204030204" pitchFamily="34" charset="0"/>
                <a:cs typeface="Times New Roman" panose="02020603050405020304" pitchFamily="18" charset="0"/>
              </a:rPr>
              <a:t>utilises ‘Right to Buy’ receipts to purchase PRS properties and then lets and manages properties.</a:t>
            </a:r>
          </a:p>
        </p:txBody>
      </p:sp>
    </p:spTree>
    <p:extLst>
      <p:ext uri="{BB962C8B-B14F-4D97-AF65-F5344CB8AC3E}">
        <p14:creationId xmlns:p14="http://schemas.microsoft.com/office/powerpoint/2010/main" val="1664533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FCE34-920B-59E6-4B47-4EF300E6C6E5}"/>
              </a:ext>
            </a:extLst>
          </p:cNvPr>
          <p:cNvSpPr>
            <a:spLocks noGrp="1"/>
          </p:cNvSpPr>
          <p:nvPr>
            <p:ph type="title"/>
          </p:nvPr>
        </p:nvSpPr>
        <p:spPr>
          <a:xfrm>
            <a:off x="838200" y="365125"/>
            <a:ext cx="10515600" cy="1325563"/>
          </a:xfrm>
        </p:spPr>
        <p:txBody>
          <a:bodyPr anchor="ctr">
            <a:normAutofit/>
          </a:bodyPr>
          <a:lstStyle/>
          <a:p>
            <a:pPr algn="ctr"/>
            <a:r>
              <a:rPr lang="en-GB" dirty="0"/>
              <a:t>Temporary Accommodation and Resettlement Team (TARSO)</a:t>
            </a:r>
          </a:p>
        </p:txBody>
      </p:sp>
      <p:sp>
        <p:nvSpPr>
          <p:cNvPr id="7" name="Content Placeholder 2">
            <a:extLst>
              <a:ext uri="{FF2B5EF4-FFF2-40B4-BE49-F238E27FC236}">
                <a16:creationId xmlns:a16="http://schemas.microsoft.com/office/drawing/2014/main" id="{E48FC8BA-5379-B3A7-CDAC-AD170A3BD1EC}"/>
              </a:ext>
            </a:extLst>
          </p:cNvPr>
          <p:cNvSpPr>
            <a:spLocks noGrp="1"/>
          </p:cNvSpPr>
          <p:nvPr>
            <p:ph idx="1"/>
          </p:nvPr>
        </p:nvSpPr>
        <p:spPr>
          <a:xfrm>
            <a:off x="838200" y="1825625"/>
            <a:ext cx="10515600" cy="3747272"/>
          </a:xfrm>
        </p:spPr>
        <p:txBody>
          <a:bodyPr>
            <a:normAutofit lnSpcReduction="10000"/>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TARSO Team support vulnerable residents living in temporary accommodation both in and outside the borough. The team work to support residents to settle into their new home. The team’s activities cover five main areas:</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Welfare benefit and Income – identify, signpost – assist where necessary</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Education and Employment – anyone in household who could work. Signpost to employment team or maximus.</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 Financial Health  - cost of living advise – specific support (support funds, water funds, fuel poverty, debt and budgeting advice.)</a:t>
            </a:r>
          </a:p>
          <a:p>
            <a:pPr marL="342900" lvl="0" indent="-342900">
              <a:lnSpc>
                <a:spcPct val="107000"/>
              </a:lnSpc>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Tenancy retainment / resettlement  - advising housing options/ how to find accommodation / bidding </a:t>
            </a:r>
          </a:p>
          <a:p>
            <a:pPr marL="342900" lvl="0" indent="-342900">
              <a:lnSpc>
                <a:spcPct val="107000"/>
              </a:lnSpc>
              <a:spcAft>
                <a:spcPts val="800"/>
              </a:spcAft>
              <a:buFont typeface="+mj-lt"/>
              <a:buAutoNum type="arabicPeriod"/>
            </a:pPr>
            <a:r>
              <a:rPr lang="en-GB" sz="1800" dirty="0">
                <a:effectLst/>
                <a:latin typeface="Calibri" panose="020F0502020204030204" pitchFamily="34" charset="0"/>
                <a:ea typeface="Calibri" panose="020F0502020204030204" pitchFamily="34" charset="0"/>
                <a:cs typeface="Times New Roman" panose="02020603050405020304" pitchFamily="18" charset="0"/>
              </a:rPr>
              <a:t>health and wellbeing – NHS 5 steps to wellbeing -advice on specific need.</a:t>
            </a:r>
          </a:p>
          <a:p>
            <a:endParaRPr lang="en-US" dirty="0"/>
          </a:p>
        </p:txBody>
      </p:sp>
    </p:spTree>
    <p:extLst>
      <p:ext uri="{BB962C8B-B14F-4D97-AF65-F5344CB8AC3E}">
        <p14:creationId xmlns:p14="http://schemas.microsoft.com/office/powerpoint/2010/main" val="1548023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13D6A32-0568-F3C1-D09C-DD392B36F76E}"/>
              </a:ext>
            </a:extLst>
          </p:cNvPr>
          <p:cNvSpPr>
            <a:spLocks noGrp="1"/>
          </p:cNvSpPr>
          <p:nvPr>
            <p:ph type="title"/>
          </p:nvPr>
        </p:nvSpPr>
        <p:spPr>
          <a:xfrm>
            <a:off x="838200" y="365126"/>
            <a:ext cx="10515600" cy="919978"/>
          </a:xfrm>
        </p:spPr>
        <p:txBody>
          <a:bodyPr>
            <a:noAutofit/>
          </a:bodyPr>
          <a:lstStyle/>
          <a:p>
            <a:pPr algn="ctr"/>
            <a:r>
              <a:rPr lang="en-GB" kern="0" dirty="0">
                <a:ea typeface="Times New Roman" panose="02020603050405020304" pitchFamily="18" charset="0"/>
                <a:cs typeface="Times New Roman" panose="02020603050405020304" pitchFamily="18" charset="0"/>
              </a:rPr>
              <a:t>Advice Services</a:t>
            </a:r>
            <a:br>
              <a:rPr lang="en-GB" kern="0" dirty="0">
                <a:effectLst/>
                <a:ea typeface="Times New Roman" panose="02020603050405020304" pitchFamily="18" charset="0"/>
                <a:cs typeface="Times New Roman" panose="02020603050405020304" pitchFamily="18" charset="0"/>
              </a:rPr>
            </a:br>
            <a:endParaRPr lang="en-US" dirty="0"/>
          </a:p>
        </p:txBody>
      </p:sp>
      <p:sp>
        <p:nvSpPr>
          <p:cNvPr id="9" name="Content Placeholder 2">
            <a:extLst>
              <a:ext uri="{FF2B5EF4-FFF2-40B4-BE49-F238E27FC236}">
                <a16:creationId xmlns:a16="http://schemas.microsoft.com/office/drawing/2014/main" id="{7EC0BEA3-BADA-BCD4-BB3E-09731FB8F5E2}"/>
              </a:ext>
            </a:extLst>
          </p:cNvPr>
          <p:cNvSpPr>
            <a:spLocks noGrp="1"/>
          </p:cNvSpPr>
          <p:nvPr>
            <p:ph idx="1"/>
          </p:nvPr>
        </p:nvSpPr>
        <p:spPr>
          <a:xfrm>
            <a:off x="838200" y="1285104"/>
            <a:ext cx="10515600" cy="3731571"/>
          </a:xfrm>
        </p:spPr>
        <p:txBody>
          <a:bodyPr>
            <a:normAutofit/>
          </a:bodyPr>
          <a:lstStyle/>
          <a:p>
            <a:pPr indent="0" algn="just">
              <a:lnSpc>
                <a:spcPct val="115000"/>
              </a:lnSpc>
              <a:buNone/>
            </a:pPr>
            <a:r>
              <a:rPr lang="en-GB" sz="1800" dirty="0">
                <a:effectLst/>
                <a:ea typeface="Calibri" panose="020F0502020204030204" pitchFamily="34" charset="0"/>
                <a:cs typeface="Times New Roman" panose="02020603050405020304" pitchFamily="18" charset="0"/>
              </a:rPr>
              <a:t>The Council works closely with a range of partners to provide advice and support to residents.</a:t>
            </a:r>
          </a:p>
          <a:p>
            <a:pPr marL="457200" algn="just">
              <a:lnSpc>
                <a:spcPct val="115000"/>
              </a:lnSpc>
            </a:pPr>
            <a:r>
              <a:rPr lang="en-GB" sz="1800" dirty="0">
                <a:effectLst/>
                <a:ea typeface="Calibri" panose="020F0502020204030204" pitchFamily="34" charset="0"/>
                <a:cs typeface="Times New Roman" panose="02020603050405020304" pitchFamily="18" charset="0"/>
              </a:rPr>
              <a:t>Cambridge House’s Safer Renting Team has been contracted by the Council to provide early targeted outreach advice and advocacy to private tenants.  </a:t>
            </a:r>
            <a:r>
              <a:rPr lang="en-GB" sz="1800" dirty="0">
                <a:solidFill>
                  <a:srgbClr val="000000"/>
                </a:solidFill>
                <a:effectLst/>
                <a:ea typeface="Calibri" panose="020F0502020204030204" pitchFamily="34" charset="0"/>
                <a:cs typeface="Times New Roman" panose="02020603050405020304" pitchFamily="18" charset="0"/>
              </a:rPr>
              <a:t>Where appropriate, the team can refer tenants to other specialist services, including legal aid or pro bono solicitors. They </a:t>
            </a:r>
            <a:r>
              <a:rPr lang="en-GB" sz="1800" dirty="0">
                <a:effectLst/>
                <a:ea typeface="Calibri" panose="020F0502020204030204" pitchFamily="34" charset="0"/>
                <a:cs typeface="Times New Roman" panose="02020603050405020304" pitchFamily="18" charset="0"/>
              </a:rPr>
              <a:t>work closely with the property licensing team and deliver training and support to Council officers working in the field of homelessness. </a:t>
            </a:r>
          </a:p>
          <a:p>
            <a:pPr marL="457200" algn="just">
              <a:lnSpc>
                <a:spcPct val="115000"/>
              </a:lnSpc>
            </a:pPr>
            <a:r>
              <a:rPr lang="en-GB" sz="1800" dirty="0">
                <a:solidFill>
                  <a:srgbClr val="000000"/>
                </a:solidFill>
                <a:effectLst/>
                <a:ea typeface="Times New Roman" panose="02020603050405020304" pitchFamily="18" charset="0"/>
              </a:rPr>
              <a:t>Waltham Forest Council has a contract with Citizens Advice Waltham Forest to provide financial advice and debt counselling to Council tenants, temporary accommodation residents and homeless applicants to enable them to keep their homes. Citizens Advice also delivers money management workshops for our customers and training for Council staff. </a:t>
            </a:r>
            <a:endParaRPr lang="en-GB" sz="18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41776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710F1E8-F6D8-C8E6-FC65-DA2001F7133A}"/>
              </a:ext>
            </a:extLst>
          </p:cNvPr>
          <p:cNvSpPr>
            <a:spLocks noGrp="1"/>
          </p:cNvSpPr>
          <p:nvPr>
            <p:ph type="title"/>
          </p:nvPr>
        </p:nvSpPr>
        <p:spPr>
          <a:xfrm>
            <a:off x="838200" y="171161"/>
            <a:ext cx="10515600" cy="1460500"/>
          </a:xfrm>
        </p:spPr>
        <p:txBody>
          <a:bodyPr/>
          <a:lstStyle/>
          <a:p>
            <a:pPr algn="ctr"/>
            <a:r>
              <a:rPr lang="en-US" dirty="0"/>
              <a:t>Supported Accommodation in Waltham Forest</a:t>
            </a:r>
          </a:p>
        </p:txBody>
      </p:sp>
      <p:sp>
        <p:nvSpPr>
          <p:cNvPr id="9" name="Content Placeholder 2">
            <a:extLst>
              <a:ext uri="{FF2B5EF4-FFF2-40B4-BE49-F238E27FC236}">
                <a16:creationId xmlns:a16="http://schemas.microsoft.com/office/drawing/2014/main" id="{90F6B813-856C-11F0-005A-C9F7DCA4CBA3}"/>
              </a:ext>
            </a:extLst>
          </p:cNvPr>
          <p:cNvSpPr>
            <a:spLocks noGrp="1"/>
          </p:cNvSpPr>
          <p:nvPr>
            <p:ph idx="1"/>
          </p:nvPr>
        </p:nvSpPr>
        <p:spPr>
          <a:xfrm>
            <a:off x="838200" y="1631661"/>
            <a:ext cx="10515600" cy="3941236"/>
          </a:xfrm>
        </p:spPr>
        <p:txBody>
          <a:bodyPr>
            <a:normAutofit fontScale="85000" lnSpcReduction="20000"/>
          </a:bodyPr>
          <a:lstStyle/>
          <a:p>
            <a:pPr>
              <a:lnSpc>
                <a:spcPct val="115000"/>
              </a:lnSpc>
              <a:spcAft>
                <a:spcPts val="1000"/>
              </a:spcAft>
            </a:pPr>
            <a:r>
              <a:rPr lang="en-GB" sz="2100" dirty="0">
                <a:effectLst/>
                <a:ea typeface="Calibri" panose="020F0502020204030204" pitchFamily="34" charset="0"/>
                <a:cs typeface="Times New Roman" panose="02020603050405020304" pitchFamily="18" charset="0"/>
              </a:rPr>
              <a:t>Branches is a 27-bedroom hostel for homeless people in Waltham Forest which receives funding from Waltham Forest Council,  It is operated by WFCNS, a registered charity providing support for rehousing, as well tackling underlying problems and providing access to services for education and training towards employment.  </a:t>
            </a:r>
          </a:p>
          <a:p>
            <a:pPr>
              <a:lnSpc>
                <a:spcPct val="115000"/>
              </a:lnSpc>
              <a:spcAft>
                <a:spcPts val="1000"/>
              </a:spcAft>
            </a:pPr>
            <a:r>
              <a:rPr lang="en-GB" sz="2100" dirty="0">
                <a:effectLst/>
                <a:ea typeface="Calibri" panose="020F0502020204030204" pitchFamily="34" charset="0"/>
                <a:cs typeface="Times New Roman" panose="02020603050405020304" pitchFamily="18" charset="0"/>
              </a:rPr>
              <a:t> Lea Bridge House is a 229-room hostel that </a:t>
            </a:r>
            <a:r>
              <a:rPr lang="en-GB" sz="2100" b="0" i="0" dirty="0">
                <a:effectLst/>
              </a:rPr>
              <a:t>provides accommodation for homeless single people aged 25 and above with low support needs. People are referred to Lea Bridge via the local authority or homeless charities.</a:t>
            </a:r>
            <a:endParaRPr lang="en-GB" sz="2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2100" dirty="0">
                <a:ea typeface="Calibri" panose="020F0502020204030204" pitchFamily="34" charset="0"/>
                <a:cs typeface="Times New Roman" panose="02020603050405020304" pitchFamily="18" charset="0"/>
              </a:rPr>
              <a:t>The YMCA in Waltham Forest is a 188-room hostel that provides accommodation to </a:t>
            </a:r>
            <a:r>
              <a:rPr lang="en-GB" sz="2100" b="0" i="0" dirty="0">
                <a:effectLst/>
              </a:rPr>
              <a:t>single people aged 18 and above with housing and support needs.</a:t>
            </a:r>
          </a:p>
          <a:p>
            <a:pPr>
              <a:lnSpc>
                <a:spcPct val="115000"/>
              </a:lnSpc>
              <a:spcAft>
                <a:spcPts val="1000"/>
              </a:spcAft>
            </a:pPr>
            <a:r>
              <a:rPr lang="en-GB" sz="2100" dirty="0">
                <a:effectLst/>
                <a:ea typeface="Calibri" panose="020F0502020204030204" pitchFamily="34" charset="0"/>
                <a:cs typeface="Times New Roman" panose="02020603050405020304" pitchFamily="18" charset="0"/>
              </a:rPr>
              <a:t>The YMCA Young Persons Project has 33 rooms </a:t>
            </a:r>
            <a:r>
              <a:rPr lang="en-GB" sz="2100" b="0" i="0" dirty="0">
                <a:effectLst/>
              </a:rPr>
              <a:t>and supports  vulnerable homeless young people, aged between 16 and 21. </a:t>
            </a:r>
            <a:endParaRPr lang="en-GB" sz="21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1718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9F643A4-E42F-AF28-398E-13821327A864}"/>
              </a:ext>
            </a:extLst>
          </p:cNvPr>
          <p:cNvSpPr>
            <a:spLocks noGrp="1"/>
          </p:cNvSpPr>
          <p:nvPr>
            <p:ph type="title"/>
          </p:nvPr>
        </p:nvSpPr>
        <p:spPr>
          <a:xfrm>
            <a:off x="838200" y="97997"/>
            <a:ext cx="10515600" cy="826677"/>
          </a:xfrm>
        </p:spPr>
        <p:txBody>
          <a:bodyPr/>
          <a:lstStyle/>
          <a:p>
            <a:pPr algn="ctr"/>
            <a:r>
              <a:rPr lang="en-US" dirty="0"/>
              <a:t>Summary</a:t>
            </a:r>
          </a:p>
        </p:txBody>
      </p:sp>
      <p:sp>
        <p:nvSpPr>
          <p:cNvPr id="10" name="Content Placeholder 2">
            <a:extLst>
              <a:ext uri="{FF2B5EF4-FFF2-40B4-BE49-F238E27FC236}">
                <a16:creationId xmlns:a16="http://schemas.microsoft.com/office/drawing/2014/main" id="{7A6A8FFE-7710-8ECD-9B6A-16C468A7427F}"/>
              </a:ext>
            </a:extLst>
          </p:cNvPr>
          <p:cNvSpPr>
            <a:spLocks noGrp="1"/>
          </p:cNvSpPr>
          <p:nvPr>
            <p:ph idx="1"/>
          </p:nvPr>
        </p:nvSpPr>
        <p:spPr>
          <a:xfrm>
            <a:off x="838200" y="821932"/>
            <a:ext cx="10515600" cy="4715839"/>
          </a:xfrm>
        </p:spPr>
        <p:txBody>
          <a:bodyPr>
            <a:noAutofit/>
          </a:bodyPr>
          <a:lstStyle/>
          <a:p>
            <a:pPr marL="0" indent="0">
              <a:lnSpc>
                <a:spcPct val="107000"/>
              </a:lnSpc>
              <a:spcAft>
                <a:spcPts val="800"/>
              </a:spcAft>
              <a:buNone/>
              <a:tabLst>
                <a:tab pos="457200" algn="l"/>
              </a:tabLst>
            </a:pPr>
            <a:r>
              <a:rPr lang="en-GB" sz="2000" dirty="0">
                <a:ea typeface="Calibri" panose="020F0502020204030204" pitchFamily="34" charset="0"/>
                <a:cs typeface="Times New Roman" panose="02020603050405020304" pitchFamily="18" charset="0"/>
              </a:rPr>
              <a:t>This review suggests that Waltham Forest continues to suffer from a lack of affordable housing. House prices have more than doubled  since 2011. This is the most rapid rise in house prices in London. Private Sector Rents in the borough have also increased. The affordable housing commission found a </a:t>
            </a:r>
            <a:r>
              <a:rPr lang="en-GB" sz="2000" dirty="0"/>
              <a:t>42% increase in mean rents between 2012 and 2019. </a:t>
            </a:r>
          </a:p>
          <a:p>
            <a:pPr marL="0" indent="0">
              <a:lnSpc>
                <a:spcPct val="107000"/>
              </a:lnSpc>
              <a:spcAft>
                <a:spcPts val="800"/>
              </a:spcAft>
              <a:buNone/>
              <a:tabLst>
                <a:tab pos="457200" algn="l"/>
              </a:tabLst>
            </a:pPr>
            <a:r>
              <a:rPr lang="en-GB" sz="2000" dirty="0"/>
              <a:t>As the borough has become more unaffordable there has been an increased demand for homelessness services. In 2022-23 1767 households approached the Council for homelessness assistance and the Council accepted a main homelessness duty to 538 households. </a:t>
            </a:r>
          </a:p>
          <a:p>
            <a:pPr marL="0" indent="0">
              <a:lnSpc>
                <a:spcPct val="107000"/>
              </a:lnSpc>
              <a:spcAft>
                <a:spcPts val="800"/>
              </a:spcAft>
              <a:buNone/>
              <a:tabLst>
                <a:tab pos="457200" algn="l"/>
              </a:tabLst>
            </a:pPr>
            <a:r>
              <a:rPr lang="en-GB" sz="2000" dirty="0">
                <a:ea typeface="Calibri" panose="020F0502020204030204" pitchFamily="34" charset="0"/>
                <a:cs typeface="Times New Roman" panose="02020603050405020304" pitchFamily="18" charset="0"/>
              </a:rPr>
              <a:t>Despite the increased demand for homelessness services the use of temporary accommodation has reduced dramatically over the last 5 years. In March 2018 there were </a:t>
            </a:r>
            <a:r>
              <a:rPr lang="en-GB" sz="2000" dirty="0">
                <a:effectLst/>
                <a:latin typeface="Calibri" panose="020F0502020204030204" pitchFamily="34" charset="0"/>
                <a:ea typeface="Calibri" panose="020F0502020204030204" pitchFamily="34" charset="0"/>
                <a:cs typeface="Times New Roman" panose="02020603050405020304" pitchFamily="18" charset="0"/>
              </a:rPr>
              <a:t>2235 households in temporary accommodation by March 2023 this had reduced to 878. </a:t>
            </a:r>
            <a:r>
              <a:rPr lang="en-GB" sz="2000" dirty="0">
                <a:ea typeface="Calibri" panose="020F0502020204030204" pitchFamily="34" charset="0"/>
                <a:cs typeface="Times New Roman" panose="02020603050405020304" pitchFamily="18" charset="0"/>
              </a:rPr>
              <a:t>  </a:t>
            </a:r>
          </a:p>
          <a:p>
            <a:pPr marL="0" indent="0">
              <a:lnSpc>
                <a:spcPct val="107000"/>
              </a:lnSpc>
              <a:spcAft>
                <a:spcPts val="800"/>
              </a:spcAft>
              <a:buNone/>
              <a:tabLst>
                <a:tab pos="457200" algn="l"/>
              </a:tabLst>
            </a:pPr>
            <a:r>
              <a:rPr lang="en-GB" sz="2000" dirty="0">
                <a:ea typeface="Calibri" panose="020F0502020204030204" pitchFamily="34" charset="0"/>
                <a:cs typeface="Times New Roman" panose="02020603050405020304" pitchFamily="18" charset="0"/>
              </a:rPr>
              <a:t>The available data from CHAIN and the snapshot shows there is a growing need for services to support rough sleepers in the borough.  </a:t>
            </a:r>
          </a:p>
          <a:p>
            <a:pPr marL="0" indent="0">
              <a:lnSpc>
                <a:spcPct val="107000"/>
              </a:lnSpc>
              <a:spcAft>
                <a:spcPts val="800"/>
              </a:spcAft>
              <a:buNone/>
              <a:tabLst>
                <a:tab pos="457200" algn="l"/>
              </a:tabLst>
            </a:pPr>
            <a:endParaRPr lang="en-GB" sz="1800" dirty="0">
              <a:effectLst/>
              <a:ea typeface="Calibri" panose="020F0502020204030204" pitchFamily="34" charset="0"/>
              <a:cs typeface="Times New Roman" panose="02020603050405020304" pitchFamily="18" charset="0"/>
            </a:endParaRPr>
          </a:p>
          <a:p>
            <a:pPr marL="0" indent="0">
              <a:lnSpc>
                <a:spcPct val="107000"/>
              </a:lnSpc>
              <a:spcAft>
                <a:spcPts val="800"/>
              </a:spcAft>
              <a:buNone/>
              <a:tabLst>
                <a:tab pos="457200" algn="l"/>
              </a:tabLst>
            </a:pPr>
            <a:endParaRPr lang="en-GB"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39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2496554-6C67-0BB1-577B-42FD5C424CFA}"/>
              </a:ext>
            </a:extLst>
          </p:cNvPr>
          <p:cNvSpPr>
            <a:spLocks noGrp="1"/>
          </p:cNvSpPr>
          <p:nvPr>
            <p:ph type="title"/>
          </p:nvPr>
        </p:nvSpPr>
        <p:spPr>
          <a:xfrm>
            <a:off x="838200" y="365125"/>
            <a:ext cx="10515600" cy="1325563"/>
          </a:xfrm>
        </p:spPr>
        <p:txBody>
          <a:bodyPr/>
          <a:lstStyle/>
          <a:p>
            <a:pPr algn="ctr"/>
            <a:r>
              <a:rPr lang="en-US" dirty="0"/>
              <a:t>Requirement to produce a homelessness review and strategy.</a:t>
            </a:r>
          </a:p>
        </p:txBody>
      </p:sp>
      <p:sp>
        <p:nvSpPr>
          <p:cNvPr id="12" name="TextBox 11">
            <a:extLst>
              <a:ext uri="{FF2B5EF4-FFF2-40B4-BE49-F238E27FC236}">
                <a16:creationId xmlns:a16="http://schemas.microsoft.com/office/drawing/2014/main" id="{A8952B65-C803-3D60-C349-D38C7C74017F}"/>
              </a:ext>
            </a:extLst>
          </p:cNvPr>
          <p:cNvSpPr txBox="1"/>
          <p:nvPr/>
        </p:nvSpPr>
        <p:spPr>
          <a:xfrm>
            <a:off x="838200" y="1592493"/>
            <a:ext cx="11034445" cy="4093428"/>
          </a:xfrm>
          <a:prstGeom prst="rect">
            <a:avLst/>
          </a:prstGeom>
          <a:noFill/>
        </p:spPr>
        <p:txBody>
          <a:bodyPr wrap="square" rtlCol="0">
            <a:spAutoFit/>
          </a:bodyPr>
          <a:lstStyle/>
          <a:p>
            <a:pPr marL="0" indent="0">
              <a:buNone/>
            </a:pPr>
            <a:r>
              <a:rPr lang="en-GB" sz="2000" dirty="0"/>
              <a:t>The Homelessness Act 2002 includes a requirement that all local authorities must undertake a Homelessness Review and develop and publish a Homelessness Strategy every five years. </a:t>
            </a:r>
          </a:p>
          <a:p>
            <a:pPr marL="0" indent="0">
              <a:buNone/>
            </a:pPr>
            <a:r>
              <a:rPr lang="en-GB" sz="2000" dirty="0"/>
              <a:t>Local authorities are required to consider the following as part of their Homelessness Review: </a:t>
            </a:r>
          </a:p>
          <a:p>
            <a:pPr marL="457200" indent="-457200">
              <a:buFont typeface="+mj-lt"/>
              <a:buAutoNum type="arabicPeriod"/>
            </a:pPr>
            <a:r>
              <a:rPr lang="en-GB" sz="2000" dirty="0"/>
              <a:t>The current and future level of homelessness in the Borough. </a:t>
            </a:r>
          </a:p>
          <a:p>
            <a:pPr marL="457200" indent="-457200">
              <a:buFont typeface="+mj-lt"/>
              <a:buAutoNum type="arabicPeriod"/>
            </a:pPr>
            <a:r>
              <a:rPr lang="en-GB" sz="2000" dirty="0"/>
              <a:t>The services provided which:</a:t>
            </a:r>
          </a:p>
          <a:p>
            <a:r>
              <a:rPr lang="en-GB" sz="2000" dirty="0"/>
              <a:t>	a) Help to prevent homelessness</a:t>
            </a:r>
          </a:p>
          <a:p>
            <a:r>
              <a:rPr lang="en-GB" sz="2000" dirty="0"/>
              <a:t>	b)Help to find accommodation</a:t>
            </a:r>
          </a:p>
          <a:p>
            <a:r>
              <a:rPr lang="en-GB" sz="2000" dirty="0"/>
              <a:t>	c)Provide support for homeless people, including support to prevent them from becoming                     	    homeless again.</a:t>
            </a:r>
          </a:p>
          <a:p>
            <a:pPr marL="457200" indent="-457200">
              <a:buFont typeface="+mj-lt"/>
              <a:buAutoNum type="arabicPeriod" startAt="3"/>
            </a:pPr>
            <a:r>
              <a:rPr lang="en-GB" sz="2000" dirty="0"/>
              <a:t>The resources available to the authority, including housing and social services, other public authorities, voluntary organisations and other agencies for providing these services. </a:t>
            </a:r>
          </a:p>
          <a:p>
            <a:pPr marL="0" indent="0">
              <a:buNone/>
            </a:pPr>
            <a:r>
              <a:rPr lang="en-GB" sz="2000" dirty="0"/>
              <a:t>Our current strategy expires in 2024. However, there is a need to refresh the strategy to respond to the since 2019. These include the Covid-19 pandemic, Cost-of-Living Crisis and Climate emergency. </a:t>
            </a:r>
            <a:endParaRPr lang="en-US" sz="2000" dirty="0"/>
          </a:p>
        </p:txBody>
      </p:sp>
    </p:spTree>
    <p:extLst>
      <p:ext uri="{BB962C8B-B14F-4D97-AF65-F5344CB8AC3E}">
        <p14:creationId xmlns:p14="http://schemas.microsoft.com/office/powerpoint/2010/main" val="204034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531FB59-2105-D3EF-136B-9EBFC4AD2434}"/>
              </a:ext>
            </a:extLst>
          </p:cNvPr>
          <p:cNvSpPr>
            <a:spLocks noGrp="1"/>
          </p:cNvSpPr>
          <p:nvPr>
            <p:ph type="title"/>
          </p:nvPr>
        </p:nvSpPr>
        <p:spPr>
          <a:xfrm>
            <a:off x="838200" y="365126"/>
            <a:ext cx="10515600" cy="744484"/>
          </a:xfrm>
        </p:spPr>
        <p:txBody>
          <a:bodyPr/>
          <a:lstStyle/>
          <a:p>
            <a:pPr algn="ctr"/>
            <a:r>
              <a:rPr lang="en-GB" dirty="0"/>
              <a:t>Aims of the Housing Futures Strategy 2019-24</a:t>
            </a:r>
            <a:endParaRPr lang="en-US" dirty="0"/>
          </a:p>
        </p:txBody>
      </p:sp>
      <p:sp>
        <p:nvSpPr>
          <p:cNvPr id="4" name="Content Placeholder 2">
            <a:extLst>
              <a:ext uri="{FF2B5EF4-FFF2-40B4-BE49-F238E27FC236}">
                <a16:creationId xmlns:a16="http://schemas.microsoft.com/office/drawing/2014/main" id="{1CB0D61C-6B45-C8F5-80BB-D1715DFE651E}"/>
              </a:ext>
            </a:extLst>
          </p:cNvPr>
          <p:cNvSpPr>
            <a:spLocks noGrp="1"/>
          </p:cNvSpPr>
          <p:nvPr>
            <p:ph idx="1"/>
          </p:nvPr>
        </p:nvSpPr>
        <p:spPr>
          <a:xfrm>
            <a:off x="838200" y="1196332"/>
            <a:ext cx="4535184" cy="1821701"/>
          </a:xfrm>
        </p:spPr>
        <p:txBody>
          <a:bodyPr>
            <a:normAutofit fontScale="85000" lnSpcReduction="20000"/>
          </a:bodyPr>
          <a:lstStyle/>
          <a:p>
            <a:pPr marL="0" indent="0">
              <a:buNone/>
            </a:pPr>
            <a:r>
              <a:rPr lang="en-GB" sz="1900" b="1" dirty="0"/>
              <a:t>Supporting growth and aspirations within the borough</a:t>
            </a:r>
          </a:p>
          <a:p>
            <a:r>
              <a:rPr lang="en-GB" sz="1600" dirty="0"/>
              <a:t>Meeting our housing delivery target of 18,000 homes over the next ten years</a:t>
            </a:r>
            <a:endParaRPr lang="en-GB" sz="1600" b="1" dirty="0"/>
          </a:p>
          <a:p>
            <a:r>
              <a:rPr lang="en-GB" sz="1600" dirty="0"/>
              <a:t>Creating great places to live</a:t>
            </a:r>
            <a:endParaRPr lang="en-GB" sz="1600" b="1" dirty="0"/>
          </a:p>
          <a:p>
            <a:r>
              <a:rPr lang="en-GB" sz="1600" dirty="0"/>
              <a:t>Supporting residents’ needs and aspirations</a:t>
            </a:r>
            <a:endParaRPr lang="en-GB" sz="1600" b="1" dirty="0"/>
          </a:p>
          <a:p>
            <a:r>
              <a:rPr lang="en-GB" sz="1600" dirty="0"/>
              <a:t>Contributing to the London Borough of Culture legacy</a:t>
            </a:r>
            <a:endParaRPr lang="en-US" sz="1600" b="1" dirty="0"/>
          </a:p>
        </p:txBody>
      </p:sp>
      <p:sp>
        <p:nvSpPr>
          <p:cNvPr id="5" name="TextBox 4">
            <a:extLst>
              <a:ext uri="{FF2B5EF4-FFF2-40B4-BE49-F238E27FC236}">
                <a16:creationId xmlns:a16="http://schemas.microsoft.com/office/drawing/2014/main" id="{755AB600-A953-EC9C-2F40-3EF8509F0F02}"/>
              </a:ext>
            </a:extLst>
          </p:cNvPr>
          <p:cNvSpPr txBox="1"/>
          <p:nvPr/>
        </p:nvSpPr>
        <p:spPr>
          <a:xfrm>
            <a:off x="6585735" y="1196332"/>
            <a:ext cx="4768065" cy="1846659"/>
          </a:xfrm>
          <a:prstGeom prst="rect">
            <a:avLst/>
          </a:prstGeom>
          <a:noFill/>
        </p:spPr>
        <p:txBody>
          <a:bodyPr wrap="square" rtlCol="0">
            <a:spAutoFit/>
          </a:bodyPr>
          <a:lstStyle/>
          <a:p>
            <a:r>
              <a:rPr lang="en-GB" sz="1600" b="1" dirty="0"/>
              <a:t>Tackling and preventing homelessness</a:t>
            </a:r>
          </a:p>
          <a:p>
            <a:pPr marL="285750" indent="-285750">
              <a:buFont typeface="Arial" panose="020B0604020202020204" pitchFamily="34" charset="0"/>
              <a:buChar char="•"/>
            </a:pPr>
            <a:r>
              <a:rPr lang="en-GB" sz="1400" dirty="0"/>
              <a:t>Implementing the Homelessness Reduction Act – focus on prevention</a:t>
            </a:r>
          </a:p>
          <a:p>
            <a:pPr marL="285750" indent="-285750">
              <a:buFont typeface="Arial" panose="020B0604020202020204" pitchFamily="34" charset="0"/>
              <a:buChar char="•"/>
            </a:pPr>
            <a:r>
              <a:rPr lang="en-GB" sz="1400" dirty="0"/>
              <a:t>Providing suitable accommodation where homelessness cannot be prevented – reducing the need for temporary accommodation</a:t>
            </a:r>
          </a:p>
          <a:p>
            <a:pPr marL="285750" indent="-285750">
              <a:buFont typeface="Arial" panose="020B0604020202020204" pitchFamily="34" charset="0"/>
              <a:buChar char="•"/>
            </a:pPr>
            <a:r>
              <a:rPr lang="en-GB" sz="1400" dirty="0"/>
              <a:t>Ensuring support for vulnerable groups</a:t>
            </a:r>
          </a:p>
          <a:p>
            <a:pPr marL="285750" indent="-285750">
              <a:buFont typeface="Arial" panose="020B0604020202020204" pitchFamily="34" charset="0"/>
              <a:buChar char="•"/>
            </a:pPr>
            <a:r>
              <a:rPr lang="en-GB" sz="1400" dirty="0"/>
              <a:t>Tackling rough sleeping</a:t>
            </a:r>
            <a:endParaRPr lang="en-GB" sz="1400" b="1" dirty="0"/>
          </a:p>
        </p:txBody>
      </p:sp>
      <p:sp>
        <p:nvSpPr>
          <p:cNvPr id="6" name="TextBox 5">
            <a:extLst>
              <a:ext uri="{FF2B5EF4-FFF2-40B4-BE49-F238E27FC236}">
                <a16:creationId xmlns:a16="http://schemas.microsoft.com/office/drawing/2014/main" id="{C94A3D24-0E4A-EB4B-F424-106180C43008}"/>
              </a:ext>
            </a:extLst>
          </p:cNvPr>
          <p:cNvSpPr txBox="1"/>
          <p:nvPr/>
        </p:nvSpPr>
        <p:spPr>
          <a:xfrm>
            <a:off x="838200" y="3138151"/>
            <a:ext cx="4596829" cy="984885"/>
          </a:xfrm>
          <a:prstGeom prst="rect">
            <a:avLst/>
          </a:prstGeom>
          <a:noFill/>
        </p:spPr>
        <p:txBody>
          <a:bodyPr wrap="square" rtlCol="0">
            <a:spAutoFit/>
          </a:bodyPr>
          <a:lstStyle/>
          <a:p>
            <a:r>
              <a:rPr lang="en-GB" sz="1600" b="1" dirty="0"/>
              <a:t>Ensuring Decent, Safe and Healthy Homes</a:t>
            </a:r>
          </a:p>
          <a:p>
            <a:pPr marL="285750" indent="-285750">
              <a:buFont typeface="Arial" panose="020B0604020202020204" pitchFamily="34" charset="0"/>
              <a:buChar char="•"/>
            </a:pPr>
            <a:r>
              <a:rPr lang="en-GB" sz="1400" dirty="0"/>
              <a:t>Investing in our own stock</a:t>
            </a:r>
          </a:p>
          <a:p>
            <a:pPr marL="285750" indent="-285750">
              <a:buFont typeface="Arial" panose="020B0604020202020204" pitchFamily="34" charset="0"/>
              <a:buChar char="•"/>
            </a:pPr>
            <a:r>
              <a:rPr lang="en-GB" sz="1400" dirty="0"/>
              <a:t>Improving standards in the private rented sector </a:t>
            </a:r>
          </a:p>
          <a:p>
            <a:pPr marL="285750" indent="-285750">
              <a:buFont typeface="Arial" panose="020B0604020202020204" pitchFamily="34" charset="0"/>
              <a:buChar char="•"/>
            </a:pPr>
            <a:r>
              <a:rPr lang="en-GB" sz="1400" dirty="0"/>
              <a:t>Supporting residents’ health and independence</a:t>
            </a:r>
            <a:endParaRPr lang="en-GB" sz="1400" b="1" dirty="0"/>
          </a:p>
        </p:txBody>
      </p:sp>
      <p:sp>
        <p:nvSpPr>
          <p:cNvPr id="7" name="TextBox 6">
            <a:extLst>
              <a:ext uri="{FF2B5EF4-FFF2-40B4-BE49-F238E27FC236}">
                <a16:creationId xmlns:a16="http://schemas.microsoft.com/office/drawing/2014/main" id="{D7B7691D-C22C-C3B3-FE91-236D001C224E}"/>
              </a:ext>
            </a:extLst>
          </p:cNvPr>
          <p:cNvSpPr txBox="1"/>
          <p:nvPr/>
        </p:nvSpPr>
        <p:spPr>
          <a:xfrm>
            <a:off x="6585735" y="3138151"/>
            <a:ext cx="4972692" cy="2769989"/>
          </a:xfrm>
          <a:prstGeom prst="rect">
            <a:avLst/>
          </a:prstGeom>
          <a:noFill/>
        </p:spPr>
        <p:txBody>
          <a:bodyPr wrap="square" rtlCol="0">
            <a:spAutoFit/>
          </a:bodyPr>
          <a:lstStyle/>
          <a:p>
            <a:r>
              <a:rPr lang="en-GB" sz="1600" b="1" dirty="0"/>
              <a:t>Think Family Think Housing Think</a:t>
            </a:r>
          </a:p>
          <a:p>
            <a:pPr marL="285750" indent="-285750">
              <a:buFont typeface="Arial" panose="020B0604020202020204" pitchFamily="34" charset="0"/>
              <a:buChar char="•"/>
            </a:pPr>
            <a:r>
              <a:rPr lang="en-GB" sz="1400" dirty="0"/>
              <a:t>Review and deliver housing that meets the needs of specific groups including specialist supported housing</a:t>
            </a:r>
            <a:endParaRPr lang="en-GB" sz="1400" b="1" dirty="0"/>
          </a:p>
          <a:p>
            <a:pPr marL="285750" indent="-285750">
              <a:buFont typeface="Arial" panose="020B0604020202020204" pitchFamily="34" charset="0"/>
              <a:buChar char="•"/>
            </a:pPr>
            <a:r>
              <a:rPr lang="en-GB" sz="1400" dirty="0"/>
              <a:t>Meeting the needs of our communities through resident engagement</a:t>
            </a:r>
            <a:endParaRPr lang="en-GB" sz="1400" b="1" dirty="0"/>
          </a:p>
          <a:p>
            <a:pPr marL="285750" indent="-285750">
              <a:buFont typeface="Arial" panose="020B0604020202020204" pitchFamily="34" charset="0"/>
              <a:buChar char="•"/>
            </a:pPr>
            <a:r>
              <a:rPr lang="en-GB" sz="1400" dirty="0"/>
              <a:t>Providing housing options available for those with a local connection including our younger residents</a:t>
            </a:r>
          </a:p>
          <a:p>
            <a:pPr marL="285750" indent="-285750">
              <a:buFont typeface="Arial" panose="020B0604020202020204" pitchFamily="34" charset="0"/>
              <a:buChar char="•"/>
            </a:pPr>
            <a:r>
              <a:rPr lang="en-GB" sz="1400" dirty="0"/>
              <a:t>New developments meeting the needs of the community</a:t>
            </a:r>
          </a:p>
          <a:p>
            <a:pPr marL="285750" indent="-285750">
              <a:buFont typeface="Arial" panose="020B0604020202020204" pitchFamily="34" charset="0"/>
              <a:buChar char="•"/>
            </a:pPr>
            <a:r>
              <a:rPr lang="en-GB" sz="1400" dirty="0"/>
              <a:t>Embracing economic growth</a:t>
            </a:r>
          </a:p>
          <a:p>
            <a:pPr marL="285750" indent="-285750">
              <a:buFont typeface="Arial" panose="020B0604020202020204" pitchFamily="34" charset="0"/>
              <a:buChar char="•"/>
            </a:pPr>
            <a:r>
              <a:rPr lang="en-GB" sz="1400" dirty="0"/>
              <a:t>Working across the Council and beyond to make Waltham Forest a safe place to live</a:t>
            </a:r>
            <a:endParaRPr lang="en-GB" sz="1400" b="1" dirty="0"/>
          </a:p>
          <a:p>
            <a:pPr marL="285750" indent="-285750">
              <a:buFont typeface="Arial" panose="020B0604020202020204" pitchFamily="34" charset="0"/>
              <a:buChar char="•"/>
            </a:pPr>
            <a:endParaRPr lang="en-GB" b="1" dirty="0"/>
          </a:p>
        </p:txBody>
      </p:sp>
    </p:spTree>
    <p:extLst>
      <p:ext uri="{BB962C8B-B14F-4D97-AF65-F5344CB8AC3E}">
        <p14:creationId xmlns:p14="http://schemas.microsoft.com/office/powerpoint/2010/main" val="174877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0DFEDD8-9542-8C6D-507C-FD0316965E38}"/>
              </a:ext>
            </a:extLst>
          </p:cNvPr>
          <p:cNvSpPr>
            <a:spLocks noGrp="1"/>
          </p:cNvSpPr>
          <p:nvPr>
            <p:ph type="title"/>
          </p:nvPr>
        </p:nvSpPr>
        <p:spPr>
          <a:xfrm>
            <a:off x="838200" y="365125"/>
            <a:ext cx="10515600" cy="1325563"/>
          </a:xfrm>
        </p:spPr>
        <p:txBody>
          <a:bodyPr/>
          <a:lstStyle/>
          <a:p>
            <a:pPr algn="ctr"/>
            <a:r>
              <a:rPr lang="en-US" dirty="0"/>
              <a:t>What has changed since previous Homelessness Review in 2018?</a:t>
            </a:r>
          </a:p>
        </p:txBody>
      </p:sp>
      <p:sp>
        <p:nvSpPr>
          <p:cNvPr id="12" name="Content Placeholder 11">
            <a:extLst>
              <a:ext uri="{FF2B5EF4-FFF2-40B4-BE49-F238E27FC236}">
                <a16:creationId xmlns:a16="http://schemas.microsoft.com/office/drawing/2014/main" id="{9B06B7E5-F071-6897-035B-D76EE5DC16FD}"/>
              </a:ext>
            </a:extLst>
          </p:cNvPr>
          <p:cNvSpPr>
            <a:spLocks noGrp="1"/>
          </p:cNvSpPr>
          <p:nvPr>
            <p:ph idx="1"/>
          </p:nvPr>
        </p:nvSpPr>
        <p:spPr>
          <a:xfrm>
            <a:off x="838200" y="1795346"/>
            <a:ext cx="11018178" cy="3485571"/>
          </a:xfrm>
        </p:spPr>
        <p:txBody>
          <a:bodyPr>
            <a:normAutofit/>
          </a:bodyPr>
          <a:lstStyle/>
          <a:p>
            <a:pPr marL="0" indent="0">
              <a:buNone/>
            </a:pPr>
            <a:r>
              <a:rPr lang="en-GB" sz="2000" dirty="0"/>
              <a:t>There have been substantial changes nationally which have impacted homelessness in Waltham Forest since the introduction of the Housing Futures Strategy.</a:t>
            </a:r>
          </a:p>
          <a:p>
            <a:r>
              <a:rPr lang="en-GB" sz="2000" dirty="0"/>
              <a:t>The implementation of the Homelessness Reduction Act 2017 from April 2018.</a:t>
            </a:r>
          </a:p>
          <a:p>
            <a:r>
              <a:rPr lang="en-GB" sz="2000" dirty="0"/>
              <a:t>The Covid-19 Pandemic in 2020 changed the way we delivered services to residents. The reception at Cedar Wood House closed and staff moved to conducting assessments virtually.</a:t>
            </a:r>
          </a:p>
          <a:p>
            <a:r>
              <a:rPr lang="en-GB" sz="2000" dirty="0"/>
              <a:t>In April 2019 Waltham Forest declared a climate emergency and announced an ambitious plan to be carbon neutral by 2030. </a:t>
            </a:r>
          </a:p>
          <a:p>
            <a:r>
              <a:rPr lang="en-GB" sz="2000" dirty="0"/>
              <a:t>The Cost-of-Living Crisis increased the need to support our most vulnerable resident.</a:t>
            </a:r>
          </a:p>
          <a:p>
            <a:r>
              <a:rPr lang="en-GB" sz="2000" dirty="0"/>
              <a:t>Energy Crisis increase the need to ensure residents homes were well insulated and heat efficient</a:t>
            </a:r>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a:p>
            <a:pPr marL="0" indent="0">
              <a:buNone/>
            </a:pPr>
            <a:endParaRPr lang="en-GB" sz="1200" dirty="0"/>
          </a:p>
        </p:txBody>
      </p:sp>
    </p:spTree>
    <p:extLst>
      <p:ext uri="{BB962C8B-B14F-4D97-AF65-F5344CB8AC3E}">
        <p14:creationId xmlns:p14="http://schemas.microsoft.com/office/powerpoint/2010/main" val="2661694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B9A697C-124A-6801-55B0-92FF2619F95F}"/>
              </a:ext>
            </a:extLst>
          </p:cNvPr>
          <p:cNvSpPr>
            <a:spLocks noGrp="1"/>
          </p:cNvSpPr>
          <p:nvPr>
            <p:ph type="title"/>
          </p:nvPr>
        </p:nvSpPr>
        <p:spPr>
          <a:xfrm>
            <a:off x="838200" y="365125"/>
            <a:ext cx="10515600" cy="716543"/>
          </a:xfrm>
        </p:spPr>
        <p:txBody>
          <a:bodyPr>
            <a:normAutofit fontScale="90000"/>
          </a:bodyPr>
          <a:lstStyle/>
          <a:p>
            <a:pPr algn="ctr"/>
            <a:r>
              <a:rPr lang="en-US" dirty="0"/>
              <a:t>Key achievements since the 2018 Homelessness Review</a:t>
            </a:r>
          </a:p>
        </p:txBody>
      </p:sp>
      <p:sp>
        <p:nvSpPr>
          <p:cNvPr id="10" name="Content Placeholder 2">
            <a:extLst>
              <a:ext uri="{FF2B5EF4-FFF2-40B4-BE49-F238E27FC236}">
                <a16:creationId xmlns:a16="http://schemas.microsoft.com/office/drawing/2014/main" id="{9E4B34AA-A3BA-6291-9B62-4E68D0C8B703}"/>
              </a:ext>
            </a:extLst>
          </p:cNvPr>
          <p:cNvSpPr>
            <a:spLocks noGrp="1"/>
          </p:cNvSpPr>
          <p:nvPr>
            <p:ph idx="1"/>
          </p:nvPr>
        </p:nvSpPr>
        <p:spPr>
          <a:xfrm>
            <a:off x="838200" y="1193182"/>
            <a:ext cx="4699571" cy="2135646"/>
          </a:xfrm>
        </p:spPr>
        <p:txBody>
          <a:bodyPr>
            <a:normAutofit/>
          </a:bodyPr>
          <a:lstStyle/>
          <a:p>
            <a:pPr marL="0" indent="0">
              <a:buNone/>
            </a:pPr>
            <a:r>
              <a:rPr lang="en-GB" sz="7200" b="0" i="0" dirty="0">
                <a:solidFill>
                  <a:srgbClr val="000000"/>
                </a:solidFill>
                <a:effectLst/>
              </a:rPr>
              <a:t> </a:t>
            </a:r>
            <a:endParaRPr lang="en-US" sz="7200" dirty="0"/>
          </a:p>
          <a:p>
            <a:endParaRPr lang="en-US" dirty="0"/>
          </a:p>
        </p:txBody>
      </p:sp>
      <p:sp>
        <p:nvSpPr>
          <p:cNvPr id="2" name="TextBox 1">
            <a:extLst>
              <a:ext uri="{FF2B5EF4-FFF2-40B4-BE49-F238E27FC236}">
                <a16:creationId xmlns:a16="http://schemas.microsoft.com/office/drawing/2014/main" id="{702392FC-B21E-2CD9-B88E-AC0F36857E21}"/>
              </a:ext>
            </a:extLst>
          </p:cNvPr>
          <p:cNvSpPr txBox="1"/>
          <p:nvPr/>
        </p:nvSpPr>
        <p:spPr>
          <a:xfrm>
            <a:off x="838200" y="1193182"/>
            <a:ext cx="4699571" cy="2215991"/>
          </a:xfrm>
          <a:prstGeom prst="rect">
            <a:avLst/>
          </a:prstGeom>
          <a:noFill/>
        </p:spPr>
        <p:txBody>
          <a:bodyPr wrap="square" rtlCol="0">
            <a:spAutoFit/>
          </a:bodyPr>
          <a:lstStyle/>
          <a:p>
            <a:r>
              <a:rPr lang="en-GB" sz="1800" b="1" dirty="0"/>
              <a:t>Implementing the Homelessness Reduction Act – focus on prevention</a:t>
            </a:r>
          </a:p>
          <a:p>
            <a:pPr marL="0" indent="0">
              <a:buNone/>
            </a:pPr>
            <a:r>
              <a:rPr lang="en-GB" sz="1400" dirty="0"/>
              <a:t>In preparation for the HRA the Prevention and Assessment Team moved from an appointment only service to a drop in. Increased a focus on prevention with new staff training and the introduction of the staff procedures manual. </a:t>
            </a:r>
          </a:p>
          <a:p>
            <a:pPr marL="0" indent="0">
              <a:buNone/>
            </a:pPr>
            <a:r>
              <a:rPr lang="en-GB" sz="1400" dirty="0"/>
              <a:t>The service successfully switched to conducting assessments online during the Covid-19 pandemic. </a:t>
            </a:r>
          </a:p>
          <a:p>
            <a:endParaRPr lang="en-GB" dirty="0"/>
          </a:p>
        </p:txBody>
      </p:sp>
      <p:sp>
        <p:nvSpPr>
          <p:cNvPr id="3" name="TextBox 2">
            <a:extLst>
              <a:ext uri="{FF2B5EF4-FFF2-40B4-BE49-F238E27FC236}">
                <a16:creationId xmlns:a16="http://schemas.microsoft.com/office/drawing/2014/main" id="{24D0B329-0A3C-0F07-693F-4624C8683E93}"/>
              </a:ext>
            </a:extLst>
          </p:cNvPr>
          <p:cNvSpPr txBox="1"/>
          <p:nvPr/>
        </p:nvSpPr>
        <p:spPr>
          <a:xfrm>
            <a:off x="838200" y="3143892"/>
            <a:ext cx="4863957" cy="2431435"/>
          </a:xfrm>
          <a:prstGeom prst="rect">
            <a:avLst/>
          </a:prstGeom>
          <a:noFill/>
        </p:spPr>
        <p:txBody>
          <a:bodyPr wrap="square" rtlCol="0">
            <a:spAutoFit/>
          </a:bodyPr>
          <a:lstStyle/>
          <a:p>
            <a:pPr marL="0" indent="0">
              <a:buNone/>
            </a:pPr>
            <a:r>
              <a:rPr lang="en-GB" sz="1800" b="1" dirty="0"/>
              <a:t>Providing suitable accommodation where homelessness cannot be prevented – reducing the need 	for temporary accommodation</a:t>
            </a:r>
          </a:p>
          <a:p>
            <a:pPr marL="0" indent="0">
              <a:buNone/>
            </a:pPr>
            <a:r>
              <a:rPr lang="en-US" sz="1400" dirty="0">
                <a:solidFill>
                  <a:srgbClr val="000000"/>
                </a:solidFill>
              </a:rPr>
              <a:t>In 2021 t</a:t>
            </a:r>
            <a:r>
              <a:rPr lang="en-US" sz="1400" b="0" i="0" dirty="0">
                <a:solidFill>
                  <a:srgbClr val="000000"/>
                </a:solidFill>
                <a:effectLst/>
              </a:rPr>
              <a:t>he </a:t>
            </a:r>
            <a:r>
              <a:rPr lang="en-US" sz="1400" dirty="0">
                <a:solidFill>
                  <a:srgbClr val="000000"/>
                </a:solidFill>
              </a:rPr>
              <a:t>Rehousing Team successfully launched the new </a:t>
            </a:r>
            <a:r>
              <a:rPr lang="en-GB" sz="1400" b="0" i="0" dirty="0">
                <a:solidFill>
                  <a:srgbClr val="000000"/>
                </a:solidFill>
                <a:effectLst/>
              </a:rPr>
              <a:t>Housing Allocation Scheme in 2021. This scheme allows the Council to </a:t>
            </a:r>
            <a:r>
              <a:rPr lang="en-GB" sz="1400" dirty="0"/>
              <a:t>allocate this scarce resource as fairly and effectively as possible. </a:t>
            </a:r>
          </a:p>
          <a:p>
            <a:pPr marL="0" indent="0">
              <a:buNone/>
            </a:pPr>
            <a:r>
              <a:rPr lang="en-GB" sz="1400" dirty="0"/>
              <a:t>There has been a substantial fall in the number of households in temporary accommodation This has fallen from </a:t>
            </a:r>
            <a:r>
              <a:rPr lang="en-GB" sz="1400" dirty="0">
                <a:effectLst/>
                <a:ea typeface="Calibri" panose="020F0502020204030204" pitchFamily="34" charset="0"/>
                <a:cs typeface="Times New Roman" panose="02020603050405020304" pitchFamily="18" charset="0"/>
              </a:rPr>
              <a:t>2235  in March 2018 to 878 in March 2023.</a:t>
            </a:r>
            <a:endParaRPr lang="en-GB" sz="1400" b="0" i="0" dirty="0">
              <a:solidFill>
                <a:srgbClr val="000000"/>
              </a:solidFill>
              <a:effectLst/>
            </a:endParaRPr>
          </a:p>
        </p:txBody>
      </p:sp>
      <p:sp>
        <p:nvSpPr>
          <p:cNvPr id="5" name="TextBox 4">
            <a:extLst>
              <a:ext uri="{FF2B5EF4-FFF2-40B4-BE49-F238E27FC236}">
                <a16:creationId xmlns:a16="http://schemas.microsoft.com/office/drawing/2014/main" id="{4520C499-3C6D-5BC1-BDAB-3EE42B15316F}"/>
              </a:ext>
            </a:extLst>
          </p:cNvPr>
          <p:cNvSpPr txBox="1"/>
          <p:nvPr/>
        </p:nvSpPr>
        <p:spPr>
          <a:xfrm>
            <a:off x="6096000" y="3328828"/>
            <a:ext cx="5257800" cy="1938992"/>
          </a:xfrm>
          <a:prstGeom prst="rect">
            <a:avLst/>
          </a:prstGeom>
          <a:noFill/>
        </p:spPr>
        <p:txBody>
          <a:bodyPr wrap="square" rtlCol="0">
            <a:spAutoFit/>
          </a:bodyPr>
          <a:lstStyle/>
          <a:p>
            <a:pPr marL="0" indent="0">
              <a:buNone/>
            </a:pPr>
            <a:r>
              <a:rPr lang="en-GB" sz="1800" b="1" dirty="0"/>
              <a:t>Tackling rough sleeping</a:t>
            </a:r>
          </a:p>
          <a:p>
            <a:pPr marL="0" indent="0">
              <a:buNone/>
            </a:pPr>
            <a:r>
              <a:rPr lang="en-US" sz="1400" dirty="0"/>
              <a:t>Waltham Forest have secured </a:t>
            </a:r>
            <a:r>
              <a:rPr lang="en-GB" sz="1400" dirty="0">
                <a:effectLst/>
                <a:ea typeface="Calibri" panose="020F0502020204030204" pitchFamily="34" charset="0"/>
                <a:cs typeface="Times New Roman" panose="02020603050405020304" pitchFamily="18" charset="0"/>
              </a:rPr>
              <a:t>Housing Service has successfully secured over £7m funding from DLUHC and the GLA, to develop a Rough Sleeper pathway within the borough.  The service has successfully launched a several intervention including the assessment bed project, Housing First and supported accommodation at </a:t>
            </a:r>
            <a:r>
              <a:rPr lang="en-GB" sz="1400" dirty="0" err="1">
                <a:effectLst/>
                <a:ea typeface="Calibri" panose="020F0502020204030204" pitchFamily="34" charset="0"/>
                <a:cs typeface="Times New Roman" panose="02020603050405020304" pitchFamily="18" charset="0"/>
              </a:rPr>
              <a:t>Heavitree</a:t>
            </a:r>
            <a:r>
              <a:rPr lang="en-GB" sz="1400" dirty="0">
                <a:effectLst/>
                <a:ea typeface="Calibri" panose="020F0502020204030204" pitchFamily="34" charset="0"/>
                <a:cs typeface="Times New Roman" panose="02020603050405020304" pitchFamily="18" charset="0"/>
              </a:rPr>
              <a:t> Court</a:t>
            </a:r>
            <a:r>
              <a:rPr lang="en-US" sz="1400" dirty="0"/>
              <a:t>. </a:t>
            </a:r>
            <a:r>
              <a:rPr lang="en-GB" sz="1400" b="0" i="0" dirty="0">
                <a:solidFill>
                  <a:srgbClr val="000000"/>
                </a:solidFill>
                <a:effectLst/>
              </a:rPr>
              <a:t>  </a:t>
            </a:r>
            <a:endParaRPr lang="en-US" sz="1400" dirty="0"/>
          </a:p>
          <a:p>
            <a:endParaRPr lang="en-GB" dirty="0"/>
          </a:p>
        </p:txBody>
      </p:sp>
      <p:sp>
        <p:nvSpPr>
          <p:cNvPr id="7" name="TextBox 6">
            <a:extLst>
              <a:ext uri="{FF2B5EF4-FFF2-40B4-BE49-F238E27FC236}">
                <a16:creationId xmlns:a16="http://schemas.microsoft.com/office/drawing/2014/main" id="{14830F9E-1100-DFE0-70DA-1B6F1A7616C0}"/>
              </a:ext>
            </a:extLst>
          </p:cNvPr>
          <p:cNvSpPr txBox="1"/>
          <p:nvPr/>
        </p:nvSpPr>
        <p:spPr>
          <a:xfrm>
            <a:off x="5976991" y="1116955"/>
            <a:ext cx="6097712" cy="1877437"/>
          </a:xfrm>
          <a:prstGeom prst="rect">
            <a:avLst/>
          </a:prstGeom>
          <a:noFill/>
        </p:spPr>
        <p:txBody>
          <a:bodyPr wrap="square">
            <a:spAutoFit/>
          </a:bodyPr>
          <a:lstStyle/>
          <a:p>
            <a:pPr marL="0" indent="0">
              <a:buNone/>
            </a:pPr>
            <a:r>
              <a:rPr lang="en-GB" sz="1800" b="1" dirty="0"/>
              <a:t>Ensuring support for vulnerable groups</a:t>
            </a:r>
          </a:p>
          <a:p>
            <a:r>
              <a:rPr lang="en-US" sz="1400" dirty="0"/>
              <a:t>In 2022 </a:t>
            </a:r>
            <a:r>
              <a:rPr lang="en-GB" sz="1400" dirty="0">
                <a:cs typeface="Arial" panose="020B0604020202020204" pitchFamily="34" charset="0"/>
              </a:rPr>
              <a:t>Housing Solutions and Housing Management and the two TMOs achieved accreditation form the Domestic Abuse Housing Alliance (DAHA). </a:t>
            </a:r>
          </a:p>
          <a:p>
            <a:r>
              <a:rPr lang="en-GB" sz="1400" dirty="0">
                <a:cs typeface="Arial" panose="020B0604020202020204" pitchFamily="34" charset="0"/>
              </a:rPr>
              <a:t>The accreditation required an in-depth review of case management processes, policies, and procedures to ensure responses to domestic abuse represents best practice. This work shows Waltham Forest commitment to community safety and supporting vulnerable people. </a:t>
            </a:r>
          </a:p>
          <a:p>
            <a:r>
              <a:rPr lang="en-GB" sz="1400" dirty="0">
                <a:cs typeface="Arial" panose="020B0604020202020204" pitchFamily="34" charset="0"/>
              </a:rPr>
              <a:t> </a:t>
            </a:r>
            <a:endParaRPr lang="en-US" sz="1800" dirty="0"/>
          </a:p>
        </p:txBody>
      </p:sp>
    </p:spTree>
    <p:extLst>
      <p:ext uri="{BB962C8B-B14F-4D97-AF65-F5344CB8AC3E}">
        <p14:creationId xmlns:p14="http://schemas.microsoft.com/office/powerpoint/2010/main" val="3634457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C8385-2278-7841-07FB-DE478976203E}"/>
              </a:ext>
            </a:extLst>
          </p:cNvPr>
          <p:cNvSpPr>
            <a:spLocks noGrp="1"/>
          </p:cNvSpPr>
          <p:nvPr>
            <p:ph type="title"/>
          </p:nvPr>
        </p:nvSpPr>
        <p:spPr>
          <a:xfrm>
            <a:off x="838199" y="241836"/>
            <a:ext cx="10610589" cy="662290"/>
          </a:xfrm>
        </p:spPr>
        <p:txBody>
          <a:bodyPr>
            <a:normAutofit fontScale="90000"/>
          </a:bodyPr>
          <a:lstStyle/>
          <a:p>
            <a:pPr algn="ctr"/>
            <a:r>
              <a:rPr lang="en-US" sz="4400" dirty="0"/>
              <a:t>Housing Affordability – Home Ownership </a:t>
            </a:r>
            <a:endParaRPr lang="en-GB" dirty="0"/>
          </a:p>
        </p:txBody>
      </p:sp>
      <p:sp>
        <p:nvSpPr>
          <p:cNvPr id="3" name="Content Placeholder 2">
            <a:extLst>
              <a:ext uri="{FF2B5EF4-FFF2-40B4-BE49-F238E27FC236}">
                <a16:creationId xmlns:a16="http://schemas.microsoft.com/office/drawing/2014/main" id="{32E4D0E8-2D3B-BCEF-B7D1-C6FC8D1069F2}"/>
              </a:ext>
            </a:extLst>
          </p:cNvPr>
          <p:cNvSpPr>
            <a:spLocks noGrp="1"/>
          </p:cNvSpPr>
          <p:nvPr>
            <p:ph idx="1"/>
          </p:nvPr>
        </p:nvSpPr>
        <p:spPr>
          <a:xfrm>
            <a:off x="838199" y="1130157"/>
            <a:ext cx="10515600" cy="4172479"/>
          </a:xfrm>
        </p:spPr>
        <p:txBody>
          <a:bodyPr>
            <a:noAutofit/>
          </a:bodyPr>
          <a:lstStyle/>
          <a:p>
            <a:r>
              <a:rPr lang="en-GB" sz="1800" dirty="0"/>
              <a:t>There is a lack of affordable housing across the United Kingdom. The Conservative Party manifesto included a pledge to build 300,000 new homes per year by the mid-2020s</a:t>
            </a:r>
          </a:p>
          <a:p>
            <a:r>
              <a:rPr lang="en-GB" sz="1800" dirty="0"/>
              <a:t>London has a shortage of affordable housing. The Mayor of London’s London Plan, adopted in March 2021, outlines a target to achieve 52,000 new housing completions per year .</a:t>
            </a:r>
          </a:p>
          <a:p>
            <a:r>
              <a:rPr kumimoji="0" lang="en-US" sz="1800" b="0" i="0" u="none" strike="noStrike" kern="0" cap="none" spc="0" normalizeH="0" baseline="0" noProof="0" dirty="0">
                <a:ln>
                  <a:noFill/>
                </a:ln>
                <a:effectLst/>
                <a:uLnTx/>
                <a:uFillTx/>
              </a:rPr>
              <a:t>The Council recognizes that Waltham Forest continues to be impacted by the housing crisis. There are many unique factors contributing to the lack of affordable housing in the borough. </a:t>
            </a:r>
          </a:p>
          <a:p>
            <a:r>
              <a:rPr kumimoji="0" lang="en-US" sz="1800" b="0" i="0" u="none" strike="noStrike" kern="0" cap="none" spc="0" normalizeH="0" baseline="0" noProof="0" dirty="0">
                <a:ln>
                  <a:noFill/>
                </a:ln>
                <a:effectLst/>
                <a:uLnTx/>
                <a:uFillTx/>
              </a:rPr>
              <a:t>The Census 2021 show that </a:t>
            </a:r>
            <a:r>
              <a:rPr lang="en-US" sz="1800" kern="0" dirty="0"/>
              <a:t>in the ten years between 2011 and 2021 </a:t>
            </a:r>
            <a:r>
              <a:rPr lang="en-GB" sz="1800" dirty="0">
                <a:solidFill>
                  <a:srgbClr val="323132"/>
                </a:solidFill>
                <a:effectLst/>
                <a:ea typeface="Calibri" panose="020F0502020204030204" pitchFamily="34" charset="0"/>
                <a:cs typeface="Times New Roman" panose="02020603050405020304" pitchFamily="18" charset="0"/>
              </a:rPr>
              <a:t>the population of Waltham Forest increased by 7.8%, from around 258,200 in 2011 to around 278,400</a:t>
            </a:r>
            <a:r>
              <a:rPr lang="en-US" sz="1800" kern="0" dirty="0"/>
              <a:t> . </a:t>
            </a:r>
          </a:p>
          <a:p>
            <a:r>
              <a:rPr lang="en-US" sz="1800" kern="0" dirty="0"/>
              <a:t>Waltham Forest is now </a:t>
            </a:r>
            <a:r>
              <a:rPr lang="en-GB" sz="1800" dirty="0">
                <a:solidFill>
                  <a:srgbClr val="323132"/>
                </a:solidFill>
                <a:effectLst/>
                <a:ea typeface="Calibri" panose="020F0502020204030204" pitchFamily="34" charset="0"/>
              </a:rPr>
              <a:t>among the top 5% most densely populated English local authority areas. </a:t>
            </a:r>
          </a:p>
          <a:p>
            <a:r>
              <a:rPr lang="en-GB" sz="1800" dirty="0"/>
              <a:t>Waltham Forest has also experienced the fastest house price growth in London.  Prices increased 118% over ten years from 2011.  </a:t>
            </a:r>
            <a:endParaRPr lang="en-GB" sz="1800" dirty="0">
              <a:solidFill>
                <a:srgbClr val="323132"/>
              </a:solidFill>
              <a:effectLst/>
              <a:ea typeface="Calibri" panose="020F0502020204030204" pitchFamily="34" charset="0"/>
            </a:endParaRPr>
          </a:p>
          <a:p>
            <a:r>
              <a:rPr lang="en-US" sz="1800" kern="0" dirty="0"/>
              <a:t>The Council has appointed the Waltham Forest Affordable Housing Commission, a panel of independent experts, to review the Council’s approach and </a:t>
            </a:r>
            <a:r>
              <a:rPr lang="en-GB" sz="1800" b="0" i="0" dirty="0">
                <a:solidFill>
                  <a:srgbClr val="121212"/>
                </a:solidFill>
                <a:effectLst/>
              </a:rPr>
              <a:t> make recommendations on how it can maximise the delivery of genuinely affordable housing in the future.</a:t>
            </a:r>
            <a:r>
              <a:rPr lang="en-US" sz="1800" kern="0" dirty="0"/>
              <a:t> </a:t>
            </a:r>
            <a:endParaRPr lang="en-US" sz="1800" kern="0" dirty="0">
              <a:solidFill>
                <a:srgbClr val="FFFFFF"/>
              </a:solidFill>
            </a:endParaRPr>
          </a:p>
        </p:txBody>
      </p:sp>
    </p:spTree>
    <p:extLst>
      <p:ext uri="{BB962C8B-B14F-4D97-AF65-F5344CB8AC3E}">
        <p14:creationId xmlns:p14="http://schemas.microsoft.com/office/powerpoint/2010/main" val="392633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75F7EF14-39AC-417D-80BF-332DFB2DEE28}"/>
              </a:ext>
            </a:extLst>
          </p:cNvPr>
          <p:cNvGraphicFramePr/>
          <p:nvPr>
            <p:extLst>
              <p:ext uri="{D42A27DB-BD31-4B8C-83A1-F6EECF244321}">
                <p14:modId xmlns:p14="http://schemas.microsoft.com/office/powerpoint/2010/main" val="1071297618"/>
              </p:ext>
            </p:extLst>
          </p:nvPr>
        </p:nvGraphicFramePr>
        <p:xfrm>
          <a:off x="1114816" y="601249"/>
          <a:ext cx="10271343" cy="48915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9802298"/>
      </p:ext>
    </p:extLst>
  </p:cSld>
  <p:clrMapOvr>
    <a:masterClrMapping/>
  </p:clrMapOvr>
</p:sld>
</file>

<file path=ppt/theme/theme1.xml><?xml version="1.0" encoding="utf-8"?>
<a:theme xmlns:a="http://schemas.openxmlformats.org/drawingml/2006/main" name="Purpl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455460FE-24ED-8D45-B586-57D561C9F11D}"/>
    </a:ext>
  </a:extLst>
</a:theme>
</file>

<file path=ppt/theme/theme2.xml><?xml version="1.0" encoding="utf-8"?>
<a:theme xmlns:a="http://schemas.openxmlformats.org/drawingml/2006/main" name="Teal foo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0788C1A1-15D7-8C4F-9FC5-2BFC960418DB}"/>
    </a:ext>
  </a:extLst>
</a:theme>
</file>

<file path=ppt/theme/theme3.xml><?xml version="1.0" encoding="utf-8"?>
<a:theme xmlns:a="http://schemas.openxmlformats.org/drawingml/2006/main" name="Pink foo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C004CC2C-3C9C-A443-91E8-A6AB78ADD9B6}"/>
    </a:ext>
  </a:extLst>
</a:theme>
</file>

<file path=ppt/theme/theme4.xml><?xml version="1.0" encoding="utf-8"?>
<a:theme xmlns:a="http://schemas.openxmlformats.org/drawingml/2006/main" name="Orange footer">
  <a:themeElements>
    <a:clrScheme name="YourCrisisPink">
      <a:dk1>
        <a:sysClr val="windowText" lastClr="000000"/>
      </a:dk1>
      <a:lt1>
        <a:sysClr val="window" lastClr="FFFFFF"/>
      </a:lt1>
      <a:dk2>
        <a:srgbClr val="E93081"/>
      </a:dk2>
      <a:lt2>
        <a:srgbClr val="E7E6E6"/>
      </a:lt2>
      <a:accent1>
        <a:srgbClr val="E93081"/>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010590-WF My Neigbourhood-Corporate Framework-Presentation_v1 (1) copy" id="{157DDA19-460E-C84D-B650-1DCEDA559F26}" vid="{99AC8B3F-CD8F-3F43-88B3-6C8694238675}"/>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8D50D13FA2144C91EE96D0B0102F77" ma:contentTypeVersion="16" ma:contentTypeDescription="Create a new document." ma:contentTypeScope="" ma:versionID="77cc180b00244c349c98533114fdc543">
  <xsd:schema xmlns:xsd="http://www.w3.org/2001/XMLSchema" xmlns:xs="http://www.w3.org/2001/XMLSchema" xmlns:p="http://schemas.microsoft.com/office/2006/metadata/properties" xmlns:ns2="d1a09246-d701-4edf-97d5-0e5ff09306fd" xmlns:ns3="5f51d57d-fc30-4904-ad30-18ce3eec9486" targetNamespace="http://schemas.microsoft.com/office/2006/metadata/properties" ma:root="true" ma:fieldsID="8d823c78570c50e949f7640ce587760f" ns2:_="" ns3:_="">
    <xsd:import namespace="d1a09246-d701-4edf-97d5-0e5ff09306fd"/>
    <xsd:import namespace="5f51d57d-fc30-4904-ad30-18ce3eec948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a09246-d701-4edf-97d5-0e5ff09306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f0cfebf-c649-4286-a84d-ec7a9ca2d73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f51d57d-fc30-4904-ad30-18ce3eec948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4d628c0-b5a8-4728-b8d9-65f879936fe9}" ma:internalName="TaxCatchAll" ma:showField="CatchAllData" ma:web="5f51d57d-fc30-4904-ad30-18ce3eec94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f51d57d-fc30-4904-ad30-18ce3eec9486" xsi:nil="true"/>
    <lcf76f155ced4ddcb4097134ff3c332f xmlns="d1a09246-d701-4edf-97d5-0e5ff09306f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695524F-B8F6-4A75-8061-144503327B69}">
  <ds:schemaRefs>
    <ds:schemaRef ds:uri="5f51d57d-fc30-4904-ad30-18ce3eec9486"/>
    <ds:schemaRef ds:uri="d1a09246-d701-4edf-97d5-0e5ff09306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4334DF4-732F-43CD-A739-D0009DE6968A}">
  <ds:schemaRefs>
    <ds:schemaRef ds:uri="http://schemas.microsoft.com/sharepoint/v3/contenttype/forms"/>
  </ds:schemaRefs>
</ds:datastoreItem>
</file>

<file path=customXml/itemProps3.xml><?xml version="1.0" encoding="utf-8"?>
<ds:datastoreItem xmlns:ds="http://schemas.openxmlformats.org/officeDocument/2006/customXml" ds:itemID="{ED398EDF-1893-43D6-9B13-DA4CA4B6227E}">
  <ds:schemaRefs>
    <ds:schemaRef ds:uri="http://purl.org/dc/elements/1.1/"/>
    <ds:schemaRef ds:uri="http://purl.org/dc/terms/"/>
    <ds:schemaRef ds:uri="http://schemas.microsoft.com/office/2006/documentManagement/types"/>
    <ds:schemaRef ds:uri="http://www.w3.org/XML/1998/namespace"/>
    <ds:schemaRef ds:uri="d1a09246-d701-4edf-97d5-0e5ff09306fd"/>
    <ds:schemaRef ds:uri="http://purl.org/dc/dcmitype/"/>
    <ds:schemaRef ds:uri="5f51d57d-fc30-4904-ad30-18ce3eec9486"/>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Purple Theme</Template>
  <TotalTime>31725</TotalTime>
  <Words>5470</Words>
  <Application>Microsoft Office PowerPoint</Application>
  <PresentationFormat>Widescreen</PresentationFormat>
  <Paragraphs>495</Paragraphs>
  <Slides>38</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38</vt:i4>
      </vt:variant>
    </vt:vector>
  </HeadingPairs>
  <TitlesOfParts>
    <vt:vector size="47" baseType="lpstr">
      <vt:lpstr>Arial</vt:lpstr>
      <vt:lpstr>Calibri</vt:lpstr>
      <vt:lpstr>Calibri Light</vt:lpstr>
      <vt:lpstr>Symbol</vt:lpstr>
      <vt:lpstr>The Hand Extrablack</vt:lpstr>
      <vt:lpstr>Purple Theme</vt:lpstr>
      <vt:lpstr>Teal footer</vt:lpstr>
      <vt:lpstr>Pink footer</vt:lpstr>
      <vt:lpstr>Orange footer</vt:lpstr>
      <vt:lpstr>Homelessness Review 2023</vt:lpstr>
      <vt:lpstr>PowerPoint Presentation</vt:lpstr>
      <vt:lpstr>Introduction</vt:lpstr>
      <vt:lpstr>Requirement to produce a homelessness review and strategy.</vt:lpstr>
      <vt:lpstr>Aims of the Housing Futures Strategy 2019-24</vt:lpstr>
      <vt:lpstr>What has changed since previous Homelessness Review in 2018?</vt:lpstr>
      <vt:lpstr>Key achievements since the 2018 Homelessness Review</vt:lpstr>
      <vt:lpstr>Housing Affordability – Home Ownership </vt:lpstr>
      <vt:lpstr>PowerPoint Presentation</vt:lpstr>
      <vt:lpstr>Housing Affordability- Renting in the Private Sector</vt:lpstr>
      <vt:lpstr>Average Monthly Rents Compared to LHA Rates</vt:lpstr>
      <vt:lpstr>Demand for Social Housing</vt:lpstr>
      <vt:lpstr>Housing Allocations </vt:lpstr>
      <vt:lpstr>Homelessness Reduction Act (2017)</vt:lpstr>
      <vt:lpstr>Bridges – Single Homeless Peoples Service</vt:lpstr>
      <vt:lpstr>PowerPoint Presentation</vt:lpstr>
      <vt:lpstr> </vt:lpstr>
      <vt:lpstr>Housing’s commitment to protecting survivors of Domestic Abuse</vt:lpstr>
      <vt:lpstr>Services to support survivors of domestic abuse</vt:lpstr>
      <vt:lpstr>Homelessness in Waltham Forest</vt:lpstr>
      <vt:lpstr>Homelessness Acceptances: Diversity</vt:lpstr>
      <vt:lpstr>Homelessness Acceptances: Priority Need</vt:lpstr>
      <vt:lpstr>Reason for homelessness</vt:lpstr>
      <vt:lpstr>Rough Sleeping</vt:lpstr>
      <vt:lpstr>Rough Sleeper Team Funding</vt:lpstr>
      <vt:lpstr>Rough Sleepers Team</vt:lpstr>
      <vt:lpstr> Everyone In – Covid 19</vt:lpstr>
      <vt:lpstr>Combined Homelessness and Information Network (CHAIN)</vt:lpstr>
      <vt:lpstr>Rough Sleeping Snapshot</vt:lpstr>
      <vt:lpstr>Social Housing supply</vt:lpstr>
      <vt:lpstr>Social Housing Lets</vt:lpstr>
      <vt:lpstr>Temporary Accommodation Allocations</vt:lpstr>
      <vt:lpstr>Temporary Accommodation</vt:lpstr>
      <vt:lpstr>Private Rented Sector Offers</vt:lpstr>
      <vt:lpstr>Temporary Accommodation and Resettlement Team (TARSO)</vt:lpstr>
      <vt:lpstr>Advice Services </vt:lpstr>
      <vt:lpstr>Supported Accommodation in Waltham Forest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Smith</dc:creator>
  <cp:lastModifiedBy>Eoin Quiery</cp:lastModifiedBy>
  <cp:revision>7</cp:revision>
  <dcterms:created xsi:type="dcterms:W3CDTF">2023-03-17T16:58:21Z</dcterms:created>
  <dcterms:modified xsi:type="dcterms:W3CDTF">2024-01-26T15:39:11Z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0x010100A48D50D13FA2144C91EE96D0B0102F77</vt:lpwstr>
  </property>
  <property fmtid="{D5CDD505-2E9C-101B-9397-08002B2CF9AE}" pid="3" name="MediaServiceImageTags">
    <vt:lpwstr/>
  </property>
</Properties>
</file>