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  <p:sldMasterId id="2147483670" r:id="rId5"/>
    <p:sldMasterId id="2147483681" r:id="rId6"/>
    <p:sldMasterId id="2147483692" r:id="rId7"/>
    <p:sldMasterId id="2147483745" r:id="rId8"/>
    <p:sldMasterId id="2147483756" r:id="rId9"/>
  </p:sldMasterIdLst>
  <p:notesMasterIdLst>
    <p:notesMasterId r:id="rId19"/>
  </p:notesMasterIdLst>
  <p:sldIdLst>
    <p:sldId id="2147198669" r:id="rId10"/>
    <p:sldId id="272" r:id="rId11"/>
    <p:sldId id="2147198668" r:id="rId12"/>
    <p:sldId id="2147198709" r:id="rId13"/>
    <p:sldId id="2147198660" r:id="rId14"/>
    <p:sldId id="2147198704" r:id="rId15"/>
    <p:sldId id="2147198710" r:id="rId16"/>
    <p:sldId id="264" r:id="rId17"/>
    <p:sldId id="214719864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DA1F2C-60F3-1FE2-809A-5F9C6017409D}" name="Luke Ravenscroft" initials="LR" userId="S::Luke.Ravenscroft@walthamforest.gov.uk::1723449b-8544-41ca-8be6-ee003e9c0f9e" providerId="AD"/>
  <p188:author id="{D21BDA30-2030-63E6-7F03-25F85605D06D}" name="Ian Rae" initials="IR" userId="S::Ian.Rae@walthamforest.gov.uk::dacb019a-9799-4932-947e-d868ac16d102" providerId="AD"/>
  <p188:author id="{DF2A96E2-5840-7BD8-F2B4-B2B082D151DC}" name="Simon Rayner" initials="SR" userId="S::simon.rayner@walthamforest.gov.uk::f9c161f4-4467-4e9e-9eff-1f72243b30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56A"/>
    <a:srgbClr val="ED1C9A"/>
    <a:srgbClr val="1CEDB9"/>
    <a:srgbClr val="F7C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9A3878-024E-49D2-A80A-E943A720CF2F}" v="68" dt="2023-07-04T16:04:12.6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76" autoAdjust="0"/>
  </p:normalViewPr>
  <p:slideViewPr>
    <p:cSldViewPr snapToGrid="0">
      <p:cViewPr varScale="1">
        <p:scale>
          <a:sx n="56" d="100"/>
          <a:sy n="56" d="100"/>
        </p:scale>
        <p:origin x="1044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3F22A-9544-5C42-B5B8-5FD81E952B7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4B117-9D35-6B49-842C-40ED4BD10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83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Transport 29%, Businesses 13%, Waste 12%, Public Sector 4%.</a:t>
            </a:r>
          </a:p>
          <a:p>
            <a:r>
              <a:rPr lang="en-GB"/>
              <a:t>A simple version is 40/30/20/10 with 20=Business and Public Sector and 10=Waste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32422-0F45-4861-BDBB-FB38EAB402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74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B117-9D35-6B49-842C-40ED4BD10C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8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B117-9D35-6B49-842C-40ED4BD10C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3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https://app.sli.do/event/hnNa18rx4qWbFMVUis88Lb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B117-9D35-6B49-842C-40ED4BD10C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66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44B117-9D35-6B49-842C-40ED4BD10C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286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B117-9D35-6B49-842C-40ED4BD10C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B6197-7BD7-A922-0CC8-4FAC0C5C3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19EFD-752A-0143-6B33-4159EE72F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8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7A38E-58AF-E41B-AC4C-89AD7E3C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8BD5B-7ABC-509A-2DB8-2D1DCE01C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950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E00F7-9B8F-F635-6202-91312A529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1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BF1AF-27B9-B52A-F67C-020CBD25E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6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B2913-A56C-1419-9B21-5973D7F50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/>
            </a:lvl1pPr>
            <a:lvl2pPr marL="304770" indent="0">
              <a:buNone/>
              <a:defRPr sz="933"/>
            </a:lvl2pPr>
            <a:lvl3pPr marL="609539" indent="0">
              <a:buNone/>
              <a:defRPr sz="800"/>
            </a:lvl3pPr>
            <a:lvl4pPr marL="914309" indent="0">
              <a:buNone/>
              <a:defRPr sz="667"/>
            </a:lvl4pPr>
            <a:lvl5pPr marL="1219078" indent="0">
              <a:buNone/>
              <a:defRPr sz="667"/>
            </a:lvl5pPr>
            <a:lvl6pPr marL="1523848" indent="0">
              <a:buNone/>
              <a:defRPr sz="667"/>
            </a:lvl6pPr>
            <a:lvl7pPr marL="1828617" indent="0">
              <a:buNone/>
              <a:defRPr sz="667"/>
            </a:lvl7pPr>
            <a:lvl8pPr marL="2133387" indent="0">
              <a:buNone/>
              <a:defRPr sz="667"/>
            </a:lvl8pPr>
            <a:lvl9pPr marL="2438156" indent="0">
              <a:buNone/>
              <a:defRPr sz="6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E7EB3-AFE4-1964-9DD0-EFC341C8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496BB9-6951-1645-B8B8-9D146DA84CD5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714F9-E8A8-B14E-FD5B-5BEC2DE9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C4034-9EB9-5C8C-4B51-9CFBB9AB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688CE8-08DC-8946-BE74-BDAAB2AF8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748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9312-2B72-E9EF-39A6-84F09A51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133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260A0F-2FA2-AB5F-4EF7-ED162A966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770" indent="0">
              <a:buNone/>
              <a:defRPr sz="1866"/>
            </a:lvl2pPr>
            <a:lvl3pPr marL="609539" indent="0">
              <a:buNone/>
              <a:defRPr sz="1600"/>
            </a:lvl3pPr>
            <a:lvl4pPr marL="914309" indent="0">
              <a:buNone/>
              <a:defRPr sz="1333"/>
            </a:lvl4pPr>
            <a:lvl5pPr marL="1219078" indent="0">
              <a:buNone/>
              <a:defRPr sz="1333"/>
            </a:lvl5pPr>
            <a:lvl6pPr marL="1523848" indent="0">
              <a:buNone/>
              <a:defRPr sz="1333"/>
            </a:lvl6pPr>
            <a:lvl7pPr marL="1828617" indent="0">
              <a:buNone/>
              <a:defRPr sz="1333"/>
            </a:lvl7pPr>
            <a:lvl8pPr marL="2133387" indent="0">
              <a:buNone/>
              <a:defRPr sz="1333"/>
            </a:lvl8pPr>
            <a:lvl9pPr marL="2438156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D8F5A-AD03-B1FC-8E46-695A5CBFD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/>
            </a:lvl1pPr>
            <a:lvl2pPr marL="304770" indent="0">
              <a:buNone/>
              <a:defRPr sz="933"/>
            </a:lvl2pPr>
            <a:lvl3pPr marL="609539" indent="0">
              <a:buNone/>
              <a:defRPr sz="800"/>
            </a:lvl3pPr>
            <a:lvl4pPr marL="914309" indent="0">
              <a:buNone/>
              <a:defRPr sz="667"/>
            </a:lvl4pPr>
            <a:lvl5pPr marL="1219078" indent="0">
              <a:buNone/>
              <a:defRPr sz="667"/>
            </a:lvl5pPr>
            <a:lvl6pPr marL="1523848" indent="0">
              <a:buNone/>
              <a:defRPr sz="667"/>
            </a:lvl6pPr>
            <a:lvl7pPr marL="1828617" indent="0">
              <a:buNone/>
              <a:defRPr sz="667"/>
            </a:lvl7pPr>
            <a:lvl8pPr marL="2133387" indent="0">
              <a:buNone/>
              <a:defRPr sz="667"/>
            </a:lvl8pPr>
            <a:lvl9pPr marL="2438156" indent="0">
              <a:buNone/>
              <a:defRPr sz="6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8C63B-9B21-FDD0-72A6-B5D75243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F496BB9-6951-1645-B8B8-9D146DA84CD5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34676-D0AF-D3E2-6133-528B11AC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301E4-5313-EC53-DBD6-20831072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688CE8-08DC-8946-BE74-BDAAB2AF8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025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7A38E-58AF-E41B-AC4C-89AD7E3C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8BD5B-7ABC-509A-2DB8-2D1DCE01C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74727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7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B6197-7BD7-A922-0CC8-4FAC0C5C3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19EFD-752A-0143-6B33-4159EE72F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83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170DB-3B8B-E724-9D8A-0596B791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4EEF7-E997-12C7-DF81-7187CE48A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9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FFC2-16C5-E945-F893-04E2D2C37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0476D-C108-1C04-A83E-0AFD41E45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714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D3077-08A8-B006-45AB-6DD0CD3D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74E4D-9B86-B891-79C6-950CC4006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E36AF-94FB-54F7-2C0B-20CC2B929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41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E535-118C-1378-2C07-D43EA29F6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3BA6A-7771-0F05-A7D5-3A7C97A36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8EC7E-A5C9-8488-2D13-CAD504A11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1F5BBC-55BF-B890-9200-DFEDA842A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F374F-B7FE-6951-6027-320D75896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32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D302-0ADE-9B22-EABE-3FC1394C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40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78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E00F7-9B8F-F635-6202-91312A529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BF1AF-27B9-B52A-F67C-020CBD25E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B2913-A56C-1419-9B21-5973D7F50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E7EB3-AFE4-1964-9DD0-EFC341C8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496BB9-6951-1645-B8B8-9D146DA84CD5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714F9-E8A8-B14E-FD5B-5BEC2DE9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C4034-9EB9-5C8C-4B51-9CFBB9AB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88CE8-08DC-8946-BE74-BDAAB2AF8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15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9312-2B72-E9EF-39A6-84F09A51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260A0F-2FA2-AB5F-4EF7-ED162A966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D8F5A-AD03-B1FC-8E46-695A5CBFD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8C63B-9B21-FDD0-72A6-B5D75243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496BB9-6951-1645-B8B8-9D146DA84CD5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34676-D0AF-D3E2-6133-528B11AC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301E4-5313-EC53-DBD6-20831072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88CE8-08DC-8946-BE74-BDAAB2AF8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9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170DB-3B8B-E724-9D8A-0596B791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4EEF7-E997-12C7-DF81-7187CE48A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64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7A38E-58AF-E41B-AC4C-89AD7E3C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8BD5B-7ABC-509A-2DB8-2D1DCE01C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7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B6197-7BD7-A922-0CC8-4FAC0C5C3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19EFD-752A-0143-6B33-4159EE72F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21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170DB-3B8B-E724-9D8A-0596B791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4EEF7-E997-12C7-DF81-7187CE48A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33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FFC2-16C5-E945-F893-04E2D2C37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0476D-C108-1C04-A83E-0AFD41E45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7387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D3077-08A8-B006-45AB-6DD0CD3D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74E4D-9B86-B891-79C6-950CC4006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E36AF-94FB-54F7-2C0B-20CC2B929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60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E535-118C-1378-2C07-D43EA29F6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3BA6A-7771-0F05-A7D5-3A7C97A36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8EC7E-A5C9-8488-2D13-CAD504A11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1F5BBC-55BF-B890-9200-DFEDA842A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F374F-B7FE-6951-6027-320D75896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55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D302-0ADE-9B22-EABE-3FC1394C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07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105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E00F7-9B8F-F635-6202-91312A529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BF1AF-27B9-B52A-F67C-020CBD25E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B2913-A56C-1419-9B21-5973D7F50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E7EB3-AFE4-1964-9DD0-EFC341C8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496BB9-6951-1645-B8B8-9D146DA84CD5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714F9-E8A8-B14E-FD5B-5BEC2DE9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C4034-9EB9-5C8C-4B51-9CFBB9AB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88CE8-08DC-8946-BE74-BDAAB2AF8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6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9312-2B72-E9EF-39A6-84F09A51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260A0F-2FA2-AB5F-4EF7-ED162A966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D8F5A-AD03-B1FC-8E46-695A5CBFD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8C63B-9B21-FDD0-72A6-B5D75243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496BB9-6951-1645-B8B8-9D146DA84CD5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34676-D0AF-D3E2-6133-528B11AC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301E4-5313-EC53-DBD6-20831072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88CE8-08DC-8946-BE74-BDAAB2AF8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7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FFC2-16C5-E945-F893-04E2D2C37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0476D-C108-1C04-A83E-0AFD41E45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065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7A38E-58AF-E41B-AC4C-89AD7E3C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8BD5B-7ABC-509A-2DB8-2D1DCE01C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05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4FF2096-319E-9646-8C9A-BF2A2435F028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7D5B2CB-60F5-224A-9B8C-B691AD409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5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AA4A4-94DE-0946-BBE5-AFC0F0CF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74784-1D9C-2C41-881F-FFD107A710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47C03-0A3E-E941-9ABD-40B064CA8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64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75BC7-ACFB-7446-B5E3-FF90A6F73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42AC7-1C03-034A-8519-887E6DCAE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DF6B1-7046-6A46-9A13-40FDE8FA6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376839-C3AE-5A47-9368-40DD7A1502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C06EC-1DC7-E346-88FF-6FE77F628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86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398C2-23A8-5A4A-9C49-B4CA143D7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29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0626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155D-3136-9B40-AC0D-64AF0EC07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57089-BE15-4D43-8756-6D38F91EF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437BD-E420-8241-8C08-AA5373ACC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304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B7C4E-1A45-6848-9B46-DC3937EAC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CB551A-A28F-0E48-85A3-92E94EE3C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252D5-22C1-C544-B89A-BE5FE9039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86126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DE113-A8D3-904E-B10C-CB92396D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0D493-A632-8445-B2B3-11D85B173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761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583A68-9454-A248-9AA0-43DAA36DB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53CB2-A061-554A-92EA-0D14AC3A7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0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D3077-08A8-B006-45AB-6DD0CD3D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74E4D-9B86-B891-79C6-950CC4006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E36AF-94FB-54F7-2C0B-20CC2B929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70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86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774512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1402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8525864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05461" y="373381"/>
            <a:ext cx="5590540" cy="5887720"/>
          </a:xfrm>
          <a:custGeom>
            <a:avLst/>
            <a:gdLst>
              <a:gd name="connsiteX0" fmla="*/ 0 w 8385810"/>
              <a:gd name="connsiteY0" fmla="*/ 0 h 4415790"/>
              <a:gd name="connsiteX1" fmla="*/ 8385810 w 8385810"/>
              <a:gd name="connsiteY1" fmla="*/ 0 h 4415790"/>
              <a:gd name="connsiteX2" fmla="*/ 8385810 w 8385810"/>
              <a:gd name="connsiteY2" fmla="*/ 4415790 h 4415790"/>
              <a:gd name="connsiteX3" fmla="*/ 0 w 8385810"/>
              <a:gd name="connsiteY3" fmla="*/ 4415790 h 441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85810" h="4415790">
                <a:moveTo>
                  <a:pt x="0" y="0"/>
                </a:moveTo>
                <a:lnTo>
                  <a:pt x="8385810" y="0"/>
                </a:lnTo>
                <a:lnTo>
                  <a:pt x="8385810" y="4415790"/>
                </a:lnTo>
                <a:lnTo>
                  <a:pt x="0" y="441579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1463040" anchor="b">
            <a:noAutofit/>
          </a:bodyPr>
          <a:lstStyle>
            <a:lvl1pPr algn="ctr" rtl="0">
              <a:buNone/>
              <a:defRPr sz="186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856273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26429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054416" y="1"/>
            <a:ext cx="9137583" cy="4671462"/>
          </a:xfrm>
          <a:custGeom>
            <a:avLst/>
            <a:gdLst>
              <a:gd name="connsiteX0" fmla="*/ 0 w 2010740"/>
              <a:gd name="connsiteY0" fmla="*/ 0 h 4152900"/>
              <a:gd name="connsiteX1" fmla="*/ 2010740 w 2010740"/>
              <a:gd name="connsiteY1" fmla="*/ 0 h 4152900"/>
              <a:gd name="connsiteX2" fmla="*/ 2010740 w 2010740"/>
              <a:gd name="connsiteY2" fmla="*/ 4152900 h 4152900"/>
              <a:gd name="connsiteX3" fmla="*/ 0 w 2010740"/>
              <a:gd name="connsiteY3" fmla="*/ 4152900 h 415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0740" h="4152900">
                <a:moveTo>
                  <a:pt x="0" y="0"/>
                </a:moveTo>
                <a:lnTo>
                  <a:pt x="2010740" y="0"/>
                </a:lnTo>
                <a:lnTo>
                  <a:pt x="2010740" y="4152900"/>
                </a:lnTo>
                <a:lnTo>
                  <a:pt x="0" y="41529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780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367B96-3A2E-4AFF-9E1E-6A4826ACAD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8480" y="477521"/>
            <a:ext cx="11115040" cy="5902960"/>
          </a:xfrm>
          <a:custGeom>
            <a:avLst/>
            <a:gdLst>
              <a:gd name="connsiteX0" fmla="*/ 0 w 11658600"/>
              <a:gd name="connsiteY0" fmla="*/ 0 h 6248400"/>
              <a:gd name="connsiteX1" fmla="*/ 11658600 w 11658600"/>
              <a:gd name="connsiteY1" fmla="*/ 0 h 6248400"/>
              <a:gd name="connsiteX2" fmla="*/ 11658600 w 11658600"/>
              <a:gd name="connsiteY2" fmla="*/ 6248400 h 6248400"/>
              <a:gd name="connsiteX3" fmla="*/ 0 w 11658600"/>
              <a:gd name="connsiteY3" fmla="*/ 6248400 h 62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8600" h="6248400">
                <a:moveTo>
                  <a:pt x="0" y="0"/>
                </a:moveTo>
                <a:lnTo>
                  <a:pt x="11658600" y="0"/>
                </a:lnTo>
                <a:lnTo>
                  <a:pt x="11658600" y="6248400"/>
                </a:lnTo>
                <a:lnTo>
                  <a:pt x="0" y="6248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09690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499796"/>
            <a:ext cx="7607300" cy="5570536"/>
          </a:xfrm>
          <a:custGeom>
            <a:avLst/>
            <a:gdLst>
              <a:gd name="connsiteX0" fmla="*/ 0 w 4571099"/>
              <a:gd name="connsiteY0" fmla="*/ 0 h 2571751"/>
              <a:gd name="connsiteX1" fmla="*/ 4571099 w 4571099"/>
              <a:gd name="connsiteY1" fmla="*/ 0 h 2571751"/>
              <a:gd name="connsiteX2" fmla="*/ 4571099 w 4571099"/>
              <a:gd name="connsiteY2" fmla="*/ 2571751 h 2571751"/>
              <a:gd name="connsiteX3" fmla="*/ 0 w 4571099"/>
              <a:gd name="connsiteY3" fmla="*/ 2571751 h 257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1099" h="2571751">
                <a:moveTo>
                  <a:pt x="0" y="0"/>
                </a:moveTo>
                <a:lnTo>
                  <a:pt x="4571099" y="0"/>
                </a:lnTo>
                <a:lnTo>
                  <a:pt x="4571099" y="2571751"/>
                </a:lnTo>
                <a:lnTo>
                  <a:pt x="0" y="257175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548000" bIns="274320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24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567764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594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624237" y="0"/>
            <a:ext cx="3567764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761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4"/>
            <a:ext cx="12192001" cy="364066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4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E535-118C-1378-2C07-D43EA29F6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3BA6A-7771-0F05-A7D5-3A7C97A36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8EC7E-A5C9-8488-2D13-CAD504A11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1F5BBC-55BF-B890-9200-DFEDA842A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F374F-B7FE-6951-6027-320D75896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981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8D2DF4-0E00-4C42-89E1-43F566F27B7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85841" y="376815"/>
            <a:ext cx="5589068" cy="4372986"/>
          </a:xfrm>
          <a:custGeom>
            <a:avLst/>
            <a:gdLst>
              <a:gd name="connsiteX0" fmla="*/ 0 w 4686300"/>
              <a:gd name="connsiteY0" fmla="*/ 0 h 2362200"/>
              <a:gd name="connsiteX1" fmla="*/ 4686300 w 4686300"/>
              <a:gd name="connsiteY1" fmla="*/ 0 h 2362200"/>
              <a:gd name="connsiteX2" fmla="*/ 4686300 w 4686300"/>
              <a:gd name="connsiteY2" fmla="*/ 2362200 h 2362200"/>
              <a:gd name="connsiteX3" fmla="*/ 0 w 4686300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86300" h="2362200">
                <a:moveTo>
                  <a:pt x="0" y="0"/>
                </a:moveTo>
                <a:lnTo>
                  <a:pt x="4686300" y="0"/>
                </a:lnTo>
                <a:lnTo>
                  <a:pt x="4686300" y="2362200"/>
                </a:lnTo>
                <a:lnTo>
                  <a:pt x="0" y="23622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B20237-A676-46F1-B28F-9658AF5A74E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093" y="974041"/>
            <a:ext cx="11157817" cy="23100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24" indent="0">
              <a:buNone/>
              <a:defRPr sz="1600"/>
            </a:lvl2pPr>
            <a:lvl3pPr marL="1219047" indent="0">
              <a:buNone/>
              <a:defRPr sz="1333"/>
            </a:lvl3pPr>
            <a:lvl4pPr marL="1828572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2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87CCDB9-5EB0-46D4-95A3-95D0FE62F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93" y="376815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7629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9A82EC4-1D7C-4A7D-8792-6C586514CA6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876800" y="974041"/>
            <a:ext cx="6798109" cy="23100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24" indent="0">
              <a:buNone/>
              <a:defRPr sz="1600"/>
            </a:lvl2pPr>
            <a:lvl3pPr marL="1219047" indent="0">
              <a:buNone/>
              <a:defRPr sz="1333"/>
            </a:lvl3pPr>
            <a:lvl4pPr marL="1828572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2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B95D40D-D124-4E0B-B3BC-E68BF370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376815"/>
            <a:ext cx="6798109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968480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7B02E75-E6AB-45DF-A5F3-878ABA1FFCB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093" y="974041"/>
            <a:ext cx="11157817" cy="23100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24" indent="0">
              <a:buNone/>
              <a:defRPr sz="1600"/>
            </a:lvl2pPr>
            <a:lvl3pPr marL="1219047" indent="0">
              <a:buNone/>
              <a:defRPr sz="1333"/>
            </a:lvl3pPr>
            <a:lvl4pPr marL="1828572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2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C83CD408-1732-4DCA-B3F7-4569AE71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93" y="376815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22368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8000" y="1473201"/>
            <a:ext cx="4564993" cy="382586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F3633BB-DC9F-42DD-AEAD-7AE57C41AA4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093" y="974041"/>
            <a:ext cx="11157817" cy="23100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24" indent="0">
              <a:buNone/>
              <a:defRPr sz="1600"/>
            </a:lvl2pPr>
            <a:lvl3pPr marL="1219047" indent="0">
              <a:buNone/>
              <a:defRPr sz="1333"/>
            </a:lvl3pPr>
            <a:lvl4pPr marL="1828572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2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990AEBF-CE7E-457F-A058-701AA0DC6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93" y="376815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86894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65"/>
          </p:nvPr>
        </p:nvSpPr>
        <p:spPr>
          <a:xfrm>
            <a:off x="517091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577" indent="-228577" algn="ctr">
              <a:buNone/>
              <a:defRPr 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6"/>
          </p:nvPr>
        </p:nvSpPr>
        <p:spPr>
          <a:xfrm>
            <a:off x="3423564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577" indent="-228577" algn="ctr">
              <a:buNone/>
              <a:defRPr 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67"/>
          </p:nvPr>
        </p:nvSpPr>
        <p:spPr>
          <a:xfrm>
            <a:off x="6330037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577" indent="-228577" algn="ctr">
              <a:buNone/>
              <a:defRPr 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68"/>
          </p:nvPr>
        </p:nvSpPr>
        <p:spPr>
          <a:xfrm>
            <a:off x="9236509" y="1864248"/>
            <a:ext cx="2438400" cy="24384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577" indent="-228577" algn="ctr">
              <a:buNone/>
              <a:defRPr lang="en-US" sz="1333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9D514BD-861E-4476-9F63-3CD88FADBFD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093" y="974041"/>
            <a:ext cx="11157817" cy="23100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24" indent="0">
              <a:buNone/>
              <a:defRPr sz="1600"/>
            </a:lvl2pPr>
            <a:lvl3pPr marL="1219047" indent="0">
              <a:buNone/>
              <a:defRPr sz="1333"/>
            </a:lvl3pPr>
            <a:lvl4pPr marL="1828572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2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57B0D29-A042-4565-BDB0-A01E93B2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93" y="376815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18399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02853" y="1470462"/>
            <a:ext cx="2666201" cy="3355537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35108" y="1470462"/>
            <a:ext cx="2666201" cy="3355537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167362" y="1470462"/>
            <a:ext cx="2666201" cy="3355537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999618" y="1470462"/>
            <a:ext cx="2666201" cy="3355537"/>
          </a:xfrm>
          <a:custGeom>
            <a:avLst/>
            <a:gdLst>
              <a:gd name="connsiteX0" fmla="*/ 0 w 1999651"/>
              <a:gd name="connsiteY0" fmla="*/ 0 h 2516653"/>
              <a:gd name="connsiteX1" fmla="*/ 1999651 w 1999651"/>
              <a:gd name="connsiteY1" fmla="*/ 0 h 2516653"/>
              <a:gd name="connsiteX2" fmla="*/ 1999651 w 1999651"/>
              <a:gd name="connsiteY2" fmla="*/ 2516653 h 2516653"/>
              <a:gd name="connsiteX3" fmla="*/ 0 w 1999651"/>
              <a:gd name="connsiteY3" fmla="*/ 2516653 h 25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651" h="2516653">
                <a:moveTo>
                  <a:pt x="0" y="0"/>
                </a:moveTo>
                <a:lnTo>
                  <a:pt x="1999651" y="0"/>
                </a:lnTo>
                <a:lnTo>
                  <a:pt x="1999651" y="2516653"/>
                </a:lnTo>
                <a:lnTo>
                  <a:pt x="0" y="251665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 wrap="square" tIns="792000" anchor="ctr">
            <a:noAutofit/>
          </a:bodyPr>
          <a:lstStyle>
            <a:lvl1pPr marL="0" indent="0" algn="ctr">
              <a:buNone/>
              <a:defRPr sz="1067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6D77894-09E2-4A2A-9C59-8093EEC119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093" y="974041"/>
            <a:ext cx="11157817" cy="23100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24" indent="0">
              <a:buNone/>
              <a:defRPr sz="1600"/>
            </a:lvl2pPr>
            <a:lvl3pPr marL="1219047" indent="0">
              <a:buNone/>
              <a:defRPr sz="1333"/>
            </a:lvl3pPr>
            <a:lvl4pPr marL="1828572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2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BE5587AB-EE73-4365-8B34-60DEECE61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93" y="376815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77208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65"/>
          </p:nvPr>
        </p:nvSpPr>
        <p:spPr>
          <a:xfrm>
            <a:off x="517093" y="1463041"/>
            <a:ext cx="2643857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228577" indent="-228577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66"/>
          </p:nvPr>
        </p:nvSpPr>
        <p:spPr>
          <a:xfrm>
            <a:off x="3350545" y="1463041"/>
            <a:ext cx="2643857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228577" indent="-228577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67"/>
          </p:nvPr>
        </p:nvSpPr>
        <p:spPr>
          <a:xfrm>
            <a:off x="9031055" y="1463041"/>
            <a:ext cx="2643855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188720" bIns="0" anchor="ctr">
            <a:noAutofit/>
          </a:bodyPr>
          <a:lstStyle>
            <a:lvl1pPr marL="228577" indent="-228577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68"/>
          </p:nvPr>
        </p:nvSpPr>
        <p:spPr>
          <a:xfrm>
            <a:off x="6183997" y="1463041"/>
            <a:ext cx="2643857" cy="3151122"/>
          </a:xfrm>
          <a:custGeom>
            <a:avLst/>
            <a:gdLst>
              <a:gd name="connsiteX0" fmla="*/ 0 w 2092091"/>
              <a:gd name="connsiteY0" fmla="*/ 0 h 3438526"/>
              <a:gd name="connsiteX1" fmla="*/ 2092091 w 2092091"/>
              <a:gd name="connsiteY1" fmla="*/ 0 h 3438526"/>
              <a:gd name="connsiteX2" fmla="*/ 2092091 w 2092091"/>
              <a:gd name="connsiteY2" fmla="*/ 3438526 h 3438526"/>
              <a:gd name="connsiteX3" fmla="*/ 0 w 2092091"/>
              <a:gd name="connsiteY3" fmla="*/ 3438526 h 343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3438526">
                <a:moveTo>
                  <a:pt x="0" y="0"/>
                </a:moveTo>
                <a:lnTo>
                  <a:pt x="2092091" y="0"/>
                </a:lnTo>
                <a:lnTo>
                  <a:pt x="2092091" y="3438526"/>
                </a:lnTo>
                <a:lnTo>
                  <a:pt x="0" y="3438526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1188720" bIns="0" anchor="ctr">
            <a:noAutofit/>
          </a:bodyPr>
          <a:lstStyle>
            <a:lvl1pPr marL="228577" indent="-228577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465D4C0-3787-475C-917E-0393BC36022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093" y="974041"/>
            <a:ext cx="11157817" cy="23100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24" indent="0">
              <a:buNone/>
              <a:defRPr sz="1600"/>
            </a:lvl2pPr>
            <a:lvl3pPr marL="1219047" indent="0">
              <a:buNone/>
              <a:defRPr sz="1333"/>
            </a:lvl3pPr>
            <a:lvl4pPr marL="1828572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2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398A689-346E-4053-816F-983784ED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93" y="376815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13837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65"/>
          </p:nvPr>
        </p:nvSpPr>
        <p:spPr>
          <a:xfrm>
            <a:off x="516443" y="1480459"/>
            <a:ext cx="2198400" cy="3028041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577" indent="-228577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66"/>
          </p:nvPr>
        </p:nvSpPr>
        <p:spPr>
          <a:xfrm>
            <a:off x="2756460" y="1480459"/>
            <a:ext cx="2198400" cy="3028041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228577" indent="-228577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67"/>
          </p:nvPr>
        </p:nvSpPr>
        <p:spPr>
          <a:xfrm>
            <a:off x="9476508" y="1480459"/>
            <a:ext cx="2198400" cy="3028041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577" indent="-228577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68"/>
          </p:nvPr>
        </p:nvSpPr>
        <p:spPr>
          <a:xfrm>
            <a:off x="4996477" y="1480459"/>
            <a:ext cx="2198400" cy="3028041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tIns="684000" anchor="ctr">
            <a:noAutofit/>
          </a:bodyPr>
          <a:lstStyle>
            <a:lvl1pPr marL="228577" indent="-228577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69"/>
          </p:nvPr>
        </p:nvSpPr>
        <p:spPr>
          <a:xfrm>
            <a:off x="7236493" y="1480459"/>
            <a:ext cx="2198400" cy="3028041"/>
          </a:xfrm>
          <a:custGeom>
            <a:avLst/>
            <a:gdLst>
              <a:gd name="connsiteX0" fmla="*/ 0 w 1648800"/>
              <a:gd name="connsiteY0" fmla="*/ 0 h 2271031"/>
              <a:gd name="connsiteX1" fmla="*/ 1648800 w 1648800"/>
              <a:gd name="connsiteY1" fmla="*/ 0 h 2271031"/>
              <a:gd name="connsiteX2" fmla="*/ 1648800 w 1648800"/>
              <a:gd name="connsiteY2" fmla="*/ 2271031 h 2271031"/>
              <a:gd name="connsiteX3" fmla="*/ 0 w 1648800"/>
              <a:gd name="connsiteY3" fmla="*/ 2271031 h 227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8800" h="2271031">
                <a:moveTo>
                  <a:pt x="0" y="0"/>
                </a:moveTo>
                <a:lnTo>
                  <a:pt x="1648800" y="0"/>
                </a:lnTo>
                <a:lnTo>
                  <a:pt x="1648800" y="2271031"/>
                </a:lnTo>
                <a:lnTo>
                  <a:pt x="0" y="2271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684000" anchor="ctr">
            <a:noAutofit/>
          </a:bodyPr>
          <a:lstStyle>
            <a:lvl1pPr marL="228577" indent="-228577" algn="ctr">
              <a:buNone/>
              <a:defRPr lang="en-US" sz="14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0" lvl="0" indent="0" algn="ctr"/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AA4F0DE-6838-4314-ABDC-097112C0FD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093" y="974041"/>
            <a:ext cx="11157817" cy="23100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24" indent="0">
              <a:buNone/>
              <a:defRPr sz="1600"/>
            </a:lvl2pPr>
            <a:lvl3pPr marL="1219047" indent="0">
              <a:buNone/>
              <a:defRPr sz="1333"/>
            </a:lvl3pPr>
            <a:lvl4pPr marL="1828572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2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A7A690F-4813-4E28-B93D-0C41672F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93" y="376815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6319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858331" y="997756"/>
            <a:ext cx="1705544" cy="170800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3077924" y="997756"/>
            <a:ext cx="1705544" cy="170800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858331" y="4057905"/>
            <a:ext cx="1705544" cy="170800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0" hasCustomPrompt="1"/>
          </p:nvPr>
        </p:nvSpPr>
        <p:spPr>
          <a:xfrm>
            <a:off x="3077924" y="4057905"/>
            <a:ext cx="1705544" cy="170800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41" hasCustomPrompt="1"/>
          </p:nvPr>
        </p:nvSpPr>
        <p:spPr>
          <a:xfrm>
            <a:off x="5297517" y="997756"/>
            <a:ext cx="1705544" cy="170800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42" hasCustomPrompt="1"/>
          </p:nvPr>
        </p:nvSpPr>
        <p:spPr>
          <a:xfrm>
            <a:off x="7517111" y="997756"/>
            <a:ext cx="1705544" cy="170800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5297517" y="4057905"/>
            <a:ext cx="1705544" cy="170800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7517111" y="4057905"/>
            <a:ext cx="1705544" cy="170800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9736703" y="997756"/>
            <a:ext cx="1705544" cy="170800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9736703" y="4057905"/>
            <a:ext cx="1705544" cy="1708002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9144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811532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7395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7395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7395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948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6948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6948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650116" y="336140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650116" y="2343464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650116" y="4350788"/>
            <a:ext cx="1913600" cy="18929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bIns="457200" anchor="ctr"/>
          <a:lstStyle>
            <a:lvl1pPr marL="0" indent="0" algn="ctr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6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D302-0ADE-9B22-EABE-3FC1394C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746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9" hasCustomPrompt="1"/>
          </p:nvPr>
        </p:nvSpPr>
        <p:spPr>
          <a:xfrm>
            <a:off x="8106643" y="1449614"/>
            <a:ext cx="1641475" cy="1638850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30" hasCustomPrompt="1"/>
          </p:nvPr>
        </p:nvSpPr>
        <p:spPr>
          <a:xfrm>
            <a:off x="2435225" y="1449614"/>
            <a:ext cx="1641475" cy="1638850"/>
          </a:xfrm>
          <a:custGeom>
            <a:avLst/>
            <a:gdLst>
              <a:gd name="connsiteX0" fmla="*/ 508988 w 1017976"/>
              <a:gd name="connsiteY0" fmla="*/ 0 h 1016348"/>
              <a:gd name="connsiteX1" fmla="*/ 1017976 w 1017976"/>
              <a:gd name="connsiteY1" fmla="*/ 508174 h 1016348"/>
              <a:gd name="connsiteX2" fmla="*/ 508988 w 1017976"/>
              <a:gd name="connsiteY2" fmla="*/ 1016348 h 1016348"/>
              <a:gd name="connsiteX3" fmla="*/ 0 w 1017976"/>
              <a:gd name="connsiteY3" fmla="*/ 508174 h 1016348"/>
              <a:gd name="connsiteX4" fmla="*/ 508988 w 1017976"/>
              <a:gd name="connsiteY4" fmla="*/ 0 h 10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976" h="1016348">
                <a:moveTo>
                  <a:pt x="508988" y="0"/>
                </a:moveTo>
                <a:cubicBezTo>
                  <a:pt x="790094" y="0"/>
                  <a:pt x="1017976" y="227517"/>
                  <a:pt x="1017976" y="508174"/>
                </a:cubicBezTo>
                <a:cubicBezTo>
                  <a:pt x="1017976" y="788831"/>
                  <a:pt x="790094" y="1016348"/>
                  <a:pt x="508988" y="1016348"/>
                </a:cubicBezTo>
                <a:cubicBezTo>
                  <a:pt x="227882" y="1016348"/>
                  <a:pt x="0" y="788831"/>
                  <a:pt x="0" y="508174"/>
                </a:cubicBezTo>
                <a:cubicBezTo>
                  <a:pt x="0" y="227517"/>
                  <a:pt x="227882" y="0"/>
                  <a:pt x="50898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8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0DB7E45-4E9A-4978-921A-B1273405171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093" y="974041"/>
            <a:ext cx="11157817" cy="23100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24" indent="0">
              <a:buNone/>
              <a:defRPr sz="1600"/>
            </a:lvl2pPr>
            <a:lvl3pPr marL="1219047" indent="0">
              <a:buNone/>
              <a:defRPr sz="1333"/>
            </a:lvl3pPr>
            <a:lvl4pPr marL="1828572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2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0996114-E8DC-4D67-AD07-03089296B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93" y="376815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23928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92699" y="376768"/>
            <a:ext cx="6538895" cy="587586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930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46009" y="1467908"/>
            <a:ext cx="5331820" cy="31645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33998" y="1467908"/>
            <a:ext cx="5331820" cy="31645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C5525F3-C7E3-4EA9-94ED-D5404ADDDF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093" y="974041"/>
            <a:ext cx="11157817" cy="23100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24" indent="0">
              <a:buNone/>
              <a:defRPr sz="1600"/>
            </a:lvl2pPr>
            <a:lvl3pPr marL="1219047" indent="0">
              <a:buNone/>
              <a:defRPr sz="1333"/>
            </a:lvl3pPr>
            <a:lvl4pPr marL="1828572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2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0BBE025-77F4-4128-B2E7-C469B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93" y="376815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95589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508000" y="1454485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4308909" y="1454485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8109817" y="1454485"/>
            <a:ext cx="3556000" cy="316105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013E305-499F-4B19-9951-6CA48F66F6E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093" y="974041"/>
            <a:ext cx="11157817" cy="23100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24" indent="0">
              <a:buNone/>
              <a:defRPr sz="1600"/>
            </a:lvl2pPr>
            <a:lvl3pPr marL="1219047" indent="0">
              <a:buNone/>
              <a:defRPr sz="1333"/>
            </a:lvl3pPr>
            <a:lvl4pPr marL="1828572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2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96CAA85B-76E4-4E75-9A58-287BBAD49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93" y="376815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73447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02852" y="1463038"/>
            <a:ext cx="2597520" cy="315250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3358000" y="1463038"/>
            <a:ext cx="2597520" cy="315250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6213149" y="1463038"/>
            <a:ext cx="2597520" cy="315250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9068297" y="1463038"/>
            <a:ext cx="2597520" cy="315250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5C6AF0C-C2DC-4667-9DB8-7E695D75983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093" y="974041"/>
            <a:ext cx="11157817" cy="23100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24" indent="0">
              <a:buNone/>
              <a:defRPr sz="1600"/>
            </a:lvl2pPr>
            <a:lvl3pPr marL="1219047" indent="0">
              <a:buNone/>
              <a:defRPr sz="1333"/>
            </a:lvl3pPr>
            <a:lvl4pPr marL="1828572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2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2F694AA-8A52-4394-A1C6-DC5CD1CB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93" y="376815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9476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02852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9" name="Picture Placeholder 7"/>
          <p:cNvSpPr>
            <a:spLocks noGrp="1"/>
          </p:cNvSpPr>
          <p:nvPr>
            <p:ph type="pic" sz="quarter" idx="34" hasCustomPrompt="1"/>
          </p:nvPr>
        </p:nvSpPr>
        <p:spPr>
          <a:xfrm>
            <a:off x="3358000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4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6213149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9068297" y="14630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0" hasCustomPrompt="1"/>
          </p:nvPr>
        </p:nvSpPr>
        <p:spPr>
          <a:xfrm>
            <a:off x="502852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1" hasCustomPrompt="1"/>
          </p:nvPr>
        </p:nvSpPr>
        <p:spPr>
          <a:xfrm>
            <a:off x="3358000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2" hasCustomPrompt="1"/>
          </p:nvPr>
        </p:nvSpPr>
        <p:spPr>
          <a:xfrm>
            <a:off x="6213149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9068297" y="3863338"/>
            <a:ext cx="2597520" cy="18008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2EBE492-3907-491A-8721-908C8650651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093" y="974041"/>
            <a:ext cx="11157817" cy="23100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24" indent="0">
              <a:buNone/>
              <a:defRPr sz="1600"/>
            </a:lvl2pPr>
            <a:lvl3pPr marL="1219047" indent="0">
              <a:buNone/>
              <a:defRPr sz="1333"/>
            </a:lvl3pPr>
            <a:lvl4pPr marL="1828572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2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CA16CAA2-4B71-49F3-9D9B-118739D8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93" y="376815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2918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508000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4308909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8109817" y="14544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 hasCustomPrompt="1"/>
          </p:nvPr>
        </p:nvSpPr>
        <p:spPr>
          <a:xfrm>
            <a:off x="508000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4308909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8109817" y="3854786"/>
            <a:ext cx="3556000" cy="180941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806ADD7-4AFD-410D-9722-AF48C4274F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093" y="974041"/>
            <a:ext cx="11157817" cy="23100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24" indent="0">
              <a:buNone/>
              <a:defRPr sz="1600"/>
            </a:lvl2pPr>
            <a:lvl3pPr marL="1219047" indent="0">
              <a:buNone/>
              <a:defRPr sz="1333"/>
            </a:lvl3pPr>
            <a:lvl4pPr marL="1828572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2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8FCFB43-8277-4691-B53D-620E0B252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93" y="376815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59116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2"/>
          <p:cNvSpPr>
            <a:spLocks noGrp="1"/>
          </p:cNvSpPr>
          <p:nvPr>
            <p:ph type="pic" sz="quarter" idx="12" hasCustomPrompt="1"/>
          </p:nvPr>
        </p:nvSpPr>
        <p:spPr>
          <a:xfrm>
            <a:off x="508000" y="368301"/>
            <a:ext cx="3556000" cy="20447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82"/>
          <p:cNvSpPr>
            <a:spLocks noGrp="1"/>
          </p:cNvSpPr>
          <p:nvPr>
            <p:ph type="pic" sz="quarter" idx="13" hasCustomPrompt="1"/>
          </p:nvPr>
        </p:nvSpPr>
        <p:spPr>
          <a:xfrm>
            <a:off x="4308909" y="368301"/>
            <a:ext cx="3556000" cy="20447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4" name="Picture Placeholder 82"/>
          <p:cNvSpPr>
            <a:spLocks noGrp="1"/>
          </p:cNvSpPr>
          <p:nvPr>
            <p:ph type="pic" sz="quarter" idx="14" hasCustomPrompt="1"/>
          </p:nvPr>
        </p:nvSpPr>
        <p:spPr>
          <a:xfrm>
            <a:off x="8109817" y="368301"/>
            <a:ext cx="3556000" cy="20447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9" name="Picture Placeholder 82"/>
          <p:cNvSpPr>
            <a:spLocks noGrp="1"/>
          </p:cNvSpPr>
          <p:nvPr>
            <p:ph type="pic" sz="quarter" idx="15" hasCustomPrompt="1"/>
          </p:nvPr>
        </p:nvSpPr>
        <p:spPr>
          <a:xfrm>
            <a:off x="508000" y="3327401"/>
            <a:ext cx="3556000" cy="20447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Picture Placeholder 82"/>
          <p:cNvSpPr>
            <a:spLocks noGrp="1"/>
          </p:cNvSpPr>
          <p:nvPr>
            <p:ph type="pic" sz="quarter" idx="16" hasCustomPrompt="1"/>
          </p:nvPr>
        </p:nvSpPr>
        <p:spPr>
          <a:xfrm>
            <a:off x="4308909" y="3327401"/>
            <a:ext cx="3556000" cy="20447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1" name="Picture Placeholder 82"/>
          <p:cNvSpPr>
            <a:spLocks noGrp="1"/>
          </p:cNvSpPr>
          <p:nvPr>
            <p:ph type="pic" sz="quarter" idx="17" hasCustomPrompt="1"/>
          </p:nvPr>
        </p:nvSpPr>
        <p:spPr>
          <a:xfrm>
            <a:off x="8109817" y="3327401"/>
            <a:ext cx="3556000" cy="20447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  <a:effectLst/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33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7803001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153745" y="1515711"/>
            <a:ext cx="5512073" cy="4523002"/>
          </a:xfrm>
          <a:custGeom>
            <a:avLst/>
            <a:gdLst>
              <a:gd name="connsiteX0" fmla="*/ 0 w 4134055"/>
              <a:gd name="connsiteY0" fmla="*/ 0 h 3392252"/>
              <a:gd name="connsiteX1" fmla="*/ 4134055 w 4134055"/>
              <a:gd name="connsiteY1" fmla="*/ 0 h 3392252"/>
              <a:gd name="connsiteX2" fmla="*/ 4134055 w 4134055"/>
              <a:gd name="connsiteY2" fmla="*/ 3392252 h 3392252"/>
              <a:gd name="connsiteX3" fmla="*/ 0 w 4134055"/>
              <a:gd name="connsiteY3" fmla="*/ 3392252 h 339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4055" h="3392252">
                <a:moveTo>
                  <a:pt x="0" y="0"/>
                </a:moveTo>
                <a:lnTo>
                  <a:pt x="4134055" y="0"/>
                </a:lnTo>
                <a:lnTo>
                  <a:pt x="4134055" y="3392252"/>
                </a:lnTo>
                <a:lnTo>
                  <a:pt x="0" y="33922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08000" y="1515711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 hasCustomPrompt="1"/>
          </p:nvPr>
        </p:nvSpPr>
        <p:spPr>
          <a:xfrm>
            <a:off x="3330872" y="3863318"/>
            <a:ext cx="2669957" cy="2167288"/>
          </a:xfrm>
          <a:custGeom>
            <a:avLst/>
            <a:gdLst>
              <a:gd name="connsiteX0" fmla="*/ 0 w 2002468"/>
              <a:gd name="connsiteY0" fmla="*/ 0 h 1625466"/>
              <a:gd name="connsiteX1" fmla="*/ 2002468 w 2002468"/>
              <a:gd name="connsiteY1" fmla="*/ 0 h 1625466"/>
              <a:gd name="connsiteX2" fmla="*/ 2002468 w 2002468"/>
              <a:gd name="connsiteY2" fmla="*/ 1625466 h 1625466"/>
              <a:gd name="connsiteX3" fmla="*/ 0 w 2002468"/>
              <a:gd name="connsiteY3" fmla="*/ 1625466 h 162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2468" h="1625466">
                <a:moveTo>
                  <a:pt x="0" y="0"/>
                </a:moveTo>
                <a:lnTo>
                  <a:pt x="2002468" y="0"/>
                </a:lnTo>
                <a:lnTo>
                  <a:pt x="2002468" y="1625466"/>
                </a:lnTo>
                <a:lnTo>
                  <a:pt x="0" y="16254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32BE089-9BB5-4139-9D22-00E28770AF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093" y="974041"/>
            <a:ext cx="11157817" cy="23100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24" indent="0">
              <a:buNone/>
              <a:defRPr sz="1600"/>
            </a:lvl2pPr>
            <a:lvl3pPr marL="1219047" indent="0">
              <a:buNone/>
              <a:defRPr sz="1333"/>
            </a:lvl3pPr>
            <a:lvl4pPr marL="1828572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2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6040DD7-CE9F-45C9-8DE0-0526A507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93" y="376815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11849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517093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3306547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8885455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04B57BD-BA3D-435E-97E0-1A09EC06684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093" y="974041"/>
            <a:ext cx="11157817" cy="23100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24" indent="0">
              <a:buNone/>
              <a:defRPr sz="1600"/>
            </a:lvl2pPr>
            <a:lvl3pPr marL="1219047" indent="0">
              <a:buNone/>
              <a:defRPr sz="1333"/>
            </a:lvl3pPr>
            <a:lvl4pPr marL="1828572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2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DD6C6E6B-25CA-4F49-911D-0252C0A7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93" y="376815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906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0361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3306546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3306547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2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8885455" y="3764965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3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8876363" y="1495177"/>
            <a:ext cx="2789455" cy="2269788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86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29DE95A-45DB-4D2B-8E7E-C4654BF448E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093" y="974041"/>
            <a:ext cx="11157817" cy="23100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24" indent="0">
              <a:buNone/>
              <a:defRPr sz="1600"/>
            </a:lvl2pPr>
            <a:lvl3pPr marL="1219047" indent="0">
              <a:buNone/>
              <a:defRPr sz="1333"/>
            </a:lvl3pPr>
            <a:lvl4pPr marL="1828572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2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4C667FD-A758-42BF-BAB5-BDF6FFD26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93" y="376815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83680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1491158"/>
            <a:ext cx="6096001" cy="45339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74320" anchor="b"/>
          <a:lstStyle>
            <a:lvl1pPr algn="ctr" rtl="0">
              <a:buNone/>
              <a:defRPr sz="186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6F1DC7-FBCF-46C6-9CD1-7B85DEBBE36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7093" y="974041"/>
            <a:ext cx="11157817" cy="23100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24" indent="0">
              <a:buNone/>
              <a:defRPr sz="1600"/>
            </a:lvl2pPr>
            <a:lvl3pPr marL="1219047" indent="0">
              <a:buNone/>
              <a:defRPr sz="1333"/>
            </a:lvl3pPr>
            <a:lvl4pPr marL="1828572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2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FA04259-43AA-4E8B-A740-6574E41B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93" y="376815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86736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PPT00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482600"/>
            <a:ext cx="7620000" cy="57658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8574339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3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06202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5808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7093" y="974041"/>
            <a:ext cx="11157817" cy="23100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67" b="0" baseline="0">
                <a:solidFill>
                  <a:schemeClr val="bg1">
                    <a:lumMod val="50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524" indent="0">
              <a:buNone/>
              <a:defRPr sz="1600"/>
            </a:lvl2pPr>
            <a:lvl3pPr marL="1219047" indent="0">
              <a:buNone/>
              <a:defRPr sz="1333"/>
            </a:lvl3pPr>
            <a:lvl4pPr marL="1828572" indent="0">
              <a:buNone/>
              <a:defRPr sz="1200"/>
            </a:lvl4pPr>
            <a:lvl5pPr marL="2438095" indent="0">
              <a:buNone/>
              <a:defRPr sz="1200"/>
            </a:lvl5pPr>
            <a:lvl6pPr marL="3047619" indent="0">
              <a:buNone/>
              <a:defRPr sz="1200"/>
            </a:lvl6pPr>
            <a:lvl7pPr marL="3657142" indent="0">
              <a:buNone/>
              <a:defRPr sz="1200"/>
            </a:lvl7pPr>
            <a:lvl8pPr marL="4266667" indent="0">
              <a:buNone/>
              <a:defRPr sz="1200"/>
            </a:lvl8pPr>
            <a:lvl9pPr marL="4876191" indent="0">
              <a:buNone/>
              <a:defRPr sz="1200"/>
            </a:lvl9pPr>
          </a:lstStyle>
          <a:p>
            <a:pPr lvl="0"/>
            <a:r>
              <a:rPr lang="en-US"/>
              <a:t>CLICK TO EDITE SUBTITLE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517093" y="376815"/>
            <a:ext cx="11157817" cy="54594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90344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01" tIns="60951" rIns="121901" bIns="60951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004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01" tIns="60951" rIns="121901" bIns="60951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548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121901" tIns="60951" rIns="121901" bIns="60951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6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E00F7-9B8F-F635-6202-91312A529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BF1AF-27B9-B52A-F67C-020CBD25E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B2913-A56C-1419-9B21-5973D7F50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E7EB3-AFE4-1964-9DD0-EFC341C8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496BB9-6951-1645-B8B8-9D146DA84CD5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714F9-E8A8-B14E-FD5B-5BEC2DE9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C4034-9EB9-5C8C-4B51-9CFBB9AB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88CE8-08DC-8946-BE74-BDAAB2AF8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394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121901" tIns="60951" rIns="121901" bIns="60951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882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121901" tIns="60951" rIns="121901" bIns="60951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175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19DC52-E990-44DB-B5F4-73D44362F59E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vert="horz" wrap="square" lIns="121901" tIns="60951" rIns="121901" bIns="60951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733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216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B6197-7BD7-A922-0CC8-4FAC0C5C3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19EFD-752A-0143-6B33-4159EE72F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821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170DB-3B8B-E724-9D8A-0596B7919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4EEF7-E997-12C7-DF81-7187CE48A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932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FFC2-16C5-E945-F893-04E2D2C37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0476D-C108-1C04-A83E-0AFD41E45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058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D3077-08A8-B006-45AB-6DD0CD3DC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74E4D-9B86-B891-79C6-950CC4006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E36AF-94FB-54F7-2C0B-20CC2B929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39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E535-118C-1378-2C07-D43EA29F6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3BA6A-7771-0F05-A7D5-3A7C97A36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8EC7E-A5C9-8488-2D13-CAD504A11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1F5BBC-55BF-B890-9200-DFEDA842A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F374F-B7FE-6951-6027-320D75896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987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D302-0ADE-9B22-EABE-3FC1394C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048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10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9312-2B72-E9EF-39A6-84F09A51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260A0F-2FA2-AB5F-4EF7-ED162A966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D8F5A-AD03-B1FC-8E46-695A5CBFD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8C63B-9B21-FDD0-72A6-B5D75243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496BB9-6951-1645-B8B8-9D146DA84CD5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34676-D0AF-D3E2-6133-528B11AC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301E4-5313-EC53-DBD6-20831072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688CE8-08DC-8946-BE74-BDAAB2AF8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229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E00F7-9B8F-F635-6202-91312A529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BF1AF-27B9-B52A-F67C-020CBD25E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B2913-A56C-1419-9B21-5973D7F50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E7EB3-AFE4-1964-9DD0-EFC341C8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6BB9-6951-1645-B8B8-9D146DA84CD5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714F9-E8A8-B14E-FD5B-5BEC2DE9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C4034-9EB9-5C8C-4B51-9CFBB9AB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8CE8-08DC-8946-BE74-BDAAB2AF8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141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9312-2B72-E9EF-39A6-84F09A51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260A0F-2FA2-AB5F-4EF7-ED162A966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D8F5A-AD03-B1FC-8E46-695A5CBFD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8C63B-9B21-FDD0-72A6-B5D75243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6BB9-6951-1645-B8B8-9D146DA84CD5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34676-D0AF-D3E2-6133-528B11AC9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301E4-5313-EC53-DBD6-20831072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88CE8-08DC-8946-BE74-BDAAB2AF8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666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7A38E-58AF-E41B-AC4C-89AD7E3CB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68BD5B-7ABC-509A-2DB8-2D1DCE01C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91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B6197-7BD7-A922-0CC8-4FAC0C5C3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19EFD-752A-0143-6B33-4159EE72F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  <a:lvl2pPr marL="304770" indent="0" algn="ctr">
              <a:buNone/>
              <a:defRPr sz="1333"/>
            </a:lvl2pPr>
            <a:lvl3pPr marL="609539" indent="0" algn="ctr">
              <a:buNone/>
              <a:defRPr sz="1200"/>
            </a:lvl3pPr>
            <a:lvl4pPr marL="914309" indent="0" algn="ctr">
              <a:buNone/>
              <a:defRPr sz="1067"/>
            </a:lvl4pPr>
            <a:lvl5pPr marL="1219078" indent="0" algn="ctr">
              <a:buNone/>
              <a:defRPr sz="1067"/>
            </a:lvl5pPr>
            <a:lvl6pPr marL="1523848" indent="0" algn="ctr">
              <a:buNone/>
              <a:defRPr sz="1067"/>
            </a:lvl6pPr>
            <a:lvl7pPr marL="1828617" indent="0" algn="ctr">
              <a:buNone/>
              <a:defRPr sz="1067"/>
            </a:lvl7pPr>
            <a:lvl8pPr marL="2133387" indent="0" algn="ctr">
              <a:buNone/>
              <a:defRPr sz="1067"/>
            </a:lvl8pPr>
            <a:lvl9pPr marL="2438156" indent="0" algn="ctr">
              <a:buNone/>
              <a:defRPr sz="1067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48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170DB-3B8B-E724-9D8A-0596B791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4EEF7-E997-12C7-DF81-7187CE48A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72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179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FFC2-16C5-E945-F893-04E2D2C37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0476D-C108-1C04-A83E-0AFD41E45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047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5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309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078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3848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61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38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15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959910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D3077-08A8-B006-45AB-6DD0CD3DC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74E4D-9B86-B891-79C6-950CC4006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E36AF-94FB-54F7-2C0B-20CC2B929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278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E535-118C-1378-2C07-D43EA29F6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3BA6A-7771-0F05-A7D5-3A7C97A36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770" indent="0">
              <a:buNone/>
              <a:defRPr sz="1333" b="1"/>
            </a:lvl2pPr>
            <a:lvl3pPr marL="609539" indent="0">
              <a:buNone/>
              <a:defRPr sz="1200" b="1"/>
            </a:lvl3pPr>
            <a:lvl4pPr marL="914309" indent="0">
              <a:buNone/>
              <a:defRPr sz="1067" b="1"/>
            </a:lvl4pPr>
            <a:lvl5pPr marL="1219078" indent="0">
              <a:buNone/>
              <a:defRPr sz="1067" b="1"/>
            </a:lvl5pPr>
            <a:lvl6pPr marL="1523848" indent="0">
              <a:buNone/>
              <a:defRPr sz="1067" b="1"/>
            </a:lvl6pPr>
            <a:lvl7pPr marL="1828617" indent="0">
              <a:buNone/>
              <a:defRPr sz="1067" b="1"/>
            </a:lvl7pPr>
            <a:lvl8pPr marL="2133387" indent="0">
              <a:buNone/>
              <a:defRPr sz="1067" b="1"/>
            </a:lvl8pPr>
            <a:lvl9pPr marL="2438156" indent="0">
              <a:buNone/>
              <a:defRPr sz="10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8EC7E-A5C9-8488-2D13-CAD504A11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1F5BBC-55BF-B890-9200-DFEDA842A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770" indent="0">
              <a:buNone/>
              <a:defRPr sz="1333" b="1"/>
            </a:lvl2pPr>
            <a:lvl3pPr marL="609539" indent="0">
              <a:buNone/>
              <a:defRPr sz="1200" b="1"/>
            </a:lvl3pPr>
            <a:lvl4pPr marL="914309" indent="0">
              <a:buNone/>
              <a:defRPr sz="1067" b="1"/>
            </a:lvl4pPr>
            <a:lvl5pPr marL="1219078" indent="0">
              <a:buNone/>
              <a:defRPr sz="1067" b="1"/>
            </a:lvl5pPr>
            <a:lvl6pPr marL="1523848" indent="0">
              <a:buNone/>
              <a:defRPr sz="1067" b="1"/>
            </a:lvl6pPr>
            <a:lvl7pPr marL="1828617" indent="0">
              <a:buNone/>
              <a:defRPr sz="1067" b="1"/>
            </a:lvl7pPr>
            <a:lvl8pPr marL="2133387" indent="0">
              <a:buNone/>
              <a:defRPr sz="1067" b="1"/>
            </a:lvl8pPr>
            <a:lvl9pPr marL="2438156" indent="0">
              <a:buNone/>
              <a:defRPr sz="106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F374F-B7FE-6951-6027-320D75896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32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D302-0ADE-9B22-EABE-3FC1394C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822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02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9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64.xml"/><Relationship Id="rId42" Type="http://schemas.openxmlformats.org/officeDocument/2006/relationships/slideLayout" Target="../slideLayouts/slideLayout72.xml"/><Relationship Id="rId47" Type="http://schemas.openxmlformats.org/officeDocument/2006/relationships/slideLayout" Target="../slideLayouts/slideLayout77.xml"/><Relationship Id="rId50" Type="http://schemas.openxmlformats.org/officeDocument/2006/relationships/slideLayout" Target="../slideLayouts/slideLayout80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37" Type="http://schemas.openxmlformats.org/officeDocument/2006/relationships/slideLayout" Target="../slideLayouts/slideLayout67.xml"/><Relationship Id="rId40" Type="http://schemas.openxmlformats.org/officeDocument/2006/relationships/slideLayout" Target="../slideLayouts/slideLayout70.xml"/><Relationship Id="rId45" Type="http://schemas.openxmlformats.org/officeDocument/2006/relationships/slideLayout" Target="../slideLayouts/slideLayout75.xml"/><Relationship Id="rId53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4" Type="http://schemas.openxmlformats.org/officeDocument/2006/relationships/slideLayout" Target="../slideLayouts/slideLayout74.xml"/><Relationship Id="rId52" Type="http://schemas.openxmlformats.org/officeDocument/2006/relationships/slideLayout" Target="../slideLayouts/slideLayout82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35" Type="http://schemas.openxmlformats.org/officeDocument/2006/relationships/slideLayout" Target="../slideLayouts/slideLayout65.xml"/><Relationship Id="rId43" Type="http://schemas.openxmlformats.org/officeDocument/2006/relationships/slideLayout" Target="../slideLayouts/slideLayout73.xml"/><Relationship Id="rId48" Type="http://schemas.openxmlformats.org/officeDocument/2006/relationships/slideLayout" Target="../slideLayouts/slideLayout78.xml"/><Relationship Id="rId8" Type="http://schemas.openxmlformats.org/officeDocument/2006/relationships/slideLayout" Target="../slideLayouts/slideLayout38.xml"/><Relationship Id="rId51" Type="http://schemas.openxmlformats.org/officeDocument/2006/relationships/slideLayout" Target="../slideLayouts/slideLayout81.xml"/><Relationship Id="rId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63.xml"/><Relationship Id="rId38" Type="http://schemas.openxmlformats.org/officeDocument/2006/relationships/slideLayout" Target="../slideLayouts/slideLayout68.xml"/><Relationship Id="rId4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71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36" Type="http://schemas.openxmlformats.org/officeDocument/2006/relationships/slideLayout" Target="../slideLayouts/slideLayout66.xml"/><Relationship Id="rId49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20E9B0-E2B0-A310-EFF7-FE38BD7D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8E590-55E4-E299-6E32-BF14A01D7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4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2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20E9B0-E2B0-A310-EFF7-FE38BD7D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8E590-55E4-E299-6E32-BF14A01D7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10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6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8E590-55E4-E299-6E32-BF14A01D7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4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362E8C3-F4F3-AD99-E742-C546DEFB5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2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2440" y="507871"/>
            <a:ext cx="10515600" cy="3159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" y="1716072"/>
            <a:ext cx="1088136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4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4A4E4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A4E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A4E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A4E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A4E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A4E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20E9B0-E2B0-A310-EFF7-FE38BD7D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8E590-55E4-E299-6E32-BF14A01D7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BBD25-DD64-4A8A-CBB0-A10D1DD94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96BB9-6951-1645-B8B8-9D146DA84CD5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3002F-0078-624F-36C9-86F257BBC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91094-EB27-13F0-04C4-57E6D5EBB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88CE8-08DC-8946-BE74-BDAAB2AF8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EF9897-15C8-1D26-DF0D-5DC5FAC9320C}"/>
              </a:ext>
            </a:extLst>
          </p:cNvPr>
          <p:cNvSpPr/>
          <p:nvPr userDrawn="1"/>
        </p:nvSpPr>
        <p:spPr>
          <a:xfrm>
            <a:off x="0" y="5620999"/>
            <a:ext cx="12192000" cy="1237001"/>
          </a:xfrm>
          <a:prstGeom prst="rect">
            <a:avLst/>
          </a:prstGeom>
          <a:solidFill>
            <a:srgbClr val="4F2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517039-2805-DB9D-37D1-300AB37D3E5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8925" y="5883667"/>
            <a:ext cx="2386542" cy="711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306E8F-7623-DD1E-8307-BED3EAF949F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307940" y="5789563"/>
            <a:ext cx="1748593" cy="8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5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</p:sldLayoutIdLst>
  <p:txStyles>
    <p:titleStyle>
      <a:lvl1pPr algn="l" defTabSz="609539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385" indent="-152385" algn="l" defTabSz="609539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24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693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3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232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002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71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541" indent="-152385" algn="l" defTabSz="609539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7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3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0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07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84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38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156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CB1CB67-93BB-6CE1-409F-FBB0E982D14E}"/>
              </a:ext>
            </a:extLst>
          </p:cNvPr>
          <p:cNvSpPr txBox="1">
            <a:spLocks/>
          </p:cNvSpPr>
          <p:nvPr/>
        </p:nvSpPr>
        <p:spPr>
          <a:xfrm>
            <a:off x="959682" y="2253525"/>
            <a:ext cx="8962714" cy="15652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rgbClr val="4A4E4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1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Landlord Forum:</a:t>
            </a:r>
          </a:p>
          <a:p>
            <a:pPr marL="0" marR="0" lvl="0" indent="0" algn="l" defTabSz="9141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Home Energy Efficiency</a:t>
            </a:r>
          </a:p>
          <a:p>
            <a:pPr marL="0" marR="0" lvl="0" indent="0" algn="l" defTabSz="91412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00" normalizeH="0" baseline="0" noProof="0" dirty="0">
                <a:ln>
                  <a:noFill/>
                </a:ln>
                <a:solidFill>
                  <a:srgbClr val="00B1AA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5 July 2023</a:t>
            </a:r>
            <a:endParaRPr kumimoji="0" lang="en-US" sz="3200" b="1" i="0" u="none" strike="noStrike" kern="1200" cap="none" spc="-100" normalizeH="0" baseline="0" noProof="0" dirty="0">
              <a:ln>
                <a:noFill/>
              </a:ln>
              <a:solidFill>
                <a:srgbClr val="00B1AA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2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36A9CD-0817-4F4A-1894-AC052B00FC59}"/>
              </a:ext>
            </a:extLst>
          </p:cNvPr>
          <p:cNvSpPr/>
          <p:nvPr/>
        </p:nvSpPr>
        <p:spPr>
          <a:xfrm>
            <a:off x="-4117" y="-4354"/>
            <a:ext cx="12190119" cy="6861877"/>
          </a:xfrm>
          <a:prstGeom prst="rect">
            <a:avLst/>
          </a:prstGeom>
          <a:solidFill>
            <a:srgbClr val="4E22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477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B4CEA7-3118-4707-B93E-7B9B88A1957D}"/>
              </a:ext>
            </a:extLst>
          </p:cNvPr>
          <p:cNvSpPr/>
          <p:nvPr/>
        </p:nvSpPr>
        <p:spPr>
          <a:xfrm>
            <a:off x="323996" y="1122046"/>
            <a:ext cx="6520552" cy="147732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1219078"/>
            <a:r>
              <a:rPr lang="en-US" sz="4800" b="1" dirty="0">
                <a:solidFill>
                  <a:srgbClr val="E93081"/>
                </a:solidFill>
                <a:latin typeface="Arial" panose="020B0604020202020204"/>
              </a:rPr>
              <a:t>To tackle climate, we need to tackle homes</a:t>
            </a:r>
            <a:endParaRPr lang="en-US" sz="2400" b="1" spc="800" dirty="0">
              <a:solidFill>
                <a:srgbClr val="E9308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F4E4B-807B-ED29-57D2-7BD58C0A6E1D}"/>
              </a:ext>
            </a:extLst>
          </p:cNvPr>
          <p:cNvSpPr txBox="1"/>
          <p:nvPr/>
        </p:nvSpPr>
        <p:spPr>
          <a:xfrm>
            <a:off x="711743" y="5447670"/>
            <a:ext cx="5187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04770"/>
            <a:r>
              <a:rPr lang="en-US" spc="-100">
                <a:solidFill>
                  <a:srgbClr val="00B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Waltham Forest Carbon Emissions (Kt CO2e, DESNZ))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F78690-9C31-16C2-48C3-1D4020E2D57A}"/>
              </a:ext>
            </a:extLst>
          </p:cNvPr>
          <p:cNvGrpSpPr/>
          <p:nvPr/>
        </p:nvGrpSpPr>
        <p:grpSpPr>
          <a:xfrm>
            <a:off x="6342038" y="1506697"/>
            <a:ext cx="5621249" cy="4136092"/>
            <a:chOff x="6342038" y="1506697"/>
            <a:chExt cx="5621249" cy="413609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7A2449-1CAB-4D02-9F2E-199FE8D9ECAF}"/>
                </a:ext>
              </a:extLst>
            </p:cNvPr>
            <p:cNvSpPr txBox="1"/>
            <p:nvPr/>
          </p:nvSpPr>
          <p:spPr>
            <a:xfrm>
              <a:off x="7696440" y="2422146"/>
              <a:ext cx="2317353" cy="8719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304770"/>
              <a:r>
                <a:rPr lang="en-US" sz="2533" b="1" spc="-100" dirty="0">
                  <a:solidFill>
                    <a:srgbClr val="00B1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Improving social housing</a:t>
              </a:r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6FCD10F8-A104-4272-AF26-4F8E98083C41}"/>
                </a:ext>
              </a:extLst>
            </p:cNvPr>
            <p:cNvSpPr/>
            <p:nvPr/>
          </p:nvSpPr>
          <p:spPr>
            <a:xfrm rot="20161373">
              <a:off x="6357477" y="2726155"/>
              <a:ext cx="1517481" cy="979989"/>
            </a:xfrm>
            <a:prstGeom prst="rightArrow">
              <a:avLst/>
            </a:prstGeom>
            <a:solidFill>
              <a:srgbClr val="E93081"/>
            </a:solidFill>
            <a:ln>
              <a:solidFill>
                <a:srgbClr val="E930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770"/>
              <a:endParaRPr lang="en-GB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0703147-E0B4-45A6-85E2-83A3973CAC20}"/>
                </a:ext>
              </a:extLst>
            </p:cNvPr>
            <p:cNvSpPr/>
            <p:nvPr/>
          </p:nvSpPr>
          <p:spPr>
            <a:xfrm>
              <a:off x="7452368" y="1506697"/>
              <a:ext cx="3370788" cy="49244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defTabSz="1219078"/>
              <a:r>
                <a:rPr lang="en-US" sz="3200" b="1" dirty="0">
                  <a:solidFill>
                    <a:srgbClr val="E93081"/>
                  </a:solidFill>
                  <a:latin typeface="Arial" panose="020B0604020202020204"/>
                </a:rPr>
                <a:t>Our Approach</a:t>
              </a:r>
              <a:endParaRPr lang="en-US" sz="3200" b="1" spc="800" dirty="0">
                <a:solidFill>
                  <a:srgbClr val="E9308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885A6D-6E3F-22EA-0E75-04D18BB17F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49" b="4519"/>
            <a:stretch/>
          </p:blipFill>
          <p:spPr>
            <a:xfrm>
              <a:off x="10212138" y="2091465"/>
              <a:ext cx="1734296" cy="1647268"/>
            </a:xfrm>
            <a:prstGeom prst="rect">
              <a:avLst/>
            </a:prstGeom>
          </p:spPr>
        </p:pic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8924B523-0E8B-B901-5435-92B9763FBD66}"/>
                </a:ext>
              </a:extLst>
            </p:cNvPr>
            <p:cNvSpPr/>
            <p:nvPr/>
          </p:nvSpPr>
          <p:spPr>
            <a:xfrm rot="1529209">
              <a:off x="6342038" y="4441898"/>
              <a:ext cx="1517481" cy="979989"/>
            </a:xfrm>
            <a:prstGeom prst="rightArrow">
              <a:avLst/>
            </a:prstGeom>
            <a:solidFill>
              <a:srgbClr val="E93081"/>
            </a:solidFill>
            <a:ln>
              <a:solidFill>
                <a:srgbClr val="E930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04770"/>
              <a:endParaRPr lang="en-GB" sz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3055C2-67A6-E385-960C-7EDF86BF4DCF}"/>
                </a:ext>
              </a:extLst>
            </p:cNvPr>
            <p:cNvSpPr txBox="1"/>
            <p:nvPr/>
          </p:nvSpPr>
          <p:spPr>
            <a:xfrm>
              <a:off x="7628481" y="4346675"/>
              <a:ext cx="2453269" cy="12616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304770"/>
              <a:r>
                <a:rPr lang="en-GB" sz="2533" b="1" spc="-100" dirty="0">
                  <a:solidFill>
                    <a:srgbClr val="00B1A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Helping homeowners and landlords</a:t>
              </a:r>
              <a:endParaRPr lang="en-US" sz="2533" b="1" spc="-100" dirty="0">
                <a:solidFill>
                  <a:srgbClr val="00B1A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AE64E0-E772-9081-7E34-CECE5DC61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62701" y="4277806"/>
              <a:ext cx="2000586" cy="1364983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537A587-6C65-DC21-61DE-B6110EE4B978}"/>
              </a:ext>
            </a:extLst>
          </p:cNvPr>
          <p:cNvGrpSpPr/>
          <p:nvPr/>
        </p:nvGrpSpPr>
        <p:grpSpPr>
          <a:xfrm>
            <a:off x="346298" y="2924893"/>
            <a:ext cx="5878459" cy="2616503"/>
            <a:chOff x="6311660" y="1335527"/>
            <a:chExt cx="5878459" cy="261650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E201322-979A-E167-E31D-BFC41357A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51"/>
            <a:stretch/>
          </p:blipFill>
          <p:spPr>
            <a:xfrm>
              <a:off x="6311660" y="1335527"/>
              <a:ext cx="5878459" cy="258624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E84E2A-127E-E722-B80B-3134ECEB04A1}"/>
                </a:ext>
              </a:extLst>
            </p:cNvPr>
            <p:cNvSpPr txBox="1"/>
            <p:nvPr/>
          </p:nvSpPr>
          <p:spPr>
            <a:xfrm>
              <a:off x="7184981" y="3582698"/>
              <a:ext cx="597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chemeClr val="bg1"/>
                  </a:solidFill>
                </a:rPr>
                <a:t>42%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E65EA61-049B-EB55-77D7-0B5C8BD330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3412" y="5714778"/>
            <a:ext cx="1519875" cy="90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3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C8AA6D-0CB7-10EA-E02E-1DD4AE874567}"/>
              </a:ext>
            </a:extLst>
          </p:cNvPr>
          <p:cNvSpPr/>
          <p:nvPr/>
        </p:nvSpPr>
        <p:spPr>
          <a:xfrm>
            <a:off x="618281" y="81409"/>
            <a:ext cx="11006030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>
            <a:spAutoFit/>
          </a:bodyPr>
          <a:lstStyle/>
          <a:p>
            <a:pPr defTabSz="914127">
              <a:spcBef>
                <a:spcPct val="0"/>
              </a:spcBef>
              <a:defRPr/>
            </a:pPr>
            <a:r>
              <a:rPr lang="en-GB" sz="3400" b="1" spc="-100" dirty="0">
                <a:solidFill>
                  <a:srgbClr val="00B1AA"/>
                </a:solidFill>
                <a:latin typeface="Arial"/>
                <a:cs typeface="Arial"/>
              </a:rPr>
              <a:t>Reasons </a:t>
            </a:r>
            <a:r>
              <a:rPr lang="en-GB" sz="3400" spc="-100" dirty="0">
                <a:solidFill>
                  <a:srgbClr val="00B1AA"/>
                </a:solidFill>
                <a:latin typeface="Arial"/>
                <a:cs typeface="Arial"/>
              </a:rPr>
              <a:t>for upgrading the energy efficiency of homes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1F17D4-506C-F75D-8EF0-C5F2E61F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613" y="3141473"/>
            <a:ext cx="3971678" cy="23676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97141B-4C18-12E2-9165-7B0E78A39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599" y="1465298"/>
            <a:ext cx="3589020" cy="322329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2168A67-5563-E4E1-F2E1-7F084DD725A0}"/>
              </a:ext>
            </a:extLst>
          </p:cNvPr>
          <p:cNvGrpSpPr/>
          <p:nvPr/>
        </p:nvGrpSpPr>
        <p:grpSpPr>
          <a:xfrm>
            <a:off x="4063612" y="838558"/>
            <a:ext cx="3971679" cy="2579012"/>
            <a:chOff x="1087244" y="604629"/>
            <a:chExt cx="4475356" cy="26212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F370D74-515E-F7A6-2235-B85F4906E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7244" y="604629"/>
              <a:ext cx="4475356" cy="262128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64124AC-F28B-D77B-57CC-65BB6F178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40630" y="604629"/>
              <a:ext cx="521970" cy="431753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1E43534-B88D-5B2F-2341-82208E42BE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8685" y="748979"/>
            <a:ext cx="4316730" cy="415922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241FEAA-55D0-E2EE-0EA8-9147C756C951}"/>
              </a:ext>
            </a:extLst>
          </p:cNvPr>
          <p:cNvGrpSpPr/>
          <p:nvPr/>
        </p:nvGrpSpPr>
        <p:grpSpPr>
          <a:xfrm>
            <a:off x="859398" y="1153444"/>
            <a:ext cx="2940653" cy="3923119"/>
            <a:chOff x="859398" y="1153444"/>
            <a:chExt cx="2940653" cy="39231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9A13C37-EEC3-4349-C814-C4379D6A1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9400" y="1347890"/>
              <a:ext cx="2940649" cy="3080257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9F8AB03-6A20-727F-8850-52E030283B6F}"/>
                </a:ext>
              </a:extLst>
            </p:cNvPr>
            <p:cNvGrpSpPr/>
            <p:nvPr/>
          </p:nvGrpSpPr>
          <p:grpSpPr>
            <a:xfrm>
              <a:off x="859401" y="3779731"/>
              <a:ext cx="2940650" cy="1296832"/>
              <a:chOff x="6511290" y="3586751"/>
              <a:chExt cx="3352800" cy="1528725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E78B5E5E-2637-8E78-A7AF-EF22F6C417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b="73405"/>
              <a:stretch/>
            </p:blipFill>
            <p:spPr>
              <a:xfrm>
                <a:off x="6511290" y="3586751"/>
                <a:ext cx="3352800" cy="68824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EFA73E5-E373-4688-C6BE-3D5EF288E7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t="65927"/>
              <a:stretch/>
            </p:blipFill>
            <p:spPr>
              <a:xfrm>
                <a:off x="6511290" y="4233702"/>
                <a:ext cx="3352800" cy="881774"/>
              </a:xfrm>
              <a:prstGeom prst="rect">
                <a:avLst/>
              </a:prstGeom>
            </p:spPr>
          </p:pic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946C9C-FEA0-7301-9FFB-D7F3FD1D7CD7}"/>
                </a:ext>
              </a:extLst>
            </p:cNvPr>
            <p:cNvSpPr/>
            <p:nvPr/>
          </p:nvSpPr>
          <p:spPr>
            <a:xfrm>
              <a:off x="859401" y="3779731"/>
              <a:ext cx="2940650" cy="1296832"/>
            </a:xfrm>
            <a:prstGeom prst="rect">
              <a:avLst/>
            </a:prstGeom>
            <a:noFill/>
            <a:ln>
              <a:solidFill>
                <a:srgbClr val="4F25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BCE49A-BB4E-DB02-CA93-2E2207DDD0F2}"/>
                </a:ext>
              </a:extLst>
            </p:cNvPr>
            <p:cNvSpPr txBox="1"/>
            <p:nvPr/>
          </p:nvSpPr>
          <p:spPr>
            <a:xfrm>
              <a:off x="859398" y="1153444"/>
              <a:ext cx="109423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500" dirty="0">
                  <a:solidFill>
                    <a:schemeClr val="bg1"/>
                  </a:solidFill>
                </a:rPr>
                <a:t>££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391F4584-B4F1-A3D8-0C7C-83C2B51BF0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38685" y="2992493"/>
            <a:ext cx="33147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2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CF047087-E22C-23EB-A52D-A84767E6996C}"/>
              </a:ext>
            </a:extLst>
          </p:cNvPr>
          <p:cNvSpPr txBox="1">
            <a:spLocks/>
          </p:cNvSpPr>
          <p:nvPr/>
        </p:nvSpPr>
        <p:spPr>
          <a:xfrm>
            <a:off x="618280" y="-1306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Now…and then slide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A00CFDF-880B-E8D5-BA37-615634439F6D}"/>
              </a:ext>
            </a:extLst>
          </p:cNvPr>
          <p:cNvSpPr txBox="1">
            <a:spLocks/>
          </p:cNvSpPr>
          <p:nvPr/>
        </p:nvSpPr>
        <p:spPr>
          <a:xfrm>
            <a:off x="618280" y="1329863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Now</a:t>
            </a:r>
          </a:p>
          <a:p>
            <a:pPr lvl="1"/>
            <a:r>
              <a:rPr lang="en-GB" b="1"/>
              <a:t>Expensive</a:t>
            </a:r>
            <a:r>
              <a:rPr lang="en-GB"/>
              <a:t>, may have money ‘locked’ up in property, may be a landlord and feel you will not recoup cost</a:t>
            </a:r>
          </a:p>
          <a:p>
            <a:pPr lvl="1"/>
            <a:r>
              <a:rPr lang="en-GB" b="1"/>
              <a:t>Confusing,</a:t>
            </a:r>
          </a:p>
          <a:p>
            <a:pPr lvl="1"/>
            <a:r>
              <a:rPr lang="en-GB" b="1"/>
              <a:t>Hassle,</a:t>
            </a:r>
          </a:p>
          <a:p>
            <a:pPr lvl="1"/>
            <a:r>
              <a:rPr lang="en-GB" b="1"/>
              <a:t>No good suppliers,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2753EDF4-2D00-4D47-4619-A89DD438CEAB}"/>
              </a:ext>
            </a:extLst>
          </p:cNvPr>
          <p:cNvSpPr txBox="1">
            <a:spLocks/>
          </p:cNvSpPr>
          <p:nvPr/>
        </p:nvSpPr>
        <p:spPr>
          <a:xfrm>
            <a:off x="6180833" y="1329863"/>
            <a:ext cx="5180800" cy="4351338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rgbClr val="4A4E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rgbClr val="4A4E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rgbClr val="4A4E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4A4E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4A4E4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77" indent="-228577" defTabSz="914309">
              <a:spcBef>
                <a:spcPts val="1000"/>
              </a:spcBef>
            </a:pPr>
            <a:r>
              <a:rPr lang="en-GB" sz="2800"/>
              <a:t>Vision</a:t>
            </a:r>
          </a:p>
          <a:p>
            <a:pPr marL="685731" lvl="1" indent="-228577" defTabSz="914309">
              <a:spcBef>
                <a:spcPts val="500"/>
              </a:spcBef>
            </a:pPr>
            <a:r>
              <a:rPr lang="en-GB" sz="2400" b="1"/>
              <a:t>Support early adopters</a:t>
            </a:r>
          </a:p>
          <a:p>
            <a:pPr marL="1142886" lvl="2" indent="-228577" defTabSz="914309">
              <a:spcBef>
                <a:spcPts val="500"/>
              </a:spcBef>
            </a:pPr>
            <a:r>
              <a:rPr lang="en-GB" sz="2000" b="1"/>
              <a:t>Retrofit Loan…</a:t>
            </a:r>
          </a:p>
          <a:p>
            <a:pPr marL="1142886" lvl="2" indent="-228577" defTabSz="914309">
              <a:spcBef>
                <a:spcPts val="500"/>
              </a:spcBef>
            </a:pPr>
            <a:r>
              <a:rPr lang="en-GB" sz="2000" b="1"/>
              <a:t>XX</a:t>
            </a:r>
            <a:endParaRPr lang="en-GB" sz="2000"/>
          </a:p>
          <a:p>
            <a:pPr marL="685731" lvl="1" indent="-228577" defTabSz="914309">
              <a:spcBef>
                <a:spcPts val="500"/>
              </a:spcBef>
            </a:pPr>
            <a:r>
              <a:rPr lang="en-GB" sz="2400" b="1"/>
              <a:t>Trusted advice service</a:t>
            </a:r>
          </a:p>
          <a:p>
            <a:pPr marL="1142886" lvl="2" indent="-228577" defTabSz="914309">
              <a:spcBef>
                <a:spcPts val="500"/>
              </a:spcBef>
            </a:pPr>
            <a:r>
              <a:rPr lang="en-GB" sz="2000" b="1"/>
              <a:t>HEWF</a:t>
            </a:r>
          </a:p>
          <a:p>
            <a:pPr marL="1142886" lvl="2" indent="-228577" defTabSz="914309">
              <a:spcBef>
                <a:spcPts val="500"/>
              </a:spcBef>
            </a:pPr>
            <a:r>
              <a:rPr lang="en-GB" sz="2000" b="1"/>
              <a:t>Network of past retrofitters</a:t>
            </a:r>
          </a:p>
          <a:p>
            <a:pPr marL="685731" lvl="1" indent="-228577" defTabSz="914309">
              <a:spcBef>
                <a:spcPts val="500"/>
              </a:spcBef>
            </a:pPr>
            <a:r>
              <a:rPr lang="en-GB" sz="2400" b="1"/>
              <a:t>Making the green choice the easy choice</a:t>
            </a:r>
          </a:p>
          <a:p>
            <a:pPr marL="1142886" lvl="2" indent="-228577" defTabSz="914309">
              <a:spcBef>
                <a:spcPts val="500"/>
              </a:spcBef>
            </a:pPr>
            <a:r>
              <a:rPr lang="en-GB" sz="2000" b="1"/>
              <a:t>Supportive Planning</a:t>
            </a:r>
          </a:p>
          <a:p>
            <a:pPr marL="1142886" lvl="2" indent="-228577" defTabSz="914309">
              <a:spcBef>
                <a:spcPts val="500"/>
              </a:spcBef>
            </a:pPr>
            <a:r>
              <a:rPr lang="en-GB" sz="2000" b="1"/>
              <a:t>Free parking permits</a:t>
            </a:r>
          </a:p>
          <a:p>
            <a:pPr marL="685731" lvl="1" indent="-228577" defTabSz="914309">
              <a:spcBef>
                <a:spcPts val="500"/>
              </a:spcBef>
            </a:pPr>
            <a:r>
              <a:rPr lang="en-GB" sz="2400" b="1"/>
              <a:t>No good suppliers</a:t>
            </a:r>
          </a:p>
          <a:p>
            <a:pPr marL="1142886" lvl="2" indent="-228577" defTabSz="914309">
              <a:spcBef>
                <a:spcPts val="500"/>
              </a:spcBef>
            </a:pPr>
            <a:r>
              <a:rPr lang="en-GB" sz="2000" b="1"/>
              <a:t>Retrofit Company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43435D2-55A7-198C-6308-A2EE0F79BB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2" b="6660"/>
          <a:stretch/>
        </p:blipFill>
        <p:spPr>
          <a:xfrm>
            <a:off x="618280" y="164386"/>
            <a:ext cx="10906125" cy="5348762"/>
          </a:xfrm>
          <a:prstGeom prst="rect">
            <a:avLst/>
          </a:prstGeom>
        </p:spPr>
      </p:pic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64735AF3-4A06-C048-1ED9-5B4AC0207298}"/>
              </a:ext>
            </a:extLst>
          </p:cNvPr>
          <p:cNvSpPr/>
          <p:nvPr/>
        </p:nvSpPr>
        <p:spPr>
          <a:xfrm>
            <a:off x="5928484" y="1639466"/>
            <a:ext cx="1764839" cy="553602"/>
          </a:xfrm>
          <a:prstGeom prst="wedgeEllipseCallout">
            <a:avLst>
              <a:gd name="adj1" fmla="val 41236"/>
              <a:gd name="adj2" fmla="val 87897"/>
            </a:avLst>
          </a:prstGeom>
          <a:solidFill>
            <a:srgbClr val="4F256A"/>
          </a:solidFill>
          <a:ln>
            <a:solidFill>
              <a:srgbClr val="4F2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“It’s too expensive”</a:t>
            </a:r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96C70DCA-493D-C13C-6586-AB42AD8102FA}"/>
              </a:ext>
            </a:extLst>
          </p:cNvPr>
          <p:cNvSpPr/>
          <p:nvPr/>
        </p:nvSpPr>
        <p:spPr>
          <a:xfrm>
            <a:off x="3209080" y="2776327"/>
            <a:ext cx="2188158" cy="729205"/>
          </a:xfrm>
          <a:prstGeom prst="wedgeEllipseCallout">
            <a:avLst>
              <a:gd name="adj1" fmla="val 28890"/>
              <a:gd name="adj2" fmla="val 99008"/>
            </a:avLst>
          </a:prstGeom>
          <a:solidFill>
            <a:srgbClr val="4F256A"/>
          </a:solidFill>
          <a:ln>
            <a:solidFill>
              <a:srgbClr val="4F2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“It’s too much hassle”</a:t>
            </a: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1C9EB253-6241-28C7-2C07-98A56095201F}"/>
              </a:ext>
            </a:extLst>
          </p:cNvPr>
          <p:cNvSpPr/>
          <p:nvPr/>
        </p:nvSpPr>
        <p:spPr>
          <a:xfrm>
            <a:off x="8743950" y="2058883"/>
            <a:ext cx="2013995" cy="729205"/>
          </a:xfrm>
          <a:prstGeom prst="wedgeEllipseCallout">
            <a:avLst>
              <a:gd name="adj1" fmla="val 39340"/>
              <a:gd name="adj2" fmla="val 120714"/>
            </a:avLst>
          </a:prstGeom>
          <a:solidFill>
            <a:srgbClr val="4F256A"/>
          </a:solidFill>
          <a:ln>
            <a:solidFill>
              <a:srgbClr val="4F2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“It’s too confusing”</a:t>
            </a:r>
          </a:p>
        </p:txBody>
      </p:sp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C063C5D5-AA85-5400-5EAE-219B966FE922}"/>
              </a:ext>
            </a:extLst>
          </p:cNvPr>
          <p:cNvSpPr/>
          <p:nvPr/>
        </p:nvSpPr>
        <p:spPr>
          <a:xfrm>
            <a:off x="6631424" y="3739523"/>
            <a:ext cx="2443995" cy="925410"/>
          </a:xfrm>
          <a:prstGeom prst="wedgeEllipseCallout">
            <a:avLst>
              <a:gd name="adj1" fmla="val -26541"/>
              <a:gd name="adj2" fmla="val 92659"/>
            </a:avLst>
          </a:prstGeom>
          <a:solidFill>
            <a:srgbClr val="4F256A"/>
          </a:solidFill>
          <a:ln>
            <a:solidFill>
              <a:srgbClr val="4F2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“It’s too hard to find suppliers      I trust”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C8AA6D-0CB7-10EA-E02E-1DD4AE874567}"/>
              </a:ext>
            </a:extLst>
          </p:cNvPr>
          <p:cNvSpPr/>
          <p:nvPr/>
        </p:nvSpPr>
        <p:spPr>
          <a:xfrm>
            <a:off x="618280" y="81409"/>
            <a:ext cx="11806729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anchor="ctr">
            <a:spAutoFit/>
          </a:bodyPr>
          <a:lstStyle/>
          <a:p>
            <a:pPr defTabSz="914127">
              <a:spcBef>
                <a:spcPct val="0"/>
              </a:spcBef>
              <a:defRPr/>
            </a:pPr>
            <a:r>
              <a:rPr lang="en-GB" sz="3400" b="1" spc="-100" dirty="0">
                <a:solidFill>
                  <a:srgbClr val="00B1AA"/>
                </a:solidFill>
                <a:latin typeface="Arial"/>
                <a:ea typeface="+mj-ea"/>
                <a:cs typeface="Arial"/>
              </a:rPr>
              <a:t>Barriers </a:t>
            </a:r>
            <a:r>
              <a:rPr lang="en-GB" sz="3400" spc="-100" dirty="0">
                <a:solidFill>
                  <a:srgbClr val="00B1AA"/>
                </a:solidFill>
                <a:latin typeface="Arial"/>
                <a:ea typeface="+mj-ea"/>
                <a:cs typeface="Arial"/>
              </a:rPr>
              <a:t>to upgrading the energy efficiency of homes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4C3CD0A2-35BC-9B39-A358-0BEABC8337CA}"/>
              </a:ext>
            </a:extLst>
          </p:cNvPr>
          <p:cNvSpPr/>
          <p:nvPr/>
        </p:nvSpPr>
        <p:spPr>
          <a:xfrm>
            <a:off x="2411518" y="909474"/>
            <a:ext cx="2123856" cy="870755"/>
          </a:xfrm>
          <a:prstGeom prst="wedgeEllipseCallout">
            <a:avLst>
              <a:gd name="adj1" fmla="val 49340"/>
              <a:gd name="adj2" fmla="val 58316"/>
            </a:avLst>
          </a:prstGeom>
          <a:solidFill>
            <a:srgbClr val="4F256A"/>
          </a:solidFill>
          <a:ln>
            <a:solidFill>
              <a:srgbClr val="4F25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00" dirty="0"/>
              <a:t>“It's not worth it as I don't get the savings”</a:t>
            </a:r>
          </a:p>
        </p:txBody>
      </p:sp>
    </p:spTree>
    <p:extLst>
      <p:ext uri="{BB962C8B-B14F-4D97-AF65-F5344CB8AC3E}">
        <p14:creationId xmlns:p14="http://schemas.microsoft.com/office/powerpoint/2010/main" val="391454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36A9CD-0817-4F4A-1894-AC052B00FC59}"/>
              </a:ext>
            </a:extLst>
          </p:cNvPr>
          <p:cNvSpPr/>
          <p:nvPr/>
        </p:nvSpPr>
        <p:spPr>
          <a:xfrm>
            <a:off x="941" y="19648"/>
            <a:ext cx="12190119" cy="6856942"/>
          </a:xfrm>
          <a:prstGeom prst="rect">
            <a:avLst/>
          </a:prstGeom>
          <a:solidFill>
            <a:srgbClr val="4E22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4770"/>
            <a:endParaRPr lang="en-US" sz="27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B9A554-DB50-8F74-E370-0C7E4F285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412" y="5714778"/>
            <a:ext cx="1519875" cy="9034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A729E2-8F17-E01C-2D20-DCC50D4E3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780" y="1422774"/>
            <a:ext cx="8092440" cy="50696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8BF313-7DE4-F8A3-03A7-3B9142C4FA43}"/>
              </a:ext>
            </a:extLst>
          </p:cNvPr>
          <p:cNvSpPr/>
          <p:nvPr/>
        </p:nvSpPr>
        <p:spPr>
          <a:xfrm>
            <a:off x="2435261" y="684110"/>
            <a:ext cx="11639291" cy="73866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1219078"/>
            <a:r>
              <a:rPr lang="en-US" sz="4800" b="1" dirty="0">
                <a:solidFill>
                  <a:srgbClr val="E93081"/>
                </a:solidFill>
                <a:latin typeface="Arial" panose="020B0604020202020204"/>
              </a:rPr>
              <a:t>What is your experience?</a:t>
            </a:r>
            <a:endParaRPr lang="en-US" sz="2400" b="1" spc="800" dirty="0">
              <a:solidFill>
                <a:srgbClr val="E9308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7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6972ECD1-C592-410A-F466-3BE1B97B6BE1}"/>
              </a:ext>
            </a:extLst>
          </p:cNvPr>
          <p:cNvSpPr txBox="1">
            <a:spLocks/>
          </p:cNvSpPr>
          <p:nvPr/>
        </p:nvSpPr>
        <p:spPr>
          <a:xfrm>
            <a:off x="739311" y="657826"/>
            <a:ext cx="9340020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32025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 options we are exploring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32025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89698D-C2D1-FAB0-E0D9-4C6BDE3873C4}"/>
              </a:ext>
            </a:extLst>
          </p:cNvPr>
          <p:cNvGrpSpPr/>
          <p:nvPr/>
        </p:nvGrpSpPr>
        <p:grpSpPr>
          <a:xfrm>
            <a:off x="906732" y="2974971"/>
            <a:ext cx="10603277" cy="1301943"/>
            <a:chOff x="906732" y="2974971"/>
            <a:chExt cx="10603277" cy="130194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A7630E6-0E52-0F5D-BB14-B72AAF070B48}"/>
                </a:ext>
              </a:extLst>
            </p:cNvPr>
            <p:cNvGrpSpPr/>
            <p:nvPr/>
          </p:nvGrpSpPr>
          <p:grpSpPr>
            <a:xfrm>
              <a:off x="2016098" y="3189296"/>
              <a:ext cx="433558" cy="426039"/>
              <a:chOff x="-287383" y="2534194"/>
              <a:chExt cx="650242" cy="60089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926FF84-7A11-57CB-DB65-6B1035A56A57}"/>
                  </a:ext>
                </a:extLst>
              </p:cNvPr>
              <p:cNvSpPr/>
              <p:nvPr/>
            </p:nvSpPr>
            <p:spPr>
              <a:xfrm>
                <a:off x="-287383" y="2534194"/>
                <a:ext cx="650242" cy="600892"/>
              </a:xfrm>
              <a:prstGeom prst="ellipse">
                <a:avLst/>
              </a:prstGeom>
              <a:solidFill>
                <a:srgbClr val="3202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34E105-5E7C-256D-7677-59B4E5C39024}"/>
                  </a:ext>
                </a:extLst>
              </p:cNvPr>
              <p:cNvSpPr txBox="1"/>
              <p:nvPr/>
            </p:nvSpPr>
            <p:spPr>
              <a:xfrm>
                <a:off x="-194859" y="2563906"/>
                <a:ext cx="509035" cy="564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81C84A3-0A2B-E4B6-99B9-421E02142034}"/>
                </a:ext>
              </a:extLst>
            </p:cNvPr>
            <p:cNvSpPr txBox="1"/>
            <p:nvPr/>
          </p:nvSpPr>
          <p:spPr>
            <a:xfrm>
              <a:off x="2461087" y="3020608"/>
              <a:ext cx="9048922" cy="12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8900" lvl="2">
                <a:lnSpc>
                  <a:spcPct val="107000"/>
                </a:lnSpc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F266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Energy Upgrade Loan –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Cost often comes up as the largest barrier. </a:t>
              </a:r>
              <a:r>
                <a:rPr lang="en-GB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Would a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new</a:t>
              </a:r>
              <a:r>
                <a:rPr lang="en-GB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low-interest or zero-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interest energy upgrade loan help? This could be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open to all private owners </a:t>
              </a:r>
              <a:r>
                <a:rPr kumimoji="0" lang="en-GB" sz="1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and </a:t>
              </a:r>
              <a:r>
                <a:rPr kumimoji="0" lang="en-GB" sz="1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£2,000-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£20,000 for new measures (e.g. insulation, solar).</a:t>
              </a:r>
            </a:p>
            <a:p>
              <a:pPr marL="88900" marR="0" lvl="2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Graphic 39" descr="Loan outline">
              <a:extLst>
                <a:ext uri="{FF2B5EF4-FFF2-40B4-BE49-F238E27FC236}">
                  <a16:creationId xmlns:a16="http://schemas.microsoft.com/office/drawing/2014/main" id="{2AC6BC60-E911-C150-4862-EBD4FFF0D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6732" y="2974971"/>
              <a:ext cx="998146" cy="998146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2BDE7F0-AACE-6481-3C0D-13821B010405}"/>
              </a:ext>
            </a:extLst>
          </p:cNvPr>
          <p:cNvGrpSpPr/>
          <p:nvPr/>
        </p:nvGrpSpPr>
        <p:grpSpPr>
          <a:xfrm>
            <a:off x="906732" y="4046629"/>
            <a:ext cx="10603277" cy="1107167"/>
            <a:chOff x="906732" y="4046629"/>
            <a:chExt cx="10603277" cy="110716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69300A-485D-6941-998A-667AF2387AD1}"/>
                </a:ext>
              </a:extLst>
            </p:cNvPr>
            <p:cNvGrpSpPr/>
            <p:nvPr/>
          </p:nvGrpSpPr>
          <p:grpSpPr>
            <a:xfrm>
              <a:off x="2016098" y="4377865"/>
              <a:ext cx="433558" cy="426039"/>
              <a:chOff x="-287383" y="2534194"/>
              <a:chExt cx="650242" cy="60089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433537E-E587-A588-51B7-5A9148DC159B}"/>
                  </a:ext>
                </a:extLst>
              </p:cNvPr>
              <p:cNvSpPr/>
              <p:nvPr/>
            </p:nvSpPr>
            <p:spPr>
              <a:xfrm>
                <a:off x="-287383" y="2534194"/>
                <a:ext cx="650242" cy="60089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4E2A514-B996-CAEE-6C15-F09D46F2E62D}"/>
                  </a:ext>
                </a:extLst>
              </p:cNvPr>
              <p:cNvSpPr txBox="1"/>
              <p:nvPr/>
            </p:nvSpPr>
            <p:spPr>
              <a:xfrm>
                <a:off x="-194859" y="2563906"/>
                <a:ext cx="509035" cy="564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2A2EE7D-478F-17EE-4584-26346045D867}"/>
                </a:ext>
              </a:extLst>
            </p:cNvPr>
            <p:cNvSpPr txBox="1"/>
            <p:nvPr/>
          </p:nvSpPr>
          <p:spPr>
            <a:xfrm>
              <a:off x="2486909" y="4193853"/>
              <a:ext cx="9023100" cy="959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8900" marR="0" lvl="2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Greener planning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 Could planning advice and rules that are more favourable for those making energy efficiency improvements help? This could include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free energy assessments or fast-tracking applications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Graphic 41" descr="Architecture outline">
              <a:extLst>
                <a:ext uri="{FF2B5EF4-FFF2-40B4-BE49-F238E27FC236}">
                  <a16:creationId xmlns:a16="http://schemas.microsoft.com/office/drawing/2014/main" id="{3F88D4AA-BB2E-7427-9933-C94122D59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6732" y="4046629"/>
              <a:ext cx="1095737" cy="1095737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E8D505E-DE1F-8F42-672E-58DD4EFBF6DD}"/>
              </a:ext>
            </a:extLst>
          </p:cNvPr>
          <p:cNvGrpSpPr/>
          <p:nvPr/>
        </p:nvGrpSpPr>
        <p:grpSpPr>
          <a:xfrm>
            <a:off x="906732" y="1602111"/>
            <a:ext cx="10603279" cy="1256306"/>
            <a:chOff x="906732" y="1602111"/>
            <a:chExt cx="10603279" cy="125630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556B704-3E80-B51A-7F77-AF5F112658A3}"/>
                </a:ext>
              </a:extLst>
            </p:cNvPr>
            <p:cNvGrpSpPr/>
            <p:nvPr/>
          </p:nvGrpSpPr>
          <p:grpSpPr>
            <a:xfrm>
              <a:off x="2003421" y="1949485"/>
              <a:ext cx="433558" cy="431561"/>
              <a:chOff x="-287383" y="2534194"/>
              <a:chExt cx="650242" cy="60868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16A6BA7-98F4-BE0F-C07A-ACCE9E979CD3}"/>
                  </a:ext>
                </a:extLst>
              </p:cNvPr>
              <p:cNvSpPr/>
              <p:nvPr/>
            </p:nvSpPr>
            <p:spPr>
              <a:xfrm>
                <a:off x="-287383" y="2534194"/>
                <a:ext cx="650242" cy="600892"/>
              </a:xfrm>
              <a:prstGeom prst="ellipse">
                <a:avLst/>
              </a:prstGeom>
              <a:solidFill>
                <a:srgbClr val="12B2AA"/>
              </a:solidFill>
              <a:ln>
                <a:solidFill>
                  <a:srgbClr val="12B2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28059A-3B25-C020-7246-7EEB977AA1DC}"/>
                  </a:ext>
                </a:extLst>
              </p:cNvPr>
              <p:cNvSpPr txBox="1"/>
              <p:nvPr/>
            </p:nvSpPr>
            <p:spPr>
              <a:xfrm>
                <a:off x="-179987" y="2578553"/>
                <a:ext cx="509035" cy="564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7E4058-92B3-A05A-E8A7-1ABDD86E8014}"/>
                </a:ext>
              </a:extLst>
            </p:cNvPr>
            <p:cNvSpPr txBox="1"/>
            <p:nvPr/>
          </p:nvSpPr>
          <p:spPr>
            <a:xfrm>
              <a:off x="2486911" y="1602111"/>
              <a:ext cx="9023100" cy="12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8900" marR="0" lvl="2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2B2A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Energy Company Obligation (ECO4)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2B2A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Energy companies have an obligation to help improve homes across the country. We could partner with them to try and help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improve </a:t>
              </a:r>
              <a:r>
                <a:rPr lang="en-GB" b="1" dirty="0">
                  <a:solidFill>
                    <a:prstClr val="black"/>
                  </a:solidFill>
                  <a:latin typeface="Arial"/>
                  <a:cs typeface="Arial"/>
                </a:rPr>
                <a:t>less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energy efficient homes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in Waltham Forest that are occupied by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residents on benefits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.</a:t>
              </a:r>
            </a:p>
          </p:txBody>
        </p:sp>
        <p:pic>
          <p:nvPicPr>
            <p:cNvPr id="44" name="Graphic 43" descr="Open hand with plant outline">
              <a:extLst>
                <a:ext uri="{FF2B5EF4-FFF2-40B4-BE49-F238E27FC236}">
                  <a16:creationId xmlns:a16="http://schemas.microsoft.com/office/drawing/2014/main" id="{EB8FE9F0-800E-3CAF-22A4-B29D4AC90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6732" y="170530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857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267BEB-2C35-2AC5-B988-D3EED9279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74" y="1678288"/>
            <a:ext cx="4396586" cy="167043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D2A7AF7-2AD8-FAB2-DF74-3E6D33EE7276}"/>
              </a:ext>
            </a:extLst>
          </p:cNvPr>
          <p:cNvGrpSpPr/>
          <p:nvPr/>
        </p:nvGrpSpPr>
        <p:grpSpPr>
          <a:xfrm>
            <a:off x="620982" y="424821"/>
            <a:ext cx="10603279" cy="1256306"/>
            <a:chOff x="906732" y="1602111"/>
            <a:chExt cx="10603279" cy="12563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0BE5A4F-05DE-AF97-A686-79A8000ED7EF}"/>
                </a:ext>
              </a:extLst>
            </p:cNvPr>
            <p:cNvGrpSpPr/>
            <p:nvPr/>
          </p:nvGrpSpPr>
          <p:grpSpPr>
            <a:xfrm>
              <a:off x="2003421" y="1949485"/>
              <a:ext cx="433558" cy="431561"/>
              <a:chOff x="-287383" y="2534194"/>
              <a:chExt cx="650242" cy="60868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22CD831-5A39-3369-9CC0-8373B1B8D2B7}"/>
                  </a:ext>
                </a:extLst>
              </p:cNvPr>
              <p:cNvSpPr/>
              <p:nvPr/>
            </p:nvSpPr>
            <p:spPr>
              <a:xfrm>
                <a:off x="-287383" y="2534194"/>
                <a:ext cx="650242" cy="600892"/>
              </a:xfrm>
              <a:prstGeom prst="ellipse">
                <a:avLst/>
              </a:prstGeom>
              <a:solidFill>
                <a:srgbClr val="12B2AA"/>
              </a:solidFill>
              <a:ln>
                <a:solidFill>
                  <a:srgbClr val="12B2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802648-0149-E3BB-7179-6840DDE1788B}"/>
                  </a:ext>
                </a:extLst>
              </p:cNvPr>
              <p:cNvSpPr txBox="1"/>
              <p:nvPr/>
            </p:nvSpPr>
            <p:spPr>
              <a:xfrm>
                <a:off x="-179987" y="2578553"/>
                <a:ext cx="509035" cy="564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A28A61-0602-3D3D-D4BC-7F05D754E166}"/>
                </a:ext>
              </a:extLst>
            </p:cNvPr>
            <p:cNvSpPr txBox="1"/>
            <p:nvPr/>
          </p:nvSpPr>
          <p:spPr>
            <a:xfrm>
              <a:off x="2486911" y="1602111"/>
              <a:ext cx="9023100" cy="12563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8900" marR="0" lvl="2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2B2A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Energy Company Obligation (ECO4)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2B2AA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Energy companies have an obligation to help improve homes across the country. We could partner with them to try and help 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improve </a:t>
              </a:r>
              <a:r>
                <a:rPr lang="en-GB" b="1" dirty="0">
                  <a:solidFill>
                    <a:prstClr val="black"/>
                  </a:solidFill>
                  <a:latin typeface="Arial"/>
                  <a:cs typeface="Arial"/>
                </a:rPr>
                <a:t>less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energy efficient homes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in Waltham Forest that are occupied by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residents on benefits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.</a:t>
              </a:r>
            </a:p>
          </p:txBody>
        </p:sp>
        <p:pic>
          <p:nvPicPr>
            <p:cNvPr id="9" name="Graphic 8" descr="Open hand with plant outline">
              <a:extLst>
                <a:ext uri="{FF2B5EF4-FFF2-40B4-BE49-F238E27FC236}">
                  <a16:creationId xmlns:a16="http://schemas.microsoft.com/office/drawing/2014/main" id="{6ACF7FDB-30E1-D70C-722D-122AA892F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06732" y="1705304"/>
              <a:ext cx="914400" cy="9144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1976AAE-3796-E1A5-8FFE-AF1D26134A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294" y="1792856"/>
            <a:ext cx="3107665" cy="3623796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4B77E73F-E4B1-8BF3-5EDE-AEDEA85861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90" t="2073" r="10977" b="1798"/>
          <a:stretch/>
        </p:blipFill>
        <p:spPr>
          <a:xfrm>
            <a:off x="9005551" y="1781425"/>
            <a:ext cx="2184419" cy="371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49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6DA5996-8F3C-6A55-E149-D6EE581259B1}"/>
              </a:ext>
            </a:extLst>
          </p:cNvPr>
          <p:cNvSpPr/>
          <p:nvPr/>
        </p:nvSpPr>
        <p:spPr>
          <a:xfrm>
            <a:off x="1375317" y="1257712"/>
            <a:ext cx="9441367" cy="2829565"/>
          </a:xfrm>
          <a:prstGeom prst="rect">
            <a:avLst/>
          </a:prstGeom>
          <a:solidFill>
            <a:srgbClr val="F9F9F9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047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C75054-6C4F-C042-8155-45C0CA6B0F09}"/>
              </a:ext>
            </a:extLst>
          </p:cNvPr>
          <p:cNvSpPr txBox="1"/>
          <p:nvPr/>
        </p:nvSpPr>
        <p:spPr>
          <a:xfrm>
            <a:off x="1306224" y="3599326"/>
            <a:ext cx="2135803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047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6" b="1" i="0" u="none" strike="noStrike" kern="1200" cap="none" spc="0" normalizeH="0" baseline="0" noProof="0">
                <a:ln>
                  <a:noFill/>
                </a:ln>
                <a:solidFill>
                  <a:srgbClr val="4E22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Owner-Occupiers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8C2DA3-5E24-E1D9-7CB6-948FC802AECE}"/>
              </a:ext>
            </a:extLst>
          </p:cNvPr>
          <p:cNvSpPr txBox="1"/>
          <p:nvPr/>
        </p:nvSpPr>
        <p:spPr>
          <a:xfrm>
            <a:off x="3003214" y="3608824"/>
            <a:ext cx="2135803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047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6" b="1" i="0" u="none" strike="noStrike" kern="1200" cap="none" spc="0" normalizeH="0" baseline="0" noProof="0">
                <a:ln>
                  <a:noFill/>
                </a:ln>
                <a:solidFill>
                  <a:srgbClr val="4E22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Private Rented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9809D74-0CED-3407-9B0C-31063A5F546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41473" y="2650912"/>
            <a:ext cx="983848" cy="98384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59AB7DC-825B-E7BE-5461-C161C0037A13}"/>
              </a:ext>
            </a:extLst>
          </p:cNvPr>
          <p:cNvSpPr txBox="1"/>
          <p:nvPr/>
        </p:nvSpPr>
        <p:spPr>
          <a:xfrm>
            <a:off x="4521812" y="3604450"/>
            <a:ext cx="1823169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047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6" b="1" i="0" u="none" strike="noStrike" kern="1200" cap="none" spc="0" normalizeH="0" baseline="0" noProof="0">
                <a:ln>
                  <a:noFill/>
                </a:ln>
                <a:solidFill>
                  <a:srgbClr val="4E22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5A22D1-B6E6-D54B-0210-2330B791EA94}"/>
              </a:ext>
            </a:extLst>
          </p:cNvPr>
          <p:cNvSpPr txBox="1"/>
          <p:nvPr/>
        </p:nvSpPr>
        <p:spPr>
          <a:xfrm>
            <a:off x="6996359" y="3587474"/>
            <a:ext cx="1823169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047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6" b="1" i="0" u="none" strike="noStrike" kern="1200" cap="none" spc="0" normalizeH="0" baseline="0" noProof="0">
                <a:ln>
                  <a:noFill/>
                </a:ln>
                <a:solidFill>
                  <a:srgbClr val="4E22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Private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86AF7A9-2BEA-9E1F-CAAB-49FEAAAE0692}"/>
              </a:ext>
            </a:extLst>
          </p:cNvPr>
          <p:cNvGrpSpPr/>
          <p:nvPr/>
        </p:nvGrpSpPr>
        <p:grpSpPr>
          <a:xfrm>
            <a:off x="5808940" y="2677745"/>
            <a:ext cx="1479478" cy="1575026"/>
            <a:chOff x="8049703" y="3896186"/>
            <a:chExt cx="2219559" cy="2362904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A850629-9F42-5C66-F3B8-F283AF063CBF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76069" y="3896186"/>
              <a:ext cx="1440000" cy="14400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4C9006C-41C4-1207-A20A-981A5AEEDB27}"/>
                </a:ext>
              </a:extLst>
            </p:cNvPr>
            <p:cNvSpPr txBox="1"/>
            <p:nvPr/>
          </p:nvSpPr>
          <p:spPr>
            <a:xfrm>
              <a:off x="8049703" y="5259046"/>
              <a:ext cx="2219559" cy="1000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3047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66" b="1" i="0" u="none" strike="noStrike" kern="1200" cap="none" spc="0" normalizeH="0" baseline="0" noProof="0">
                  <a:ln>
                    <a:noFill/>
                  </a:ln>
                  <a:solidFill>
                    <a:srgbClr val="4E226B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Council</a:t>
              </a:r>
            </a:p>
            <a:p>
              <a:pPr marL="0" marR="0" lvl="0" indent="0" algn="ctr" defTabSz="3047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6" b="1" i="0" u="none" strike="noStrike" kern="1200" cap="none" spc="0" normalizeH="0" baseline="0" noProof="0">
                <a:ln>
                  <a:noFill/>
                </a:ln>
                <a:solidFill>
                  <a:srgbClr val="4E22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E64ABC1-7589-9548-9074-624BC4713141}"/>
              </a:ext>
            </a:extLst>
          </p:cNvPr>
          <p:cNvSpPr txBox="1"/>
          <p:nvPr/>
        </p:nvSpPr>
        <p:spPr>
          <a:xfrm>
            <a:off x="8179677" y="3579567"/>
            <a:ext cx="1699973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047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6" b="1" i="0" u="none" strike="noStrike" kern="1200" cap="none" spc="0" normalizeH="0" baseline="0" noProof="0">
                <a:ln>
                  <a:noFill/>
                </a:ln>
                <a:solidFill>
                  <a:srgbClr val="4E22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1F0EF9C-AF6E-6278-FC73-2E581E41FEFD}"/>
              </a:ext>
            </a:extLst>
          </p:cNvPr>
          <p:cNvSpPr/>
          <p:nvPr/>
        </p:nvSpPr>
        <p:spPr>
          <a:xfrm>
            <a:off x="2835966" y="1413474"/>
            <a:ext cx="6719116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4E226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Home types in the borough</a:t>
            </a:r>
            <a:endParaRPr kumimoji="0" lang="en-US" sz="4000" b="1" i="0" u="none" strike="noStrike" kern="1200" cap="none" spc="800" normalizeH="0" baseline="0" noProof="0">
              <a:ln>
                <a:noFill/>
              </a:ln>
              <a:solidFill>
                <a:srgbClr val="4E226B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9820B9D-021D-EEEE-7958-7DBB8959433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64" y="2620602"/>
            <a:ext cx="983848" cy="9838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9003B01-8B2C-7232-8921-B9A671C1553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82" y="2625467"/>
            <a:ext cx="983848" cy="98384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01E0386-E824-1068-5CD5-E4D3FFB96DC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441634" y="2690549"/>
            <a:ext cx="983848" cy="98384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A196194-75DD-FB35-6B48-C40504A503E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571234" y="2684271"/>
            <a:ext cx="983848" cy="98384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4F4CAF5-1F3F-A734-AD4A-CA7F27B35BF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762275" y="2653895"/>
            <a:ext cx="983848" cy="9838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8C9BA1-BEB5-C691-79E1-01CC984BA06D}"/>
              </a:ext>
            </a:extLst>
          </p:cNvPr>
          <p:cNvSpPr/>
          <p:nvPr/>
        </p:nvSpPr>
        <p:spPr>
          <a:xfrm>
            <a:off x="7117172" y="2451761"/>
            <a:ext cx="3699512" cy="1634654"/>
          </a:xfrm>
          <a:prstGeom prst="rect">
            <a:avLst/>
          </a:prstGeom>
          <a:noFill/>
          <a:ln w="28575">
            <a:solidFill>
              <a:srgbClr val="4E226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4770"/>
            <a:endParaRPr lang="en-GB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57C75F-5688-0105-B61B-F2F539D137B9}"/>
              </a:ext>
            </a:extLst>
          </p:cNvPr>
          <p:cNvSpPr txBox="1"/>
          <p:nvPr/>
        </p:nvSpPr>
        <p:spPr>
          <a:xfrm>
            <a:off x="7906948" y="2413276"/>
            <a:ext cx="218542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04770"/>
            <a:r>
              <a:rPr lang="en-GB" sz="2133" b="1">
                <a:solidFill>
                  <a:srgbClr val="4E226B"/>
                </a:solidFill>
                <a:latin typeface="Calibri" panose="020F0502020204030204"/>
              </a:rPr>
              <a:t>New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4C6E35-4302-1064-6AC9-F3D93EBB0C10}"/>
              </a:ext>
            </a:extLst>
          </p:cNvPr>
          <p:cNvSpPr txBox="1"/>
          <p:nvPr/>
        </p:nvSpPr>
        <p:spPr>
          <a:xfrm>
            <a:off x="9565524" y="3569844"/>
            <a:ext cx="1319740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04770"/>
            <a:r>
              <a:rPr lang="en-GB" sz="1870" b="1" dirty="0">
                <a:solidFill>
                  <a:srgbClr val="4E226B"/>
                </a:solidFill>
                <a:latin typeface="Calibri" panose="020F0502020204030204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497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1F9D6E-3797-3090-5291-AD58F815A0DE}"/>
              </a:ext>
            </a:extLst>
          </p:cNvPr>
          <p:cNvSpPr/>
          <p:nvPr/>
        </p:nvSpPr>
        <p:spPr>
          <a:xfrm>
            <a:off x="1189879" y="1257712"/>
            <a:ext cx="9626804" cy="2829565"/>
          </a:xfrm>
          <a:prstGeom prst="rect">
            <a:avLst/>
          </a:prstGeom>
          <a:solidFill>
            <a:srgbClr val="F9F9F9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4770"/>
            <a:endParaRPr lang="en-GB" sz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0EB4E3-3352-F680-44D2-7DC00C9B83B0}"/>
              </a:ext>
            </a:extLst>
          </p:cNvPr>
          <p:cNvGrpSpPr/>
          <p:nvPr/>
        </p:nvGrpSpPr>
        <p:grpSpPr>
          <a:xfrm>
            <a:off x="1189878" y="1343790"/>
            <a:ext cx="2327641" cy="2634999"/>
            <a:chOff x="1652385" y="4216952"/>
            <a:chExt cx="3492000" cy="39531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4C4F954-5578-1804-C14B-2EBC8F0FE587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2385" y="4216952"/>
              <a:ext cx="3492000" cy="3492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26A1AB-DECD-7041-18FB-90B4BBA48DC3}"/>
                </a:ext>
              </a:extLst>
            </p:cNvPr>
            <p:cNvSpPr txBox="1"/>
            <p:nvPr/>
          </p:nvSpPr>
          <p:spPr>
            <a:xfrm>
              <a:off x="1791066" y="7600778"/>
              <a:ext cx="3204199" cy="569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4770"/>
              <a:r>
                <a:rPr lang="en-GB" sz="1866" b="1">
                  <a:solidFill>
                    <a:srgbClr val="4E226B"/>
                  </a:solidFill>
                  <a:latin typeface="Calibri" panose="020F0502020204030204"/>
                </a:rPr>
                <a:t>Owner-Occupiers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7530389-6E59-8AC4-2A23-7BAA6855AC30}"/>
              </a:ext>
            </a:extLst>
          </p:cNvPr>
          <p:cNvGrpSpPr/>
          <p:nvPr/>
        </p:nvGrpSpPr>
        <p:grpSpPr>
          <a:xfrm>
            <a:off x="2982506" y="2210959"/>
            <a:ext cx="2156511" cy="1777328"/>
            <a:chOff x="5997314" y="5176003"/>
            <a:chExt cx="3204199" cy="26664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C8643FC-3E44-CFCD-099D-605C77978858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0197" y="5176003"/>
              <a:ext cx="2160000" cy="2160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4896A5-5E19-656D-7360-4A42B11C2524}"/>
                </a:ext>
              </a:extLst>
            </p:cNvPr>
            <p:cNvSpPr txBox="1"/>
            <p:nvPr/>
          </p:nvSpPr>
          <p:spPr>
            <a:xfrm>
              <a:off x="5997314" y="7273124"/>
              <a:ext cx="3204199" cy="569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4770"/>
              <a:r>
                <a:rPr lang="en-GB" sz="1866" b="1">
                  <a:solidFill>
                    <a:srgbClr val="4E226B"/>
                  </a:solidFill>
                  <a:latin typeface="Calibri" panose="020F0502020204030204"/>
                </a:rPr>
                <a:t>Private Rented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ACFAD3B-85E7-1F05-B5CC-8C1765C46E05}"/>
              </a:ext>
            </a:extLst>
          </p:cNvPr>
          <p:cNvGrpSpPr/>
          <p:nvPr/>
        </p:nvGrpSpPr>
        <p:grpSpPr>
          <a:xfrm>
            <a:off x="4504138" y="2650912"/>
            <a:ext cx="1840847" cy="1333001"/>
            <a:chOff x="10144460" y="4015849"/>
            <a:chExt cx="2735176" cy="199981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47B4F8E-425A-A3B9-B7DD-D10DA384671B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74048" y="4015849"/>
              <a:ext cx="1476000" cy="14760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7A2492-9F9C-4A14-55B1-624C55A20FCA}"/>
                </a:ext>
              </a:extLst>
            </p:cNvPr>
            <p:cNvSpPr txBox="1"/>
            <p:nvPr/>
          </p:nvSpPr>
          <p:spPr>
            <a:xfrm>
              <a:off x="10144460" y="5446377"/>
              <a:ext cx="2735176" cy="569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4770"/>
              <a:r>
                <a:rPr lang="en-GB" sz="1866" b="1">
                  <a:solidFill>
                    <a:srgbClr val="4E226B"/>
                  </a:solidFill>
                  <a:latin typeface="Calibri" panose="020F0502020204030204"/>
                </a:rPr>
                <a:t>HAs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7942B2-B0BC-B551-C15B-025350CB756C}"/>
              </a:ext>
            </a:extLst>
          </p:cNvPr>
          <p:cNvGrpSpPr/>
          <p:nvPr/>
        </p:nvGrpSpPr>
        <p:grpSpPr>
          <a:xfrm>
            <a:off x="5794596" y="2677745"/>
            <a:ext cx="1493822" cy="1575026"/>
            <a:chOff x="8049703" y="3896186"/>
            <a:chExt cx="2219559" cy="236290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968DB79-D790-C936-1568-291D2E1C0F94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76069" y="3896186"/>
              <a:ext cx="1440000" cy="1440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44D9B2-72DE-9B6D-98BD-CFFF25FF5ABC}"/>
                </a:ext>
              </a:extLst>
            </p:cNvPr>
            <p:cNvSpPr txBox="1"/>
            <p:nvPr/>
          </p:nvSpPr>
          <p:spPr>
            <a:xfrm>
              <a:off x="8049703" y="5259046"/>
              <a:ext cx="2219559" cy="1000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04770"/>
              <a:r>
                <a:rPr lang="en-GB" sz="1866" b="1">
                  <a:solidFill>
                    <a:srgbClr val="4E226B"/>
                  </a:solidFill>
                  <a:latin typeface="Calibri" panose="020F0502020204030204"/>
                </a:rPr>
                <a:t>Council</a:t>
              </a:r>
            </a:p>
            <a:p>
              <a:pPr algn="ctr" defTabSz="304770"/>
              <a:endParaRPr lang="en-GB" sz="1866" b="1">
                <a:solidFill>
                  <a:srgbClr val="4E226B"/>
                </a:solidFill>
                <a:latin typeface="Calibri" panose="020F050202020403020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E06832-1D87-5FB0-4E00-A2B302479C9B}"/>
              </a:ext>
            </a:extLst>
          </p:cNvPr>
          <p:cNvGrpSpPr/>
          <p:nvPr/>
        </p:nvGrpSpPr>
        <p:grpSpPr>
          <a:xfrm>
            <a:off x="7678662" y="4306537"/>
            <a:ext cx="3112705" cy="1176169"/>
            <a:chOff x="10780856" y="2967536"/>
            <a:chExt cx="5039844" cy="177581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4E6ACAA-AD63-80C5-6A84-B26E8583B2F4}"/>
                </a:ext>
              </a:extLst>
            </p:cNvPr>
            <p:cNvGrpSpPr/>
            <p:nvPr/>
          </p:nvGrpSpPr>
          <p:grpSpPr>
            <a:xfrm>
              <a:off x="10780856" y="2967536"/>
              <a:ext cx="5039844" cy="1725744"/>
              <a:chOff x="10888431" y="4184356"/>
              <a:chExt cx="5039844" cy="172574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0CEE4F3-7B6D-91B3-21E8-4A966297C8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21554" y="4184356"/>
                <a:ext cx="1906721" cy="1725744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DE5F6A-0E16-C7DB-A600-D46625C559FC}"/>
                  </a:ext>
                </a:extLst>
              </p:cNvPr>
              <p:cNvSpPr txBox="1"/>
              <p:nvPr/>
            </p:nvSpPr>
            <p:spPr>
              <a:xfrm>
                <a:off x="11944188" y="4256369"/>
                <a:ext cx="2413414" cy="572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04770"/>
                <a:r>
                  <a:rPr lang="en-GB" sz="1866" b="1" dirty="0">
                    <a:solidFill>
                      <a:srgbClr val="4E226B"/>
                    </a:solidFill>
                    <a:latin typeface="Calibri" panose="020F0502020204030204"/>
                  </a:rPr>
                  <a:t>Key: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383EE69-E36F-08CE-43C0-68B7D6B701B8}"/>
                  </a:ext>
                </a:extLst>
              </p:cNvPr>
              <p:cNvSpPr txBox="1"/>
              <p:nvPr/>
            </p:nvSpPr>
            <p:spPr>
              <a:xfrm>
                <a:off x="10888431" y="4709781"/>
                <a:ext cx="3106623" cy="944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04770"/>
                <a:r>
                  <a:rPr lang="en-GB" sz="1733" dirty="0">
                    <a:solidFill>
                      <a:srgbClr val="4E226B"/>
                    </a:solidFill>
                    <a:latin typeface="Calibri" panose="020F0502020204030204"/>
                  </a:rPr>
                  <a:t>Approximate Carbon Emissions</a:t>
                </a:r>
              </a:p>
            </p:txBody>
          </p: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90D1A94-2BDD-C937-4BFD-D3015A689019}"/>
                </a:ext>
              </a:extLst>
            </p:cNvPr>
            <p:cNvCxnSpPr/>
            <p:nvPr/>
          </p:nvCxnSpPr>
          <p:spPr>
            <a:xfrm flipV="1">
              <a:off x="14054598" y="3016246"/>
              <a:ext cx="1538262" cy="1727104"/>
            </a:xfrm>
            <a:prstGeom prst="straightConnector1">
              <a:avLst/>
            </a:prstGeom>
            <a:ln w="57150">
              <a:solidFill>
                <a:srgbClr val="4E226B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2F82DDB-F0E6-F031-5A5D-CF453685ECB3}"/>
              </a:ext>
            </a:extLst>
          </p:cNvPr>
          <p:cNvSpPr/>
          <p:nvPr/>
        </p:nvSpPr>
        <p:spPr>
          <a:xfrm>
            <a:off x="2835965" y="1413474"/>
            <a:ext cx="8489507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defTabSz="1219078"/>
            <a:r>
              <a:rPr lang="en-US" sz="4000" b="1">
                <a:solidFill>
                  <a:srgbClr val="4E226B"/>
                </a:solidFill>
                <a:latin typeface="Arial" panose="020B0604020202020204"/>
              </a:rPr>
              <a:t>Home types by CO2 emissions</a:t>
            </a:r>
            <a:endParaRPr lang="en-US" sz="4000" b="1" spc="800">
              <a:solidFill>
                <a:srgbClr val="4E226B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2B687AA-CA2D-32EE-251E-48C2C54C1BC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63518" y="2946012"/>
            <a:ext cx="629953" cy="62390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AFC612B-8377-E873-C6D4-92408AA96737}"/>
              </a:ext>
            </a:extLst>
          </p:cNvPr>
          <p:cNvSpPr txBox="1"/>
          <p:nvPr/>
        </p:nvSpPr>
        <p:spPr>
          <a:xfrm>
            <a:off x="7171026" y="3542732"/>
            <a:ext cx="184084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04770"/>
            <a:r>
              <a:rPr lang="en-GB" sz="1866" b="1" dirty="0">
                <a:solidFill>
                  <a:srgbClr val="4E226B"/>
                </a:solidFill>
                <a:latin typeface="Calibri" panose="020F0502020204030204"/>
              </a:rPr>
              <a:t>Private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A451438-4363-C099-0FC6-7DEE70459D7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042427" y="3180732"/>
            <a:ext cx="363435" cy="35994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4968D49-4C91-0CBB-0D42-ABEB0D8ABB82}"/>
              </a:ext>
            </a:extLst>
          </p:cNvPr>
          <p:cNvSpPr txBox="1"/>
          <p:nvPr/>
        </p:nvSpPr>
        <p:spPr>
          <a:xfrm>
            <a:off x="8330718" y="3543163"/>
            <a:ext cx="1716455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04770"/>
            <a:r>
              <a:rPr lang="en-GB" sz="1866" b="1" dirty="0">
                <a:solidFill>
                  <a:srgbClr val="4E226B"/>
                </a:solidFill>
                <a:latin typeface="Calibri" panose="020F0502020204030204"/>
              </a:rPr>
              <a:t>Council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3D0DEE1-DF64-6386-6CE4-E6A4E44991D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040999" y="3239367"/>
            <a:ext cx="339205" cy="33594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521A66C-453A-BFEA-2736-E79AA9163DBB}"/>
              </a:ext>
            </a:extLst>
          </p:cNvPr>
          <p:cNvSpPr/>
          <p:nvPr/>
        </p:nvSpPr>
        <p:spPr>
          <a:xfrm>
            <a:off x="7117172" y="2451761"/>
            <a:ext cx="3699512" cy="1634654"/>
          </a:xfrm>
          <a:prstGeom prst="rect">
            <a:avLst/>
          </a:prstGeom>
          <a:noFill/>
          <a:ln w="28575">
            <a:solidFill>
              <a:srgbClr val="4E226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04770"/>
            <a:endParaRPr lang="en-GB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5B02F1-4BF5-E828-266E-0A586F240BBD}"/>
              </a:ext>
            </a:extLst>
          </p:cNvPr>
          <p:cNvSpPr txBox="1"/>
          <p:nvPr/>
        </p:nvSpPr>
        <p:spPr>
          <a:xfrm>
            <a:off x="7906948" y="2413276"/>
            <a:ext cx="218542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04770"/>
            <a:r>
              <a:rPr lang="en-GB" sz="2133" b="1">
                <a:solidFill>
                  <a:srgbClr val="4E226B"/>
                </a:solidFill>
                <a:latin typeface="Calibri" panose="020F0502020204030204"/>
              </a:rPr>
              <a:t>New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494274A-21BF-691D-4DA9-12B4162855AB}"/>
              </a:ext>
            </a:extLst>
          </p:cNvPr>
          <p:cNvSpPr txBox="1"/>
          <p:nvPr/>
        </p:nvSpPr>
        <p:spPr>
          <a:xfrm>
            <a:off x="9519804" y="3535554"/>
            <a:ext cx="1319740" cy="380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04770"/>
            <a:r>
              <a:rPr lang="en-GB" sz="1870" b="1" dirty="0">
                <a:solidFill>
                  <a:srgbClr val="4E226B"/>
                </a:solidFill>
                <a:latin typeface="Calibri" panose="020F0502020204030204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764865143"/>
      </p:ext>
    </p:extLst>
  </p:cSld>
  <p:clrMapOvr>
    <a:masterClrMapping/>
  </p:clrMapOvr>
</p:sld>
</file>

<file path=ppt/theme/theme1.xml><?xml version="1.0" encoding="utf-8"?>
<a:theme xmlns:a="http://schemas.openxmlformats.org/drawingml/2006/main" name="Teal foo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010590-WF My Neigbourhood-Corporate Framework-Presentation_v1 (1) copy" id="{157DDA19-460E-C84D-B650-1DCEDA559F26}" vid="{0788C1A1-15D7-8C4F-9FC5-2BFC960418DB}"/>
    </a:ext>
  </a:extLst>
</a:theme>
</file>

<file path=ppt/theme/theme2.xml><?xml version="1.0" encoding="utf-8"?>
<a:theme xmlns:a="http://schemas.openxmlformats.org/drawingml/2006/main" name="Pink foo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010590-WF My Neigbourhood-Corporate Framework-Presentation_v1 (1) copy" id="{157DDA19-460E-C84D-B650-1DCEDA559F26}" vid="{C004CC2C-3C9C-A443-91E8-A6AB78ADD9B6}"/>
    </a:ext>
  </a:extLst>
</a:theme>
</file>

<file path=ppt/theme/theme3.xml><?xml version="1.0" encoding="utf-8"?>
<a:theme xmlns:a="http://schemas.openxmlformats.org/drawingml/2006/main" name="Orange foo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010590-WF My Neigbourhood-Corporate Framework-Presentation_v1 (1) copy" id="{157DDA19-460E-C84D-B650-1DCEDA559F26}" vid="{99AC8B3F-CD8F-3F43-88B3-6C8694238675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porate Strategy" id="{516B7DA7-2803-7049-834A-0CC2325CC3CB}" vid="{A4566781-E6BC-A546-922B-F47A8AC61491}"/>
    </a:ext>
  </a:extLst>
</a:theme>
</file>

<file path=ppt/theme/theme6.xml><?xml version="1.0" encoding="utf-8"?>
<a:theme xmlns:a="http://schemas.openxmlformats.org/drawingml/2006/main" name="1_Orange foo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010590-WF My Neigbourhood-Corporate Framework-Presentation_v1 (1) copy" id="{157DDA19-460E-C84D-B650-1DCEDA559F26}" vid="{99AC8B3F-CD8F-3F43-88B3-6C8694238675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8D50D13FA2144C91EE96D0B0102F77" ma:contentTypeVersion="16" ma:contentTypeDescription="Create a new document." ma:contentTypeScope="" ma:versionID="77cc180b00244c349c98533114fdc543">
  <xsd:schema xmlns:xsd="http://www.w3.org/2001/XMLSchema" xmlns:xs="http://www.w3.org/2001/XMLSchema" xmlns:p="http://schemas.microsoft.com/office/2006/metadata/properties" xmlns:ns2="d1a09246-d701-4edf-97d5-0e5ff09306fd" xmlns:ns3="5f51d57d-fc30-4904-ad30-18ce3eec9486" targetNamespace="http://schemas.microsoft.com/office/2006/metadata/properties" ma:root="true" ma:fieldsID="8d823c78570c50e949f7640ce587760f" ns2:_="" ns3:_="">
    <xsd:import namespace="d1a09246-d701-4edf-97d5-0e5ff09306fd"/>
    <xsd:import namespace="5f51d57d-fc30-4904-ad30-18ce3eec94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09246-d701-4edf-97d5-0e5ff09306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f0cfebf-c649-4286-a84d-ec7a9ca2d7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1d57d-fc30-4904-ad30-18ce3eec948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4d628c0-b5a8-4728-b8d9-65f879936fe9}" ma:internalName="TaxCatchAll" ma:showField="CatchAllData" ma:web="5f51d57d-fc30-4904-ad30-18ce3eec94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51d57d-fc30-4904-ad30-18ce3eec9486" xsi:nil="true"/>
    <lcf76f155ced4ddcb4097134ff3c332f xmlns="d1a09246-d701-4edf-97d5-0e5ff09306f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95524F-B8F6-4A75-8061-144503327B69}">
  <ds:schemaRefs>
    <ds:schemaRef ds:uri="5f51d57d-fc30-4904-ad30-18ce3eec9486"/>
    <ds:schemaRef ds:uri="d1a09246-d701-4edf-97d5-0e5ff09306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4334DF4-732F-43CD-A739-D0009DE696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398EDF-1893-43D6-9B13-DA4CA4B6227E}">
  <ds:schemaRefs>
    <ds:schemaRef ds:uri="5f51d57d-fc30-4904-ad30-18ce3eec9486"/>
    <ds:schemaRef ds:uri="d1a09246-d701-4edf-97d5-0e5ff09306f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Purple Theme</Template>
  <TotalTime>111</TotalTime>
  <Words>426</Words>
  <Application>Microsoft Office PowerPoint</Application>
  <PresentationFormat>Widescreen</PresentationFormat>
  <Paragraphs>74</Paragraphs>
  <Slides>9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Roboto Light</vt:lpstr>
      <vt:lpstr>Teal footer</vt:lpstr>
      <vt:lpstr>Pink footer</vt:lpstr>
      <vt:lpstr>Orange footer</vt:lpstr>
      <vt:lpstr>Office Theme</vt:lpstr>
      <vt:lpstr>3_Office Theme</vt:lpstr>
      <vt:lpstr>1_Orange footer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Smith</dc:creator>
  <cp:lastModifiedBy>Julia Morris</cp:lastModifiedBy>
  <cp:revision>2</cp:revision>
  <dcterms:created xsi:type="dcterms:W3CDTF">2023-03-17T16:58:21Z</dcterms:created>
  <dcterms:modified xsi:type="dcterms:W3CDTF">2023-07-05T07:56:28Z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0x010100A48D50D13FA2144C91EE96D0B0102F77</vt:lpwstr>
  </property>
  <property fmtid="{D5CDD505-2E9C-101B-9397-08002B2CF9AE}" pid="3" name="MediaServiceImageTags">
    <vt:lpwstr/>
  </property>
</Properties>
</file>