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80" r:id="rId6"/>
    <p:sldMasterId id="2147483683" r:id="rId7"/>
    <p:sldMasterId id="2147483686" r:id="rId8"/>
  </p:sldMasterIdLst>
  <p:notesMasterIdLst>
    <p:notesMasterId r:id="rId12"/>
  </p:notesMasterIdLst>
  <p:handoutMasterIdLst>
    <p:handoutMasterId r:id="rId13"/>
  </p:handoutMasterIdLst>
  <p:sldIdLst>
    <p:sldId id="256" r:id="rId9"/>
    <p:sldId id="263" r:id="rId10"/>
    <p:sldId id="270" r:id="rId11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26B"/>
    <a:srgbClr val="B575AF"/>
    <a:srgbClr val="C664AC"/>
    <a:srgbClr val="CC99FF"/>
    <a:srgbClr val="E33281"/>
    <a:srgbClr val="C89FE1"/>
    <a:srgbClr val="01B1AA"/>
    <a:srgbClr val="03ACE9"/>
    <a:srgbClr val="F392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021ED-825E-49F6-B8CD-6C7F1B969120}" v="9" dt="2021-10-05T14:28:2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3"/>
    <p:restoredTop sz="96327"/>
  </p:normalViewPr>
  <p:slideViewPr>
    <p:cSldViewPr snapToGrid="0" snapToObjects="1">
      <p:cViewPr varScale="1">
        <p:scale>
          <a:sx n="45" d="100"/>
          <a:sy n="45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E1EAC-933D-A24F-AD19-878B93F3A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6655-0B11-6541-9069-29A425CA3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A9E3-38A9-4D45-9A80-07FCCF4428B7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CEB6-A5F8-8D4D-9C91-473156D8C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6CAB-00B8-9D47-B281-EFEA2984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37A7-39DD-1C4F-BC27-0C64C629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B2B2E-D2EA-DA4D-9DC2-7394E3B8A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958E-B6E4-C046-8644-F2447739C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3C52-FFF8-7B43-9C3E-3B71F187734E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FF8B4-28A9-E147-8BBC-8B227BACA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F25E42-CE46-FB40-8EE2-18A9EB3A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A0C1-146C-0647-BF2B-53E741581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51FEA-4DBC-154F-AB2F-D3697C14C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2ED-884A-574F-AF9E-86A46DB4E2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9" y="1683804"/>
            <a:ext cx="7886701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9" y="5600886"/>
            <a:ext cx="78867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9B916-7C1B-9A44-A4CA-3035ECEA3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0169" y="8543218"/>
            <a:ext cx="1914878" cy="10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686" r="65182"/>
          <a:stretch/>
        </p:blipFill>
        <p:spPr>
          <a:xfrm>
            <a:off x="16005708" y="-263745"/>
            <a:ext cx="2282291" cy="546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454" t="7929" b="-2428"/>
          <a:stretch/>
        </p:blipFill>
        <p:spPr>
          <a:xfrm>
            <a:off x="1" y="794"/>
            <a:ext cx="4405724" cy="8900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BB7252-A982-194B-BB84-156A057BD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155" y="3110710"/>
            <a:ext cx="7177085" cy="7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A3362-35A2-3846-91B7-15FAA943D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2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1B1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1B1A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5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6" y="343319"/>
            <a:ext cx="1931553" cy="1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B8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81977-A7D2-FC4F-9CFF-BBE3B18B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0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99171-A629-8B48-80C6-C604ABF7F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3A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6BAB-1410-8D4D-9C19-76A359E1B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639" y="3368638"/>
            <a:ext cx="4873177" cy="40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CFA92-93D4-8746-9336-E770AAD4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3ACE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3ACE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5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3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A4FFE-20B9-8F49-93BC-B92DE05AE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9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0E234-4AC9-044D-97C8-2E8AB3F11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E332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E3328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7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1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FC12-4A11-644A-B434-8F67538F4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8" y="3368635"/>
            <a:ext cx="4873178" cy="403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03545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7C0-CDAA-0346-853D-4CED3690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1" y="728664"/>
            <a:ext cx="11658600" cy="410051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CCCC3"/>
                </a:solidFill>
                <a:latin typeface="Adobe Caslon Pro" panose="0205050205050A020403" pitchFamily="18" charset="77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Private Sector Housing &amp; Licensing Landlord Forum</a:t>
            </a:r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 </a:t>
            </a: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DFF8C-FEC7-FC4E-8E46-E226742DC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Jonathan Joseph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Head of Homeless Prevention &amp; Assessments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Date</a:t>
            </a:r>
            <a:r>
              <a:rPr lang="en-US" sz="4400">
                <a:solidFill>
                  <a:schemeClr val="accent1">
                    <a:lumMod val="40000"/>
                    <a:lumOff val="60000"/>
                  </a:schemeClr>
                </a:solidFill>
              </a:rPr>
              <a:t>: 27</a:t>
            </a:r>
            <a:r>
              <a:rPr lang="en-US" sz="4400" baseline="3000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April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118EB-32D7-4336-A87C-F58B0F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spc="61" dirty="0">
                <a:latin typeface="Adobe Caslon Pro" panose="0205050205050A020403" pitchFamily="18" charset="77"/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18EB6-5972-4962-9AF9-287926D0E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/>
              <a:t> Landlords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ABFCE-9B74-4E75-92ED-6B59D5AEE4A7}"/>
              </a:ext>
            </a:extLst>
          </p:cNvPr>
          <p:cNvSpPr txBox="1"/>
          <p:nvPr/>
        </p:nvSpPr>
        <p:spPr>
          <a:xfrm>
            <a:off x="754380" y="2286000"/>
            <a:ext cx="14766925" cy="54191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F21BB-5953-4A7A-B937-4ADF14F5B892}"/>
              </a:ext>
            </a:extLst>
          </p:cNvPr>
          <p:cNvSpPr txBox="1"/>
          <p:nvPr/>
        </p:nvSpPr>
        <p:spPr>
          <a:xfrm>
            <a:off x="754380" y="1396272"/>
            <a:ext cx="16213753" cy="430305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FFEE2-D6E1-4BCB-AB3F-507F05A42A22}"/>
              </a:ext>
            </a:extLst>
          </p:cNvPr>
          <p:cNvSpPr/>
          <p:nvPr/>
        </p:nvSpPr>
        <p:spPr>
          <a:xfrm>
            <a:off x="1021080" y="1706881"/>
            <a:ext cx="149540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private tenants have been impacted by COVID and continue to experience hardship which may have affected their ability to pay their rent.</a:t>
            </a:r>
          </a:p>
          <a:p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this time we continue to ask landlords:</a:t>
            </a:r>
          </a:p>
          <a:p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flexible and initiate open conversations with their tenant at the earliest opportunity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agree a way forward, setting up an affordable rent repayment plan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disputes via mediation, reaching a mutually acceptable agreement to resolve disputes where possible  </a:t>
            </a:r>
          </a:p>
        </p:txBody>
      </p:sp>
    </p:spTree>
    <p:extLst>
      <p:ext uri="{BB962C8B-B14F-4D97-AF65-F5344CB8AC3E}">
        <p14:creationId xmlns:p14="http://schemas.microsoft.com/office/powerpoint/2010/main" val="7487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 We have increased our Incentive offer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0" dirty="0">
              <a:solidFill>
                <a:srgbClr val="4E226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Financial incentive of £3000 to landlords willing to renew an existing tenancy for 24 months or £4000 for a 36-month fixed term tenancy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Reimbursement of court fees, if legal action has already commenced, where landlord then agrees to renew a tenancy to prevent a household from becoming homeless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We can offer financial assistance to reduce/clear ‘no fault’ arrears or rent shortfalls where COVID has had a direct impact on </a:t>
            </a:r>
            <a:r>
              <a:rPr lang="en-GB" sz="3600" b="0">
                <a:solidFill>
                  <a:srgbClr val="4E226B"/>
                </a:solidFill>
              </a:rPr>
              <a:t>your tenant’s income</a:t>
            </a:r>
            <a:r>
              <a:rPr lang="en-GB" sz="3600" b="0" dirty="0">
                <a:solidFill>
                  <a:srgbClr val="4E226B"/>
                </a:solidFill>
              </a:rPr>
              <a:t>; having been furloughed, being placed on reduced working hours, impacted by the removal of the £20.00 U.C uplift, lost employment due to COVID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We can provide financial assistance to help with the deposit and/or rent in advance to help a tenant find an alternative private rented home.</a:t>
            </a:r>
          </a:p>
          <a:p>
            <a:r>
              <a:rPr lang="en-GB" sz="2400" dirty="0">
                <a:solidFill>
                  <a:srgbClr val="4E226B"/>
                </a:solidFill>
              </a:rPr>
              <a:t>These incentives are only open to Waltham Forest residents who would be owed a housing duty by the Council</a:t>
            </a:r>
          </a:p>
          <a:p>
            <a:endParaRPr lang="en-GB" sz="3600" dirty="0">
              <a:solidFill>
                <a:srgbClr val="4E22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0778766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_MASTER_PURPL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216A"/>
      </a:accent1>
      <a:accent2>
        <a:srgbClr val="EB8D0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_ORAN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_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ECTION_PI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ECTION_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B08DA05F75041B18A8EABF287F23C" ma:contentTypeVersion="8" ma:contentTypeDescription="Create a new document." ma:contentTypeScope="" ma:versionID="7b04850dd1d2b06ebf19ab724296d91b">
  <xsd:schema xmlns:xsd="http://www.w3.org/2001/XMLSchema" xmlns:xs="http://www.w3.org/2001/XMLSchema" xmlns:p="http://schemas.microsoft.com/office/2006/metadata/properties" xmlns:ns2="4aa70463-db78-40c9-b4ee-fe05d50444dd" xmlns:ns3="5aae6f45-3cfc-4c89-aaf2-e9cfedffc0e2" targetNamespace="http://schemas.microsoft.com/office/2006/metadata/properties" ma:root="true" ma:fieldsID="ca7004e5f742187e7a8df5227de83ecc" ns2:_="" ns3:_="">
    <xsd:import namespace="4aa70463-db78-40c9-b4ee-fe05d50444dd"/>
    <xsd:import namespace="5aae6f45-3cfc-4c89-aaf2-e9cfedff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70463-db78-40c9-b4ee-fe05d5044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e6f45-3cfc-4c89-aaf2-e9cfedffc0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35DC2-36C5-486B-B583-EA1DB04EA8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105660-9C9A-433E-8F42-21421FFA6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96F03-D766-411E-86B2-334ABE78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70463-db78-40c9-b4ee-fe05d50444dd"/>
    <ds:schemaRef ds:uri="5aae6f45-3cfc-4c89-aaf2-e9cfedff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2557</TotalTime>
  <Words>265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Adobe Caslon Pro</vt:lpstr>
      <vt:lpstr>Arial</vt:lpstr>
      <vt:lpstr>Calibri</vt:lpstr>
      <vt:lpstr>1_INTRO_MASTER_PURPLE</vt:lpstr>
      <vt:lpstr>2_SECTION_ORANGE</vt:lpstr>
      <vt:lpstr>3_SECTION_BLUE</vt:lpstr>
      <vt:lpstr>4_SECTION_PINK</vt:lpstr>
      <vt:lpstr>5_SECTION_TEAL</vt:lpstr>
      <vt:lpstr> Private Sector Housing &amp; Licensing Landlord Forum  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Julia Morris</cp:lastModifiedBy>
  <cp:revision>79</cp:revision>
  <dcterms:created xsi:type="dcterms:W3CDTF">2021-07-09T11:27:20Z</dcterms:created>
  <dcterms:modified xsi:type="dcterms:W3CDTF">2022-04-26T07:05:22Z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0x0101000FCB08DA05F75041B18A8EABF287F23C</vt:lpwstr>
  </property>
</Properties>
</file>