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3"/>
  </p:notesMasterIdLst>
  <p:sldIdLst>
    <p:sldId id="302" r:id="rId5"/>
    <p:sldId id="291" r:id="rId6"/>
    <p:sldId id="308" r:id="rId7"/>
    <p:sldId id="303" r:id="rId8"/>
    <p:sldId id="304" r:id="rId9"/>
    <p:sldId id="305" r:id="rId10"/>
    <p:sldId id="307" r:id="rId11"/>
    <p:sldId id="306" r:id="rId12"/>
  </p:sldIdLst>
  <p:sldSz cx="18288000" cy="10287000"/>
  <p:notesSz cx="6797675" cy="9926638"/>
  <p:embeddedFontLst>
    <p:embeddedFont>
      <p:font typeface="Adobe Caslon Pro" panose="0205050205050A020403"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Lloyd" initials="JL" lastIdx="4" clrIdx="0">
    <p:extLst>
      <p:ext uri="{19B8F6BF-5375-455C-9EA6-DF929625EA0E}">
        <p15:presenceInfo xmlns:p15="http://schemas.microsoft.com/office/powerpoint/2012/main" userId="S::Jonathan.Lloyd@walthamforest.gov.uk::dce2aaf8-8717-43fe-8945-0eecde305949" providerId="AD"/>
      </p:ext>
    </p:extLst>
  </p:cmAuthor>
  <p:cmAuthor id="2" name="Toby Stone" initials="TS" lastIdx="2" clrIdx="1">
    <p:extLst>
      <p:ext uri="{19B8F6BF-5375-455C-9EA6-DF929625EA0E}">
        <p15:presenceInfo xmlns:p15="http://schemas.microsoft.com/office/powerpoint/2012/main" userId="S::Toby.Stone@walthamforest.gov.uk::e30f97ce-d38d-49dd-99fa-6e4b110b9feb" providerId="AD"/>
      </p:ext>
    </p:extLst>
  </p:cmAuthor>
  <p:cmAuthor id="3" name="Sophie Lantreibecq" initials="SL" lastIdx="1" clrIdx="2">
    <p:extLst>
      <p:ext uri="{19B8F6BF-5375-455C-9EA6-DF929625EA0E}">
        <p15:presenceInfo xmlns:p15="http://schemas.microsoft.com/office/powerpoint/2012/main" userId="S::sophie.lantreibecq@walthamforest.gov.uk::298d252a-b98e-46b5-b62a-9d46065c5e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CC3"/>
    <a:srgbClr val="798588"/>
    <a:srgbClr val="68F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94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586348-D6BA-467E-AC11-EEC874EF313B}" type="datetimeFigureOut">
              <a:rPr lang="en-GB" smtClean="0"/>
              <a:t>26/04/2022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F23239C-3641-43F3-BDD4-EECF26D07FDC}" type="slidenum">
              <a:rPr lang="en-GB" smtClean="0"/>
              <a:t>‹#›</a:t>
            </a:fld>
            <a:endParaRPr lang="en-GB"/>
          </a:p>
        </p:txBody>
      </p:sp>
    </p:spTree>
    <p:extLst>
      <p:ext uri="{BB962C8B-B14F-4D97-AF65-F5344CB8AC3E}">
        <p14:creationId xmlns:p14="http://schemas.microsoft.com/office/powerpoint/2010/main" val="91385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Yasmin.Hussain@walthamforest.gov.uk"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mailto:info@capitalletters.org.uk"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mailto:Shah.Noor@walthamforest.gov.uk" TargetMode="External"/><Relationship Id="rId3" Type="http://schemas.openxmlformats.org/officeDocument/2006/relationships/hyperlink" Target="mailto:accommodationprocurement@walthamforest.gov.uk" TargetMode="External"/><Relationship Id="rId7" Type="http://schemas.openxmlformats.org/officeDocument/2006/relationships/hyperlink" Target="mailto:Dean.White@walthamforest.gov.uk"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mailto:Malgorzata.Czernik@walthamforest.gov.uk" TargetMode="External"/><Relationship Id="rId5" Type="http://schemas.openxmlformats.org/officeDocument/2006/relationships/hyperlink" Target="mailto:Jamil.Miah@walthamforest.gov.uk" TargetMode="External"/><Relationship Id="rId4" Type="http://schemas.openxmlformats.org/officeDocument/2006/relationships/hyperlink" Target="mailto:Danyal.Arshad@walthamforest.gov.uk"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C6D3C516-CA62-9C48-ADFE-A59EA0A8E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6">
            <a:extLst>
              <a:ext uri="{FF2B5EF4-FFF2-40B4-BE49-F238E27FC236}">
                <a16:creationId xmlns:a16="http://schemas.microsoft.com/office/drawing/2014/main" id="{308694F1-5D1F-1B42-806D-D8525DA7A6D2}"/>
              </a:ext>
            </a:extLst>
          </p:cNvPr>
          <p:cNvSpPr txBox="1"/>
          <p:nvPr/>
        </p:nvSpPr>
        <p:spPr>
          <a:xfrm>
            <a:off x="3548297" y="3624768"/>
            <a:ext cx="10528649" cy="3700372"/>
          </a:xfrm>
          <a:prstGeom prst="rect">
            <a:avLst/>
          </a:prstGeom>
        </p:spPr>
        <p:txBody>
          <a:bodyPr wrap="square" lIns="0" tIns="0" rIns="0" bIns="0" rtlCol="0" anchor="t">
            <a:spAutoFit/>
          </a:bodyPr>
          <a:lstStyle/>
          <a:p>
            <a:pPr algn="ctr">
              <a:lnSpc>
                <a:spcPts val="10080"/>
              </a:lnSpc>
            </a:pPr>
            <a:r>
              <a:rPr lang="en-GB" sz="4800" b="1" dirty="0">
                <a:solidFill>
                  <a:srgbClr val="00B050"/>
                </a:solidFill>
              </a:rPr>
              <a:t>WALTHAM FOREST HOUSING</a:t>
            </a:r>
            <a:br>
              <a:rPr lang="en-GB" sz="4800" dirty="0">
                <a:solidFill>
                  <a:srgbClr val="7CCCC3"/>
                </a:solidFill>
                <a:latin typeface="Adobe Caslon Pro" panose="0205050205050A020403" pitchFamily="18" charset="77"/>
              </a:rPr>
            </a:br>
            <a:r>
              <a:rPr lang="en-GB" sz="3600" b="1" dirty="0"/>
              <a:t>ACCOMMODATION PROCUREMENT TEAM</a:t>
            </a:r>
          </a:p>
          <a:p>
            <a:pPr algn="ctr">
              <a:lnSpc>
                <a:spcPts val="10080"/>
              </a:lnSpc>
            </a:pPr>
            <a:endParaRPr lang="en-US" sz="3600" b="1" dirty="0">
              <a:solidFill>
                <a:srgbClr val="798588"/>
              </a:solidFill>
              <a:latin typeface="Adobe Caslon Pro" panose="0205050205050A020403" charset="0"/>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96D77D84-DE69-8C43-8CF1-96550EA5B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24325" y="5471334"/>
            <a:ext cx="1716048" cy="971738"/>
          </a:xfrm>
          <a:prstGeom prst="rect">
            <a:avLst/>
          </a:prstGeom>
        </p:spPr>
      </p:pic>
    </p:spTree>
    <p:extLst>
      <p:ext uri="{BB962C8B-B14F-4D97-AF65-F5344CB8AC3E}">
        <p14:creationId xmlns:p14="http://schemas.microsoft.com/office/powerpoint/2010/main" val="86090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8" name="Rectangle 7">
            <a:extLst>
              <a:ext uri="{FF2B5EF4-FFF2-40B4-BE49-F238E27FC236}">
                <a16:creationId xmlns:a16="http://schemas.microsoft.com/office/drawing/2014/main" id="{C0F58854-87DB-4AB1-9A9E-8BA556904E78}"/>
              </a:ext>
            </a:extLst>
          </p:cNvPr>
          <p:cNvSpPr/>
          <p:nvPr/>
        </p:nvSpPr>
        <p:spPr>
          <a:xfrm>
            <a:off x="524433" y="1343613"/>
            <a:ext cx="15334265" cy="5232202"/>
          </a:xfrm>
          <a:prstGeom prst="rect">
            <a:avLst/>
          </a:prstGeom>
        </p:spPr>
        <p:txBody>
          <a:bodyPr wrap="square" lIns="0" tIns="0" rIns="0" bIns="0" rtlCol="0" anchor="t">
            <a:spAutoFit/>
          </a:bodyPr>
          <a:lstStyle/>
          <a:p>
            <a:pPr marL="457200" lvl="0" indent="-457200">
              <a:buFont typeface="Wingdings" panose="05000000000000000000" pitchFamily="2" charset="2"/>
              <a:buChar char="§"/>
            </a:pPr>
            <a:endParaRPr lang="en-GB" sz="2600" dirty="0">
              <a:solidFill>
                <a:srgbClr val="798588"/>
              </a:solidFill>
              <a:latin typeface="Arial" panose="020B0604020202020204" pitchFamily="34" charset="0"/>
              <a:cs typeface="Arial" panose="020B0604020202020204" pitchFamily="34" charset="0"/>
            </a:endParaRPr>
          </a:p>
          <a:p>
            <a:pPr lvl="0" algn="ctr"/>
            <a:r>
              <a:rPr lang="en-GB" sz="3200" b="1" dirty="0"/>
              <a:t>Yasmin Hussain </a:t>
            </a:r>
            <a:endParaRPr lang="en-GB" sz="3000" dirty="0">
              <a:solidFill>
                <a:srgbClr val="798588"/>
              </a:solidFill>
              <a:latin typeface="Arial" panose="020B0604020202020204" pitchFamily="34" charset="0"/>
              <a:cs typeface="Arial" panose="020B0604020202020204" pitchFamily="34" charset="0"/>
            </a:endParaRPr>
          </a:p>
          <a:p>
            <a:pPr marL="457200" lvl="0" indent="-457200">
              <a:buFont typeface="Wingdings" panose="05000000000000000000" pitchFamily="2" charset="2"/>
              <a:buChar char="§"/>
            </a:pPr>
            <a:endParaRPr lang="en-GB" sz="3000" dirty="0">
              <a:solidFill>
                <a:srgbClr val="798588"/>
              </a:solidFill>
              <a:latin typeface="Arial" panose="020B0604020202020204" pitchFamily="34" charset="0"/>
              <a:cs typeface="Arial" panose="020B0604020202020204" pitchFamily="34" charset="0"/>
            </a:endParaRPr>
          </a:p>
          <a:p>
            <a:pPr algn="ctr"/>
            <a:r>
              <a:rPr lang="en-GB" sz="3200" b="1" dirty="0"/>
              <a:t>Accommodation Procurement Manager</a:t>
            </a:r>
          </a:p>
          <a:p>
            <a:pPr algn="ctr"/>
            <a:endParaRPr lang="en-GB" sz="3200" b="1" dirty="0"/>
          </a:p>
          <a:p>
            <a:pPr algn="ctr"/>
            <a:r>
              <a:rPr lang="en-GB" sz="3200" b="1" dirty="0">
                <a:hlinkClick r:id="rId3"/>
              </a:rPr>
              <a:t>Yasmin.Hussain@walthamforest.gov.uk</a:t>
            </a:r>
            <a:endParaRPr lang="en-GB" sz="3200" b="1" dirty="0"/>
          </a:p>
          <a:p>
            <a:pPr algn="ctr"/>
            <a:endParaRPr lang="en-GB" sz="3200" b="1" dirty="0">
              <a:solidFill>
                <a:srgbClr val="798588"/>
              </a:solidFill>
              <a:latin typeface="Arial" panose="020B0604020202020204" pitchFamily="34" charset="0"/>
              <a:cs typeface="Arial" panose="020B0604020202020204" pitchFamily="34" charset="0"/>
            </a:endParaRPr>
          </a:p>
          <a:p>
            <a:pPr algn="ctr"/>
            <a:r>
              <a:rPr lang="en-GB" sz="3200" b="1" dirty="0">
                <a:latin typeface="Arial" panose="020B0604020202020204" pitchFamily="34" charset="0"/>
                <a:cs typeface="Arial" panose="020B0604020202020204" pitchFamily="34" charset="0"/>
              </a:rPr>
              <a:t>Tel: 0208 496 5349</a:t>
            </a:r>
          </a:p>
          <a:p>
            <a:pPr algn="ctr"/>
            <a:r>
              <a:rPr lang="en-GB" sz="3200" b="1" dirty="0">
                <a:latin typeface="Arial" panose="020B0604020202020204" pitchFamily="34" charset="0"/>
                <a:cs typeface="Arial" panose="020B0604020202020204" pitchFamily="34" charset="0"/>
              </a:rPr>
              <a:t>Mobile: 07854 324 228</a:t>
            </a:r>
          </a:p>
          <a:p>
            <a:pPr marL="457200" lvl="0" indent="-457200">
              <a:buFont typeface="Wingdings" panose="05000000000000000000" pitchFamily="2" charset="2"/>
              <a:buChar char="§"/>
            </a:pPr>
            <a:endParaRPr lang="en-GB" sz="3000" dirty="0">
              <a:solidFill>
                <a:srgbClr val="798588"/>
              </a:solidFill>
              <a:latin typeface="Arial" panose="020B0604020202020204" pitchFamily="34" charset="0"/>
              <a:cs typeface="Arial" panose="020B0604020202020204" pitchFamily="34" charset="0"/>
            </a:endParaRPr>
          </a:p>
          <a:p>
            <a:pPr marL="457200" lvl="0" indent="-457200">
              <a:buFont typeface="Wingdings" panose="05000000000000000000" pitchFamily="2" charset="2"/>
              <a:buChar char="§"/>
            </a:pPr>
            <a:endParaRPr lang="en-GB" sz="3000" dirty="0">
              <a:solidFill>
                <a:srgbClr val="798588"/>
              </a:solidFill>
              <a:latin typeface="Arial" panose="020B0604020202020204" pitchFamily="34" charset="0"/>
              <a:cs typeface="Arial" panose="020B0604020202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spTree>
    <p:extLst>
      <p:ext uri="{BB962C8B-B14F-4D97-AF65-F5344CB8AC3E}">
        <p14:creationId xmlns:p14="http://schemas.microsoft.com/office/powerpoint/2010/main" val="105406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37160"/>
            <a:ext cx="18288000" cy="10287000"/>
          </a:xfrm>
          <a:prstGeom prst="rect">
            <a:avLst/>
          </a:prstGeom>
        </p:spPr>
      </p:pic>
      <p:sp>
        <p:nvSpPr>
          <p:cNvPr id="8" name="Rectangle 7">
            <a:extLst>
              <a:ext uri="{FF2B5EF4-FFF2-40B4-BE49-F238E27FC236}">
                <a16:creationId xmlns:a16="http://schemas.microsoft.com/office/drawing/2014/main" id="{C0F58854-87DB-4AB1-9A9E-8BA556904E78}"/>
              </a:ext>
            </a:extLst>
          </p:cNvPr>
          <p:cNvSpPr/>
          <p:nvPr/>
        </p:nvSpPr>
        <p:spPr>
          <a:xfrm>
            <a:off x="596712" y="383493"/>
            <a:ext cx="15334265" cy="10618291"/>
          </a:xfrm>
          <a:prstGeom prst="rect">
            <a:avLst/>
          </a:prstGeom>
        </p:spPr>
        <p:txBody>
          <a:bodyPr wrap="square" lIns="0" tIns="0" rIns="0" bIns="0" rtlCol="0" anchor="t">
            <a:spAutoFit/>
          </a:bodyPr>
          <a:lstStyle/>
          <a:p>
            <a:pPr lvl="0"/>
            <a:r>
              <a:rPr lang="en-GB" sz="3000" b="1" dirty="0">
                <a:latin typeface="Arial" panose="020B0604020202020204" pitchFamily="34" charset="0"/>
                <a:cs typeface="Arial" panose="020B0604020202020204" pitchFamily="34" charset="0"/>
              </a:rPr>
              <a:t>Who Are We</a:t>
            </a:r>
          </a:p>
          <a:p>
            <a:pPr marL="457200" lvl="0" indent="-457200">
              <a:buFont typeface="Wingdings" panose="05000000000000000000" pitchFamily="2" charset="2"/>
              <a:buChar char="§"/>
            </a:pPr>
            <a:endParaRPr lang="en-GB" sz="3000" dirty="0">
              <a:latin typeface="Arial" panose="020B0604020202020204" pitchFamily="34" charset="0"/>
              <a:cs typeface="Arial" panose="020B0604020202020204" pitchFamily="34" charset="0"/>
            </a:endParaRPr>
          </a:p>
          <a:p>
            <a:pPr lvl="0"/>
            <a:r>
              <a:rPr lang="en-GB" sz="3000" dirty="0">
                <a:latin typeface="Arial" panose="020B0604020202020204" pitchFamily="34" charset="0"/>
                <a:cs typeface="Arial" panose="020B0604020202020204" pitchFamily="34" charset="0"/>
              </a:rPr>
              <a:t>Accommodation Procurement team responsible for procurement Temporary Accommodation (TA) and Private Rented Accommodation for homeless families.</a:t>
            </a:r>
          </a:p>
          <a:p>
            <a:pPr lvl="0"/>
            <a:endParaRPr lang="en-GB" sz="3000" dirty="0">
              <a:latin typeface="Arial" panose="020B0604020202020204" pitchFamily="34" charset="0"/>
              <a:cs typeface="Arial" panose="020B0604020202020204" pitchFamily="34" charset="0"/>
            </a:endParaRPr>
          </a:p>
          <a:p>
            <a:pPr lvl="0"/>
            <a:r>
              <a:rPr lang="en-GB" sz="3000" dirty="0">
                <a:latin typeface="Arial" panose="020B0604020202020204" pitchFamily="34" charset="0"/>
                <a:cs typeface="Arial" panose="020B0604020202020204" pitchFamily="34" charset="0"/>
              </a:rPr>
              <a:t>The officers in the team are responsible for making sure that properties procured are within the councils standards and meet the criteria set for the different schemes, currently Waltham Forest Housing is procuring under the following schemes, details of which will follow on the next slides to come.</a:t>
            </a:r>
          </a:p>
          <a:p>
            <a:pPr lvl="0"/>
            <a:endParaRPr lang="en-GB" sz="3000" dirty="0">
              <a:latin typeface="Arial" panose="020B0604020202020204" pitchFamily="34" charset="0"/>
              <a:cs typeface="Arial" panose="020B0604020202020204" pitchFamily="34" charset="0"/>
            </a:endParaRPr>
          </a:p>
          <a:p>
            <a:pPr lvl="0"/>
            <a:r>
              <a:rPr lang="en-GB" sz="3000" b="1" dirty="0">
                <a:latin typeface="Arial" panose="020B0604020202020204" pitchFamily="34" charset="0"/>
                <a:cs typeface="Arial" panose="020B0604020202020204" pitchFamily="34" charset="0"/>
              </a:rPr>
              <a:t>Temporary Accommodation </a:t>
            </a:r>
            <a:r>
              <a:rPr lang="en-GB" sz="3000" dirty="0">
                <a:latin typeface="Arial" panose="020B0604020202020204" pitchFamily="34" charset="0"/>
                <a:cs typeface="Arial" panose="020B0604020202020204" pitchFamily="34" charset="0"/>
              </a:rPr>
              <a:t>– Procuring TA within Waltham Forest and London</a:t>
            </a:r>
          </a:p>
          <a:p>
            <a:pPr lvl="0"/>
            <a:endParaRPr lang="en-GB" sz="3000" dirty="0">
              <a:latin typeface="Arial" panose="020B0604020202020204" pitchFamily="34" charset="0"/>
              <a:cs typeface="Arial" panose="020B0604020202020204" pitchFamily="34" charset="0"/>
            </a:endParaRPr>
          </a:p>
          <a:p>
            <a:pPr lvl="0"/>
            <a:r>
              <a:rPr lang="en-GB" sz="3000" b="1" dirty="0">
                <a:latin typeface="Arial" panose="020B0604020202020204" pitchFamily="34" charset="0"/>
                <a:cs typeface="Arial" panose="020B0604020202020204" pitchFamily="34" charset="0"/>
              </a:rPr>
              <a:t>Social Services Procurement</a:t>
            </a:r>
            <a:r>
              <a:rPr lang="en-GB" sz="3000" dirty="0">
                <a:latin typeface="Arial" panose="020B0604020202020204" pitchFamily="34" charset="0"/>
                <a:cs typeface="Arial" panose="020B0604020202020204" pitchFamily="34" charset="0"/>
              </a:rPr>
              <a:t> – Procuring B&amp;B properties and some self contained.</a:t>
            </a:r>
          </a:p>
          <a:p>
            <a:pPr lvl="0"/>
            <a:endParaRPr lang="en-GB" sz="3000" dirty="0">
              <a:latin typeface="Arial" panose="020B0604020202020204" pitchFamily="34" charset="0"/>
              <a:cs typeface="Arial" panose="020B0604020202020204" pitchFamily="34" charset="0"/>
            </a:endParaRPr>
          </a:p>
          <a:p>
            <a:pPr lvl="0"/>
            <a:r>
              <a:rPr lang="en-GB" sz="3000" b="1" dirty="0">
                <a:latin typeface="Arial" panose="020B0604020202020204" pitchFamily="34" charset="0"/>
                <a:cs typeface="Arial" panose="020B0604020202020204" pitchFamily="34" charset="0"/>
              </a:rPr>
              <a:t>Private Rented Accommodations</a:t>
            </a:r>
            <a:r>
              <a:rPr lang="en-GB" sz="3000" dirty="0">
                <a:latin typeface="Arial" panose="020B0604020202020204" pitchFamily="34" charset="0"/>
                <a:cs typeface="Arial" panose="020B0604020202020204" pitchFamily="34" charset="0"/>
              </a:rPr>
              <a:t> – Procuring AST properties outside of the M25</a:t>
            </a:r>
          </a:p>
          <a:p>
            <a:pPr lvl="0"/>
            <a:endParaRPr lang="en-GB" sz="3000" dirty="0">
              <a:latin typeface="Arial" panose="020B0604020202020204" pitchFamily="34" charset="0"/>
              <a:cs typeface="Arial" panose="020B0604020202020204" pitchFamily="34" charset="0"/>
            </a:endParaRPr>
          </a:p>
          <a:p>
            <a:pPr lvl="0"/>
            <a:r>
              <a:rPr lang="en-GB" sz="3000" b="1" dirty="0">
                <a:latin typeface="Arial" panose="020B0604020202020204" pitchFamily="34" charset="0"/>
                <a:cs typeface="Arial" panose="020B0604020202020204" pitchFamily="34" charset="0"/>
              </a:rPr>
              <a:t>Singles Accommodation </a:t>
            </a:r>
            <a:r>
              <a:rPr lang="en-GB" sz="3000" dirty="0">
                <a:latin typeface="Arial" panose="020B0604020202020204" pitchFamily="34" charset="0"/>
                <a:cs typeface="Arial" panose="020B0604020202020204" pitchFamily="34" charset="0"/>
              </a:rPr>
              <a:t>– Procuring some HMO’s, studios and 1 beds (subject to demand)</a:t>
            </a:r>
          </a:p>
          <a:p>
            <a:pPr lvl="0"/>
            <a:endParaRPr lang="en-GB" sz="3000" dirty="0">
              <a:latin typeface="Arial" panose="020B0604020202020204" pitchFamily="34" charset="0"/>
              <a:cs typeface="Arial" panose="020B0604020202020204" pitchFamily="34" charset="0"/>
            </a:endParaRPr>
          </a:p>
          <a:p>
            <a:pPr lvl="0"/>
            <a:r>
              <a:rPr lang="en-GB" sz="3000" b="1" dirty="0">
                <a:latin typeface="Arial" panose="020B0604020202020204" pitchFamily="34" charset="0"/>
                <a:cs typeface="Arial" panose="020B0604020202020204" pitchFamily="34" charset="0"/>
              </a:rPr>
              <a:t>Capital Letters </a:t>
            </a:r>
            <a:r>
              <a:rPr lang="en-GB" sz="3000" dirty="0">
                <a:latin typeface="Arial" panose="020B0604020202020204" pitchFamily="34" charset="0"/>
                <a:cs typeface="Arial" panose="020B0604020202020204" pitchFamily="34" charset="0"/>
              </a:rPr>
              <a:t>– Any AST properties within the M25 can be sent to </a:t>
            </a:r>
            <a:r>
              <a:rPr lang="en-GB" sz="3000" u="sng" dirty="0">
                <a:solidFill>
                  <a:srgbClr val="0563C1"/>
                </a:solidFill>
                <a:effectLst/>
                <a:latin typeface="Calibri" panose="020F0502020204030204" pitchFamily="34" charset="0"/>
                <a:ea typeface="Calibri" panose="020F0502020204030204" pitchFamily="34" charset="0"/>
                <a:hlinkClick r:id="rId3"/>
              </a:rPr>
              <a:t>info@capitalletters.org.uk</a:t>
            </a:r>
            <a:r>
              <a:rPr lang="en-GB" sz="3000" u="sng" dirty="0">
                <a:solidFill>
                  <a:srgbClr val="0563C1"/>
                </a:solidFill>
                <a:effectLst/>
                <a:latin typeface="Calibri" panose="020F0502020204030204" pitchFamily="34" charset="0"/>
                <a:ea typeface="Calibri" panose="020F0502020204030204" pitchFamily="34" charset="0"/>
              </a:rPr>
              <a:t> </a:t>
            </a:r>
            <a:r>
              <a:rPr lang="en-GB" sz="3000" dirty="0">
                <a:latin typeface="Calibri" panose="020F0502020204030204" pitchFamily="34" charset="0"/>
                <a:ea typeface="Calibri" panose="020F0502020204030204" pitchFamily="34" charset="0"/>
              </a:rPr>
              <a:t>or call on 0203 906 7460</a:t>
            </a:r>
            <a:endParaRPr lang="en-GB" sz="3000" dirty="0">
              <a:latin typeface="Arial" panose="020B0604020202020204" pitchFamily="34" charset="0"/>
              <a:cs typeface="Arial" panose="020B0604020202020204" pitchFamily="34" charset="0"/>
            </a:endParaRPr>
          </a:p>
          <a:p>
            <a:pPr lvl="0"/>
            <a:endParaRPr lang="en-GB" sz="3000" dirty="0">
              <a:solidFill>
                <a:srgbClr val="798588"/>
              </a:solidFill>
              <a:latin typeface="Arial" panose="020B0604020202020204" pitchFamily="34" charset="0"/>
              <a:cs typeface="Arial" panose="020B0604020202020204" pitchFamily="34" charset="0"/>
            </a:endParaRPr>
          </a:p>
          <a:p>
            <a:pPr marL="457200" lvl="0" indent="-457200">
              <a:buFont typeface="Wingdings" panose="05000000000000000000" pitchFamily="2" charset="2"/>
              <a:buChar char="§"/>
            </a:pPr>
            <a:endParaRPr lang="en-GB" sz="3000" dirty="0">
              <a:solidFill>
                <a:srgbClr val="798588"/>
              </a:solidFill>
              <a:latin typeface="Arial" panose="020B0604020202020204" pitchFamily="34" charset="0"/>
              <a:cs typeface="Arial" panose="020B0604020202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spTree>
    <p:extLst>
      <p:ext uri="{BB962C8B-B14F-4D97-AF65-F5344CB8AC3E}">
        <p14:creationId xmlns:p14="http://schemas.microsoft.com/office/powerpoint/2010/main" val="344480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10769102" cy="965649"/>
          </a:xfrm>
          <a:prstGeom prst="rect">
            <a:avLst/>
          </a:prstGeom>
        </p:spPr>
        <p:txBody>
          <a:bodyPr wrap="none">
            <a:spAutoFit/>
          </a:bodyPr>
          <a:lstStyle/>
          <a:p>
            <a:pPr>
              <a:lnSpc>
                <a:spcPts val="7839"/>
              </a:lnSpc>
            </a:pPr>
            <a:r>
              <a:rPr lang="en-GB" sz="3200" b="1" dirty="0">
                <a:solidFill>
                  <a:schemeClr val="accent1">
                    <a:lumMod val="75000"/>
                  </a:schemeClr>
                </a:solidFill>
              </a:rPr>
              <a:t>Resettlement Accommodation For Street Homeless Applicants</a:t>
            </a:r>
            <a:r>
              <a:rPr lang="en-GB" sz="3200" dirty="0">
                <a:solidFill>
                  <a:srgbClr val="7CCCC3"/>
                </a:solidFill>
                <a:latin typeface="Adobe Caslon Pro" panose="0205050205050A020403" pitchFamily="18" charset="77"/>
              </a:rPr>
              <a:t> </a:t>
            </a:r>
            <a:endParaRPr lang="en-GB" sz="3200" spc="61" dirty="0">
              <a:latin typeface="Adobe Caslon Pro" panose="0205050205050A020403" pitchFamily="18" charset="77"/>
            </a:endParaRPr>
          </a:p>
        </p:txBody>
      </p:sp>
      <p:sp>
        <p:nvSpPr>
          <p:cNvPr id="8" name="Rectangle 7">
            <a:extLst>
              <a:ext uri="{FF2B5EF4-FFF2-40B4-BE49-F238E27FC236}">
                <a16:creationId xmlns:a16="http://schemas.microsoft.com/office/drawing/2014/main" id="{C0F58854-87DB-4AB1-9A9E-8BA556904E78}"/>
              </a:ext>
            </a:extLst>
          </p:cNvPr>
          <p:cNvSpPr/>
          <p:nvPr/>
        </p:nvSpPr>
        <p:spPr>
          <a:xfrm>
            <a:off x="524433" y="1343613"/>
            <a:ext cx="15334265" cy="7817525"/>
          </a:xfrm>
          <a:prstGeom prst="rect">
            <a:avLst/>
          </a:prstGeom>
        </p:spPr>
        <p:txBody>
          <a:bodyPr wrap="square" lIns="0" tIns="0" rIns="0" bIns="0" rtlCol="0" anchor="t">
            <a:spAutoFit/>
          </a:bodyPr>
          <a:lstStyle/>
          <a:p>
            <a:pPr lvl="0"/>
            <a:endParaRPr lang="en-GB" sz="3000" dirty="0">
              <a:solidFill>
                <a:srgbClr val="798588"/>
              </a:solidFill>
              <a:latin typeface="Arial" panose="020B0604020202020204" pitchFamily="34" charset="0"/>
              <a:cs typeface="Arial" panose="020B0604020202020204" pitchFamily="34" charset="0"/>
            </a:endParaRPr>
          </a:p>
          <a:p>
            <a:r>
              <a:rPr lang="en-GB" sz="3200" dirty="0"/>
              <a:t>Waltham Forest Housing is committed to procuring affordable and suitable properties for the street homeless individuals who are struggling to secure properties for themselves.  </a:t>
            </a:r>
          </a:p>
          <a:p>
            <a:r>
              <a:rPr lang="en-GB" sz="3200" dirty="0"/>
              <a:t>The Accommodation Procurement Team is working closely with the Rough Sleeper Pathway Team to help identify suitable candidates eligible for the scheme.</a:t>
            </a:r>
          </a:p>
          <a:p>
            <a:endParaRPr lang="en-GB" sz="3200" dirty="0"/>
          </a:p>
          <a:p>
            <a:r>
              <a:rPr lang="en-GB" sz="3200" b="1" dirty="0"/>
              <a:t>Tenancy Sustainment Support</a:t>
            </a:r>
          </a:p>
          <a:p>
            <a:r>
              <a:rPr lang="en-GB" sz="3200" dirty="0"/>
              <a:t>Each applicant will be supported with assisted viewing by Dean White from the Accommodation Procurement Team, Dean will help with:</a:t>
            </a:r>
          </a:p>
          <a:p>
            <a:pPr marL="457200" indent="-457200">
              <a:buFont typeface="Arial" panose="020B0604020202020204" pitchFamily="34" charset="0"/>
              <a:buChar char="•"/>
            </a:pPr>
            <a:r>
              <a:rPr lang="en-GB" sz="3200" dirty="0"/>
              <a:t>Setting up their Universal Credit / Helping them update their change of circumstances</a:t>
            </a:r>
          </a:p>
          <a:p>
            <a:pPr marL="457200" indent="-457200">
              <a:buFont typeface="Arial" panose="020B0604020202020204" pitchFamily="34" charset="0"/>
              <a:buChar char="•"/>
            </a:pPr>
            <a:r>
              <a:rPr lang="en-GB" sz="3200" dirty="0"/>
              <a:t>Request for direct payments to be made directly to the agent / landlord </a:t>
            </a:r>
          </a:p>
          <a:p>
            <a:endParaRPr lang="en-GB" sz="3200" dirty="0"/>
          </a:p>
          <a:p>
            <a:r>
              <a:rPr lang="en-GB" sz="3200" dirty="0"/>
              <a:t>Each applicant will have a dedicated support worker who will provide tenancy sustainment support for the first 6 months of the tenancy, this is to make sure that the rent is being paid regularly and to help the applicant settle in.</a:t>
            </a:r>
          </a:p>
          <a:p>
            <a:pPr lvl="0"/>
            <a:endParaRPr lang="en-GB" sz="3000" dirty="0">
              <a:solidFill>
                <a:srgbClr val="798588"/>
              </a:solidFill>
              <a:latin typeface="Arial" panose="020B0604020202020204" pitchFamily="34" charset="0"/>
              <a:cs typeface="Arial" panose="020B0604020202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418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3509" y="0"/>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2670924" cy="965649"/>
          </a:xfrm>
          <a:prstGeom prst="rect">
            <a:avLst/>
          </a:prstGeom>
        </p:spPr>
        <p:txBody>
          <a:bodyPr wrap="none">
            <a:spAutoFit/>
          </a:bodyPr>
          <a:lstStyle/>
          <a:p>
            <a:pPr>
              <a:lnSpc>
                <a:spcPts val="7839"/>
              </a:lnSpc>
            </a:pPr>
            <a:r>
              <a:rPr lang="en-GB" sz="3200" b="1" dirty="0">
                <a:solidFill>
                  <a:schemeClr val="accent1">
                    <a:lumMod val="75000"/>
                  </a:schemeClr>
                </a:solidFill>
              </a:rPr>
              <a:t>Requirements</a:t>
            </a:r>
            <a:r>
              <a:rPr lang="en-GB" sz="3200" dirty="0">
                <a:solidFill>
                  <a:srgbClr val="7CCCC3"/>
                </a:solidFill>
                <a:latin typeface="Adobe Caslon Pro" panose="0205050205050A020403" pitchFamily="18" charset="77"/>
              </a:rPr>
              <a:t> </a:t>
            </a:r>
            <a:endParaRPr lang="en-GB" sz="3200" spc="61" dirty="0">
              <a:latin typeface="Adobe Caslon Pro" panose="0205050205050A020403" pitchFamily="18" charset="77"/>
            </a:endParaRPr>
          </a:p>
        </p:txBody>
      </p:sp>
      <p:sp>
        <p:nvSpPr>
          <p:cNvPr id="8" name="Rectangle 7">
            <a:extLst>
              <a:ext uri="{FF2B5EF4-FFF2-40B4-BE49-F238E27FC236}">
                <a16:creationId xmlns:a16="http://schemas.microsoft.com/office/drawing/2014/main" id="{C0F58854-87DB-4AB1-9A9E-8BA556904E78}"/>
              </a:ext>
            </a:extLst>
          </p:cNvPr>
          <p:cNvSpPr/>
          <p:nvPr/>
        </p:nvSpPr>
        <p:spPr>
          <a:xfrm>
            <a:off x="524433" y="1343613"/>
            <a:ext cx="15334265" cy="9110186"/>
          </a:xfrm>
          <a:prstGeom prst="rect">
            <a:avLst/>
          </a:prstGeom>
        </p:spPr>
        <p:txBody>
          <a:bodyPr wrap="square" lIns="0" tIns="0" rIns="0" bIns="0" rtlCol="0" anchor="t">
            <a:spAutoFit/>
          </a:bodyPr>
          <a:lstStyle/>
          <a:p>
            <a:pPr>
              <a:buFont typeface="Wingdings" panose="05000000000000000000" pitchFamily="2" charset="2"/>
              <a:buChar char="§"/>
            </a:pPr>
            <a:endParaRPr lang="en-GB" sz="2800" dirty="0"/>
          </a:p>
          <a:p>
            <a:pPr>
              <a:buFont typeface="Wingdings" panose="05000000000000000000" pitchFamily="2" charset="2"/>
              <a:buChar char="§"/>
            </a:pPr>
            <a:endParaRPr lang="en-GB" sz="2800" dirty="0"/>
          </a:p>
          <a:p>
            <a:pPr>
              <a:buFont typeface="Wingdings" panose="05000000000000000000" pitchFamily="2" charset="2"/>
              <a:buChar char="§"/>
            </a:pPr>
            <a:r>
              <a:rPr lang="en-GB" sz="2800" dirty="0"/>
              <a:t>Studio Flats / 1 Bedroom Flats</a:t>
            </a:r>
          </a:p>
          <a:p>
            <a:endParaRPr lang="en-GB" sz="2800" dirty="0"/>
          </a:p>
          <a:p>
            <a:pPr>
              <a:buFont typeface="Wingdings" panose="05000000000000000000" pitchFamily="2" charset="2"/>
              <a:buChar char="§"/>
            </a:pPr>
            <a:r>
              <a:rPr lang="en-GB" sz="2800" dirty="0"/>
              <a:t>Capped at £200 Per Week unless in Outer North East BRMA where we can pay the LHA</a:t>
            </a:r>
          </a:p>
          <a:p>
            <a:endParaRPr lang="en-GB" sz="2800" dirty="0"/>
          </a:p>
          <a:p>
            <a:pPr>
              <a:buFont typeface="Wingdings" panose="05000000000000000000" pitchFamily="2" charset="2"/>
              <a:buChar char="§"/>
            </a:pPr>
            <a:r>
              <a:rPr lang="en-GB" sz="2800" dirty="0"/>
              <a:t>Will accept some properties at the LHA for those applicants who are not affected by the benefit cap</a:t>
            </a:r>
          </a:p>
          <a:p>
            <a:endParaRPr lang="en-GB" sz="2800" dirty="0"/>
          </a:p>
          <a:p>
            <a:pPr>
              <a:buFont typeface="Wingdings" panose="05000000000000000000" pitchFamily="2" charset="2"/>
              <a:buChar char="§"/>
            </a:pPr>
            <a:r>
              <a:rPr lang="en-GB" sz="2800" dirty="0"/>
              <a:t>Ideally looking for properties in Waltham Forest and nearby boroughs</a:t>
            </a:r>
          </a:p>
          <a:p>
            <a:endParaRPr lang="en-GB" sz="2800" dirty="0"/>
          </a:p>
          <a:p>
            <a:pPr>
              <a:buFont typeface="Wingdings" panose="05000000000000000000" pitchFamily="2" charset="2"/>
              <a:buChar char="§"/>
            </a:pPr>
            <a:r>
              <a:rPr lang="en-GB" sz="2800" dirty="0"/>
              <a:t>Ground / 1</a:t>
            </a:r>
            <a:r>
              <a:rPr lang="en-GB" sz="2800" baseline="30000" dirty="0"/>
              <a:t>st</a:t>
            </a:r>
            <a:r>
              <a:rPr lang="en-GB" sz="2800" dirty="0"/>
              <a:t> Floor or any floor with a lift</a:t>
            </a:r>
          </a:p>
          <a:p>
            <a:endParaRPr lang="en-GB" sz="2800" dirty="0"/>
          </a:p>
          <a:p>
            <a:pPr>
              <a:buFont typeface="Wingdings" panose="05000000000000000000" pitchFamily="2" charset="2"/>
              <a:buChar char="§"/>
            </a:pPr>
            <a:r>
              <a:rPr lang="en-GB" sz="2800" dirty="0"/>
              <a:t>Will hold and pay for the flat if not let within the first 1 week of it being ready for occupation</a:t>
            </a:r>
          </a:p>
          <a:p>
            <a:endParaRPr lang="en-GB" sz="2800" dirty="0"/>
          </a:p>
          <a:p>
            <a:pPr>
              <a:buFont typeface="Wingdings" panose="05000000000000000000" pitchFamily="2" charset="2"/>
              <a:buChar char="§"/>
            </a:pPr>
            <a:r>
              <a:rPr lang="en-GB" sz="2800" dirty="0"/>
              <a:t>Provide a cash incentive of up to £2,500 (subject to area and demand) for a 24 month AST with no break clause</a:t>
            </a:r>
          </a:p>
          <a:p>
            <a:pPr>
              <a:buFont typeface="Wingdings" panose="05000000000000000000" pitchFamily="2" charset="2"/>
              <a:buChar char="§"/>
            </a:pPr>
            <a:endParaRPr lang="en-GB" sz="2800" dirty="0"/>
          </a:p>
          <a:p>
            <a:pPr>
              <a:buFont typeface="Wingdings" panose="05000000000000000000" pitchFamily="2" charset="2"/>
              <a:buChar char="§"/>
            </a:pPr>
            <a:endParaRPr lang="en-GB" sz="2800" dirty="0"/>
          </a:p>
          <a:p>
            <a:pPr>
              <a:buFont typeface="Wingdings" panose="05000000000000000000" pitchFamily="2" charset="2"/>
              <a:buChar char="§"/>
            </a:pPr>
            <a:endParaRPr lang="en-GB" sz="2800" dirty="0"/>
          </a:p>
          <a:p>
            <a:pPr marL="457200" lvl="0" indent="-457200">
              <a:buFont typeface="Wingdings" panose="05000000000000000000" pitchFamily="2" charset="2"/>
              <a:buChar char="§"/>
            </a:pPr>
            <a:endParaRPr lang="en-GB" sz="3000" dirty="0">
              <a:solidFill>
                <a:srgbClr val="798588"/>
              </a:solidFill>
              <a:latin typeface="Arial" panose="020B0604020202020204" pitchFamily="34" charset="0"/>
              <a:cs typeface="Arial" panose="020B0604020202020204" pitchFamily="34" charset="0"/>
            </a:endParaRPr>
          </a:p>
          <a:p>
            <a:pPr marL="457200" lvl="0" indent="-457200">
              <a:buFont typeface="Wingdings" panose="05000000000000000000" pitchFamily="2" charset="2"/>
              <a:buChar char="§"/>
            </a:pPr>
            <a:endParaRPr lang="en-GB" sz="3000" dirty="0">
              <a:solidFill>
                <a:srgbClr val="798588"/>
              </a:solidFill>
              <a:latin typeface="Arial" panose="020B0604020202020204" pitchFamily="34" charset="0"/>
              <a:cs typeface="Arial" panose="020B0604020202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10658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5050806" cy="965649"/>
          </a:xfrm>
          <a:prstGeom prst="rect">
            <a:avLst/>
          </a:prstGeom>
        </p:spPr>
        <p:txBody>
          <a:bodyPr wrap="none">
            <a:spAutoFit/>
          </a:bodyPr>
          <a:lstStyle/>
          <a:p>
            <a:pPr>
              <a:lnSpc>
                <a:spcPts val="7839"/>
              </a:lnSpc>
            </a:pPr>
            <a:r>
              <a:rPr lang="en-GB" sz="3200" b="1" dirty="0">
                <a:solidFill>
                  <a:schemeClr val="accent1">
                    <a:lumMod val="75000"/>
                  </a:schemeClr>
                </a:solidFill>
              </a:rPr>
              <a:t>Out of London Procurement</a:t>
            </a:r>
            <a:r>
              <a:rPr lang="en-GB" sz="3200" dirty="0">
                <a:solidFill>
                  <a:srgbClr val="7CCCC3"/>
                </a:solidFill>
                <a:latin typeface="Adobe Caslon Pro" panose="0205050205050A020403" pitchFamily="18" charset="77"/>
              </a:rPr>
              <a:t> </a:t>
            </a:r>
            <a:endParaRPr lang="en-GB" sz="3200" spc="61" dirty="0">
              <a:latin typeface="Adobe Caslon Pro" panose="0205050205050A020403" pitchFamily="18" charset="77"/>
            </a:endParaRPr>
          </a:p>
        </p:txBody>
      </p:sp>
      <p:sp>
        <p:nvSpPr>
          <p:cNvPr id="8" name="Rectangle 7">
            <a:extLst>
              <a:ext uri="{FF2B5EF4-FFF2-40B4-BE49-F238E27FC236}">
                <a16:creationId xmlns:a16="http://schemas.microsoft.com/office/drawing/2014/main" id="{C0F58854-87DB-4AB1-9A9E-8BA556904E78}"/>
              </a:ext>
            </a:extLst>
          </p:cNvPr>
          <p:cNvSpPr/>
          <p:nvPr/>
        </p:nvSpPr>
        <p:spPr>
          <a:xfrm>
            <a:off x="524433" y="1343613"/>
            <a:ext cx="15334265" cy="1384995"/>
          </a:xfrm>
          <a:prstGeom prst="rect">
            <a:avLst/>
          </a:prstGeom>
        </p:spPr>
        <p:txBody>
          <a:bodyPr wrap="square" lIns="0" tIns="0" rIns="0" bIns="0" rtlCol="0" anchor="t">
            <a:spAutoFit/>
          </a:bodyPr>
          <a:lstStyle/>
          <a:p>
            <a:pPr lvl="0"/>
            <a:endParaRPr lang="en-GB" sz="3000" dirty="0">
              <a:solidFill>
                <a:srgbClr val="798588"/>
              </a:solidFill>
              <a:latin typeface="Arial" panose="020B0604020202020204" pitchFamily="34" charset="0"/>
              <a:cs typeface="Arial" panose="020B0604020202020204" pitchFamily="34" charset="0"/>
            </a:endParaRPr>
          </a:p>
          <a:p>
            <a:pPr lvl="0"/>
            <a:endParaRPr lang="en-GB" sz="3000" dirty="0">
              <a:solidFill>
                <a:srgbClr val="798588"/>
              </a:solidFill>
              <a:latin typeface="Arial" panose="020B0604020202020204" pitchFamily="34" charset="0"/>
              <a:cs typeface="Arial" panose="020B0604020202020204" pitchFamily="34" charset="0"/>
            </a:endParaRPr>
          </a:p>
          <a:p>
            <a:pPr marL="457200" lvl="0" indent="-457200">
              <a:buFont typeface="Wingdings" panose="05000000000000000000" pitchFamily="2" charset="2"/>
              <a:buChar char="§"/>
            </a:pPr>
            <a:endParaRPr lang="en-GB" sz="3000" dirty="0">
              <a:solidFill>
                <a:srgbClr val="798588"/>
              </a:solidFill>
              <a:latin typeface="Arial" panose="020B0604020202020204" pitchFamily="34" charset="0"/>
              <a:cs typeface="Arial" panose="020B0604020202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F9963810-8FF8-4537-BFDE-BA983FB63A7B}"/>
              </a:ext>
            </a:extLst>
          </p:cNvPr>
          <p:cNvSpPr/>
          <p:nvPr/>
        </p:nvSpPr>
        <p:spPr>
          <a:xfrm>
            <a:off x="524432" y="1668976"/>
            <a:ext cx="12002847" cy="6986528"/>
          </a:xfrm>
          <a:prstGeom prst="rect">
            <a:avLst/>
          </a:prstGeom>
        </p:spPr>
        <p:txBody>
          <a:bodyPr wrap="square">
            <a:spAutoFit/>
          </a:bodyPr>
          <a:lstStyle/>
          <a:p>
            <a:r>
              <a:rPr lang="en-GB" sz="3200" dirty="0"/>
              <a:t>We are looking for properties in The Home Counties - Essex, Hertfordshire, Kent, Surrey, Berkshire, and Buckinghamshire </a:t>
            </a:r>
          </a:p>
          <a:p>
            <a:endParaRPr lang="en-GB" sz="3200" dirty="0"/>
          </a:p>
          <a:p>
            <a:pPr>
              <a:buFont typeface="Wingdings" panose="05000000000000000000" pitchFamily="2" charset="2"/>
              <a:buChar char="§"/>
            </a:pPr>
            <a:r>
              <a:rPr lang="en-GB" sz="3200" dirty="0"/>
              <a:t> 1,2 and 3 beds (subject to demand)</a:t>
            </a:r>
          </a:p>
          <a:p>
            <a:endParaRPr lang="en-GB" sz="3200" dirty="0"/>
          </a:p>
          <a:p>
            <a:pPr>
              <a:buFont typeface="Wingdings" panose="05000000000000000000" pitchFamily="2" charset="2"/>
              <a:buChar char="§"/>
            </a:pPr>
            <a:r>
              <a:rPr lang="en-GB" sz="3200" dirty="0"/>
              <a:t>Cash Incentive up to £4k</a:t>
            </a:r>
          </a:p>
          <a:p>
            <a:endParaRPr lang="en-GB" sz="3200" dirty="0"/>
          </a:p>
          <a:p>
            <a:pPr>
              <a:buFont typeface="Wingdings" panose="05000000000000000000" pitchFamily="2" charset="2"/>
              <a:buChar char="§"/>
            </a:pPr>
            <a:r>
              <a:rPr lang="en-GB" sz="3200" dirty="0"/>
              <a:t>Property to be supplied with White Goods</a:t>
            </a:r>
          </a:p>
          <a:p>
            <a:endParaRPr lang="en-GB" sz="3200" dirty="0"/>
          </a:p>
          <a:p>
            <a:pPr>
              <a:buFont typeface="Wingdings" panose="05000000000000000000" pitchFamily="2" charset="2"/>
              <a:buChar char="§"/>
            </a:pPr>
            <a:r>
              <a:rPr lang="en-GB" sz="3200" dirty="0"/>
              <a:t>Rent set at Local Housing Allowance (LHA)</a:t>
            </a:r>
          </a:p>
          <a:p>
            <a:endParaRPr lang="en-GB" sz="3200" dirty="0"/>
          </a:p>
          <a:p>
            <a:pPr>
              <a:buFont typeface="Wingdings" panose="05000000000000000000" pitchFamily="2" charset="2"/>
              <a:buChar char="§"/>
            </a:pPr>
            <a:r>
              <a:rPr lang="en-GB" sz="3200" dirty="0"/>
              <a:t>Properties to be located close to easy transport links and amenities</a:t>
            </a:r>
          </a:p>
          <a:p>
            <a:pPr>
              <a:buFont typeface="Wingdings" panose="05000000000000000000" pitchFamily="2" charset="2"/>
              <a:buChar char="§"/>
            </a:pPr>
            <a:endParaRPr lang="en-GB" sz="3200" dirty="0"/>
          </a:p>
          <a:p>
            <a:pPr>
              <a:buFont typeface="Wingdings" panose="05000000000000000000" pitchFamily="2" charset="2"/>
              <a:buChar char="§"/>
            </a:pPr>
            <a:r>
              <a:rPr lang="en-GB" sz="3200" dirty="0"/>
              <a:t>Any other areas maybe considered on a case by case basis</a:t>
            </a:r>
          </a:p>
        </p:txBody>
      </p:sp>
    </p:spTree>
    <p:extLst>
      <p:ext uri="{BB962C8B-B14F-4D97-AF65-F5344CB8AC3E}">
        <p14:creationId xmlns:p14="http://schemas.microsoft.com/office/powerpoint/2010/main" val="5472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4908331" cy="965649"/>
          </a:xfrm>
          <a:prstGeom prst="rect">
            <a:avLst/>
          </a:prstGeom>
        </p:spPr>
        <p:txBody>
          <a:bodyPr wrap="none">
            <a:spAutoFit/>
          </a:bodyPr>
          <a:lstStyle/>
          <a:p>
            <a:pPr>
              <a:lnSpc>
                <a:spcPts val="7839"/>
              </a:lnSpc>
            </a:pPr>
            <a:r>
              <a:rPr lang="en-GB" sz="3200" b="1" dirty="0">
                <a:solidFill>
                  <a:schemeClr val="accent1">
                    <a:lumMod val="75000"/>
                  </a:schemeClr>
                </a:solidFill>
              </a:rPr>
              <a:t>Temporary Accommodation</a:t>
            </a:r>
            <a:endParaRPr lang="en-GB" sz="3200" spc="61" dirty="0">
              <a:latin typeface="Adobe Caslon Pro" panose="0205050205050A020403" pitchFamily="18" charset="77"/>
            </a:endParaRPr>
          </a:p>
        </p:txBody>
      </p:sp>
      <p:sp>
        <p:nvSpPr>
          <p:cNvPr id="8" name="Rectangle 7">
            <a:extLst>
              <a:ext uri="{FF2B5EF4-FFF2-40B4-BE49-F238E27FC236}">
                <a16:creationId xmlns:a16="http://schemas.microsoft.com/office/drawing/2014/main" id="{C0F58854-87DB-4AB1-9A9E-8BA556904E78}"/>
              </a:ext>
            </a:extLst>
          </p:cNvPr>
          <p:cNvSpPr/>
          <p:nvPr/>
        </p:nvSpPr>
        <p:spPr>
          <a:xfrm>
            <a:off x="524433" y="1343613"/>
            <a:ext cx="15334265" cy="1384995"/>
          </a:xfrm>
          <a:prstGeom prst="rect">
            <a:avLst/>
          </a:prstGeom>
        </p:spPr>
        <p:txBody>
          <a:bodyPr wrap="square" lIns="0" tIns="0" rIns="0" bIns="0" rtlCol="0" anchor="t">
            <a:spAutoFit/>
          </a:bodyPr>
          <a:lstStyle/>
          <a:p>
            <a:pPr lvl="0"/>
            <a:endParaRPr lang="en-GB" sz="3000" dirty="0">
              <a:solidFill>
                <a:srgbClr val="798588"/>
              </a:solidFill>
              <a:latin typeface="Arial" panose="020B0604020202020204" pitchFamily="34" charset="0"/>
              <a:cs typeface="Arial" panose="020B0604020202020204" pitchFamily="34" charset="0"/>
            </a:endParaRPr>
          </a:p>
          <a:p>
            <a:pPr lvl="0"/>
            <a:endParaRPr lang="en-GB" sz="3000" dirty="0">
              <a:solidFill>
                <a:srgbClr val="798588"/>
              </a:solidFill>
              <a:latin typeface="Arial" panose="020B0604020202020204" pitchFamily="34" charset="0"/>
              <a:cs typeface="Arial" panose="020B0604020202020204" pitchFamily="34" charset="0"/>
            </a:endParaRPr>
          </a:p>
          <a:p>
            <a:pPr marL="457200" lvl="0" indent="-457200">
              <a:buFont typeface="Wingdings" panose="05000000000000000000" pitchFamily="2" charset="2"/>
              <a:buChar char="§"/>
            </a:pPr>
            <a:endParaRPr lang="en-GB" sz="3000" dirty="0">
              <a:solidFill>
                <a:srgbClr val="798588"/>
              </a:solidFill>
              <a:latin typeface="Arial" panose="020B0604020202020204" pitchFamily="34" charset="0"/>
              <a:cs typeface="Arial" panose="020B0604020202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F9963810-8FF8-4537-BFDE-BA983FB63A7B}"/>
              </a:ext>
            </a:extLst>
          </p:cNvPr>
          <p:cNvSpPr/>
          <p:nvPr/>
        </p:nvSpPr>
        <p:spPr>
          <a:xfrm>
            <a:off x="524432" y="1668976"/>
            <a:ext cx="12002847" cy="9448740"/>
          </a:xfrm>
          <a:prstGeom prst="rect">
            <a:avLst/>
          </a:prstGeom>
        </p:spPr>
        <p:txBody>
          <a:bodyPr wrap="square">
            <a:spAutoFit/>
          </a:bodyPr>
          <a:lstStyle/>
          <a:p>
            <a:r>
              <a:rPr lang="en-GB" sz="3200" dirty="0"/>
              <a:t>To supply Waltham Forest with Temporary Accommodation (TA), you need to be an accredited provider of TA, we can put you in touch with providers who are accredited providers should you wish to let your property as a TA.</a:t>
            </a:r>
          </a:p>
          <a:p>
            <a:r>
              <a:rPr lang="en-GB" sz="3200" dirty="0"/>
              <a:t>We are looking for Temporary Accommodation (TA) for applicants that cannot move into the Private Rented Sector, these are:</a:t>
            </a:r>
          </a:p>
          <a:p>
            <a:endParaRPr lang="en-GB" sz="3200" dirty="0"/>
          </a:p>
          <a:p>
            <a:r>
              <a:rPr lang="en-GB" sz="3200" b="1" dirty="0"/>
              <a:t>TA for Housing</a:t>
            </a:r>
          </a:p>
          <a:p>
            <a:pPr marL="457200" indent="-457200">
              <a:buFont typeface="Arial" panose="020B0604020202020204" pitchFamily="34" charset="0"/>
              <a:buChar char="•"/>
            </a:pPr>
            <a:r>
              <a:rPr lang="en-GB" sz="3200" dirty="0"/>
              <a:t>Looking for 2,3 and 4 bedroom properties in Waltham Forest or neighbouring boroughs</a:t>
            </a:r>
          </a:p>
          <a:p>
            <a:pPr marL="457200" indent="-457200">
              <a:buFont typeface="Arial" panose="020B0604020202020204" pitchFamily="34" charset="0"/>
              <a:buChar char="•"/>
            </a:pPr>
            <a:r>
              <a:rPr lang="en-GB" sz="3200" dirty="0"/>
              <a:t>PAN London Rate paid</a:t>
            </a:r>
          </a:p>
          <a:p>
            <a:endParaRPr lang="en-GB" sz="3200" dirty="0"/>
          </a:p>
          <a:p>
            <a:r>
              <a:rPr lang="en-GB" sz="3200" b="1" dirty="0"/>
              <a:t>TA for Children Social Services</a:t>
            </a:r>
          </a:p>
          <a:p>
            <a:pPr marL="457200" indent="-457200">
              <a:buFont typeface="Arial" panose="020B0604020202020204" pitchFamily="34" charset="0"/>
              <a:buChar char="•"/>
            </a:pPr>
            <a:r>
              <a:rPr lang="en-GB" sz="3200" dirty="0"/>
              <a:t>Looking for B&amp;B, and some self contained properties</a:t>
            </a:r>
          </a:p>
          <a:p>
            <a:pPr marL="457200" indent="-457200">
              <a:buFont typeface="Arial" panose="020B0604020202020204" pitchFamily="34" charset="0"/>
              <a:buChar char="•"/>
            </a:pPr>
            <a:r>
              <a:rPr lang="en-GB" sz="3200" dirty="0"/>
              <a:t>PAN London Rate paid</a:t>
            </a:r>
          </a:p>
          <a:p>
            <a:pPr marL="457200" indent="-457200">
              <a:buFont typeface="Arial" panose="020B0604020202020204" pitchFamily="34" charset="0"/>
              <a:buChar char="•"/>
            </a:pPr>
            <a:r>
              <a:rPr lang="en-GB" sz="3200" dirty="0"/>
              <a:t>Rent to be paid by Children Social Services, utilities to be paid by the applicant</a:t>
            </a:r>
          </a:p>
          <a:p>
            <a:endParaRPr lang="en-GB" sz="3200" dirty="0"/>
          </a:p>
          <a:p>
            <a:endParaRPr lang="en-GB" sz="3200" dirty="0"/>
          </a:p>
        </p:txBody>
      </p:sp>
    </p:spTree>
    <p:extLst>
      <p:ext uri="{BB962C8B-B14F-4D97-AF65-F5344CB8AC3E}">
        <p14:creationId xmlns:p14="http://schemas.microsoft.com/office/powerpoint/2010/main" val="11120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8602355" cy="1092607"/>
          </a:xfrm>
          <a:prstGeom prst="rect">
            <a:avLst/>
          </a:prstGeom>
        </p:spPr>
        <p:txBody>
          <a:bodyPr wrap="none">
            <a:spAutoFit/>
          </a:bodyPr>
          <a:lstStyle/>
          <a:p>
            <a:pPr>
              <a:lnSpc>
                <a:spcPts val="7839"/>
              </a:lnSpc>
            </a:pPr>
            <a:r>
              <a:rPr lang="en-GB" sz="6000" b="1" dirty="0"/>
              <a:t>All enquiries to be sent to:</a:t>
            </a:r>
            <a:endParaRPr lang="en-GB" sz="3200" spc="61" dirty="0">
              <a:latin typeface="Adobe Caslon Pro" panose="0205050205050A020403" pitchFamily="18" charset="77"/>
            </a:endParaRPr>
          </a:p>
        </p:txBody>
      </p:sp>
      <p:sp>
        <p:nvSpPr>
          <p:cNvPr id="8" name="Rectangle 7">
            <a:extLst>
              <a:ext uri="{FF2B5EF4-FFF2-40B4-BE49-F238E27FC236}">
                <a16:creationId xmlns:a16="http://schemas.microsoft.com/office/drawing/2014/main" id="{C0F58854-87DB-4AB1-9A9E-8BA556904E78}"/>
              </a:ext>
            </a:extLst>
          </p:cNvPr>
          <p:cNvSpPr/>
          <p:nvPr/>
        </p:nvSpPr>
        <p:spPr>
          <a:xfrm>
            <a:off x="524433" y="1343613"/>
            <a:ext cx="15334265" cy="7263527"/>
          </a:xfrm>
          <a:prstGeom prst="rect">
            <a:avLst/>
          </a:prstGeom>
        </p:spPr>
        <p:txBody>
          <a:bodyPr wrap="square" lIns="0" tIns="0" rIns="0" bIns="0" rtlCol="0" anchor="t">
            <a:spAutoFit/>
          </a:bodyPr>
          <a:lstStyle/>
          <a:p>
            <a:pPr marL="457200" lvl="0" indent="-457200" algn="ctr">
              <a:buFont typeface="Wingdings" panose="05000000000000000000" pitchFamily="2" charset="2"/>
              <a:buChar char="§"/>
            </a:pPr>
            <a:endParaRPr lang="en-GB" sz="2600" dirty="0">
              <a:solidFill>
                <a:srgbClr val="798588"/>
              </a:solidFill>
              <a:latin typeface="Arial" panose="020B0604020202020204" pitchFamily="34" charset="0"/>
              <a:cs typeface="Arial" panose="020B0604020202020204" pitchFamily="34" charset="0"/>
            </a:endParaRPr>
          </a:p>
          <a:p>
            <a:pPr algn="ctr"/>
            <a:r>
              <a:rPr lang="en-GB" sz="3200" dirty="0"/>
              <a:t>Phone – 020 8496 5349</a:t>
            </a:r>
          </a:p>
          <a:p>
            <a:pPr algn="ctr"/>
            <a:endParaRPr lang="en-GB" sz="3200" dirty="0"/>
          </a:p>
          <a:p>
            <a:pPr algn="ctr"/>
            <a:r>
              <a:rPr lang="en-GB" sz="3200" dirty="0"/>
              <a:t>Team E-mail: </a:t>
            </a:r>
            <a:r>
              <a:rPr lang="en-GB" sz="3200" dirty="0">
                <a:hlinkClick r:id="rId3"/>
              </a:rPr>
              <a:t>accommodationprocurement@walthamforest.gov.uk</a:t>
            </a:r>
            <a:endParaRPr lang="en-GB" sz="3200" dirty="0"/>
          </a:p>
          <a:p>
            <a:pPr algn="ctr"/>
            <a:endParaRPr lang="en-GB" sz="3200" dirty="0"/>
          </a:p>
          <a:p>
            <a:pPr algn="ctr"/>
            <a:r>
              <a:rPr lang="en-GB" sz="3200" dirty="0"/>
              <a:t>The team is made up of 5 procurement officers, namely</a:t>
            </a:r>
          </a:p>
          <a:p>
            <a:pPr algn="ctr"/>
            <a:endParaRPr lang="en-GB" sz="3200" dirty="0"/>
          </a:p>
          <a:p>
            <a:pPr algn="ctr"/>
            <a:r>
              <a:rPr lang="en-GB" sz="3200" dirty="0"/>
              <a:t>Danyal Arshad – </a:t>
            </a:r>
            <a:r>
              <a:rPr lang="en-GB" sz="3200" dirty="0">
                <a:hlinkClick r:id="rId4"/>
              </a:rPr>
              <a:t>Danyal.Arshad@walthamforest.gov.uk</a:t>
            </a:r>
            <a:r>
              <a:rPr lang="en-GB" sz="3200" dirty="0"/>
              <a:t> </a:t>
            </a:r>
          </a:p>
          <a:p>
            <a:pPr algn="ctr"/>
            <a:r>
              <a:rPr lang="en-GB" sz="3200" dirty="0"/>
              <a:t>Jamil Miah – </a:t>
            </a:r>
            <a:r>
              <a:rPr lang="en-GB" sz="3200" dirty="0">
                <a:hlinkClick r:id="rId5"/>
              </a:rPr>
              <a:t>Jamil.Miah@walthamforest.gov.uk</a:t>
            </a:r>
            <a:endParaRPr lang="en-GB" sz="3200" dirty="0"/>
          </a:p>
          <a:p>
            <a:pPr algn="ctr"/>
            <a:r>
              <a:rPr lang="en-GB" sz="3200" dirty="0"/>
              <a:t>Malgorzata Czernik – </a:t>
            </a:r>
            <a:r>
              <a:rPr lang="en-GB" sz="3200" dirty="0">
                <a:hlinkClick r:id="rId6"/>
              </a:rPr>
              <a:t>Malgorzata.Czernik@walthamforest.gov.uk</a:t>
            </a:r>
            <a:endParaRPr lang="en-GB" sz="3200" dirty="0"/>
          </a:p>
          <a:p>
            <a:pPr algn="ctr"/>
            <a:r>
              <a:rPr lang="en-GB" sz="3200" dirty="0"/>
              <a:t>Dean White – </a:t>
            </a:r>
            <a:r>
              <a:rPr lang="en-GB" sz="3200" dirty="0">
                <a:hlinkClick r:id="rId7"/>
              </a:rPr>
              <a:t>Dean.White@walthamforest.gov.uk</a:t>
            </a:r>
            <a:endParaRPr lang="en-GB" sz="3200" dirty="0"/>
          </a:p>
          <a:p>
            <a:pPr algn="ctr"/>
            <a:r>
              <a:rPr lang="en-GB" sz="3200" dirty="0"/>
              <a:t>Shah Noor – </a:t>
            </a:r>
            <a:r>
              <a:rPr lang="en-GB" sz="3200" dirty="0">
                <a:hlinkClick r:id="rId8"/>
              </a:rPr>
              <a:t>Shah.Noor@walthamforest.gov.uk</a:t>
            </a:r>
            <a:r>
              <a:rPr lang="en-GB" sz="3200" dirty="0"/>
              <a:t>  </a:t>
            </a:r>
          </a:p>
          <a:p>
            <a:pPr algn="ctr"/>
            <a:endParaRPr lang="en-GB" sz="3200" dirty="0"/>
          </a:p>
          <a:p>
            <a:pPr algn="ctr"/>
            <a:r>
              <a:rPr lang="en-GB" sz="3200" b="1" dirty="0">
                <a:solidFill>
                  <a:srgbClr val="00B050"/>
                </a:solidFill>
              </a:rPr>
              <a:t>Thank You For Your Time.</a:t>
            </a:r>
            <a:endParaRPr lang="en-GB" sz="3000" dirty="0">
              <a:solidFill>
                <a:srgbClr val="798588"/>
              </a:solidFill>
              <a:latin typeface="Arial" panose="020B0604020202020204" pitchFamily="34" charset="0"/>
              <a:cs typeface="Arial" panose="020B0604020202020204" pitchFamily="34" charset="0"/>
            </a:endParaRPr>
          </a:p>
          <a:p>
            <a:pPr marL="457200" lvl="0" indent="-457200">
              <a:buFont typeface="Wingdings" panose="05000000000000000000" pitchFamily="2" charset="2"/>
              <a:buChar char="§"/>
            </a:pPr>
            <a:endParaRPr lang="en-GB" sz="3000" dirty="0">
              <a:solidFill>
                <a:srgbClr val="798588"/>
              </a:solidFill>
              <a:latin typeface="Arial" panose="020B0604020202020204" pitchFamily="34" charset="0"/>
              <a:cs typeface="Arial" panose="020B0604020202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6925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D42835B6057E49BDE516A031A8650E" ma:contentTypeVersion="13" ma:contentTypeDescription="Create a new document." ma:contentTypeScope="" ma:versionID="45b92dae66341ba39895251864164b69">
  <xsd:schema xmlns:xsd="http://www.w3.org/2001/XMLSchema" xmlns:xs="http://www.w3.org/2001/XMLSchema" xmlns:p="http://schemas.microsoft.com/office/2006/metadata/properties" xmlns:ns3="a79dbb92-9c8b-416c-9258-9cc2f4de5a2e" xmlns:ns4="fc5fcb80-ad0e-40aa-a55c-38c016513cf6" targetNamespace="http://schemas.microsoft.com/office/2006/metadata/properties" ma:root="true" ma:fieldsID="1d27181d0d9bf562f3eacba791e00efb" ns3:_="" ns4:_="">
    <xsd:import namespace="a79dbb92-9c8b-416c-9258-9cc2f4de5a2e"/>
    <xsd:import namespace="fc5fcb80-ad0e-40aa-a55c-38c016513cf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dbb92-9c8b-416c-9258-9cc2f4de5a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5fcb80-ad0e-40aa-a55c-38c016513c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c5fcb80-ad0e-40aa-a55c-38c016513cf6">
      <UserInfo>
        <DisplayName>Jonathan Lloyd</DisplayName>
        <AccountId>10</AccountId>
        <AccountType/>
      </UserInfo>
      <UserInfo>
        <DisplayName>Amy Steel</DisplayName>
        <AccountId>15</AccountId>
        <AccountType/>
      </UserInfo>
    </SharedWithUsers>
  </documentManagement>
</p:properties>
</file>

<file path=customXml/itemProps1.xml><?xml version="1.0" encoding="utf-8"?>
<ds:datastoreItem xmlns:ds="http://schemas.openxmlformats.org/officeDocument/2006/customXml" ds:itemID="{38622A99-3407-473A-8F6B-2121E42C4558}">
  <ds:schemaRefs>
    <ds:schemaRef ds:uri="http://schemas.microsoft.com/sharepoint/v3/contenttype/forms"/>
  </ds:schemaRefs>
</ds:datastoreItem>
</file>

<file path=customXml/itemProps2.xml><?xml version="1.0" encoding="utf-8"?>
<ds:datastoreItem xmlns:ds="http://schemas.openxmlformats.org/officeDocument/2006/customXml" ds:itemID="{B2DECB23-914B-4C6B-9C3C-2FA8CF75C9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9dbb92-9c8b-416c-9258-9cc2f4de5a2e"/>
    <ds:schemaRef ds:uri="fc5fcb80-ad0e-40aa-a55c-38c016513c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34D01E-A9FC-45C6-BF04-6A1C1D4E57DD}">
  <ds:schemaRefs>
    <ds:schemaRef ds:uri="http://schemas.microsoft.com/office/2006/metadata/properties"/>
    <ds:schemaRef ds:uri="http://schemas.openxmlformats.org/package/2006/metadata/core-properties"/>
    <ds:schemaRef ds:uri="http://purl.org/dc/elements/1.1/"/>
    <ds:schemaRef ds:uri="http://purl.org/dc/terms/"/>
    <ds:schemaRef ds:uri="http://purl.org/dc/dcmitype/"/>
    <ds:schemaRef ds:uri="http://schemas.microsoft.com/office/2006/documentManagement/types"/>
    <ds:schemaRef ds:uri="fc5fcb80-ad0e-40aa-a55c-38c016513cf6"/>
    <ds:schemaRef ds:uri="http://www.w3.org/XML/1998/namespace"/>
    <ds:schemaRef ds:uri="a79dbb92-9c8b-416c-9258-9cc2f4de5a2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405</TotalTime>
  <Words>741</Words>
  <Application>Microsoft Office PowerPoint</Application>
  <PresentationFormat>Custom</PresentationFormat>
  <Paragraphs>98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Adobe Caslon Pro</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Fellowship Sq Powerpoint</dc:title>
  <dc:creator>Patrick Murphy</dc:creator>
  <cp:lastModifiedBy>Julia Morris</cp:lastModifiedBy>
  <cp:revision>25</cp:revision>
  <cp:lastPrinted>2020-09-14T09:36:28Z</cp:lastPrinted>
  <dcterms:created xsi:type="dcterms:W3CDTF">2006-08-16T00:00:00Z</dcterms:created>
  <dcterms:modified xsi:type="dcterms:W3CDTF">2022-04-26T15:37:13Z</dcterms:modified>
  <dc:identifier>DAEGKNe48t4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0x01010064D42835B6057E49BDE516A031A8650E</vt:lpwstr>
  </property>
</Properties>
</file>