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4075" r:id="rId5"/>
    <p:sldId id="4061" r:id="rId6"/>
    <p:sldId id="4076" r:id="rId7"/>
    <p:sldId id="4072" r:id="rId8"/>
    <p:sldId id="4073" r:id="rId9"/>
    <p:sldId id="4074" r:id="rId10"/>
    <p:sldId id="4078" r:id="rId11"/>
  </p:sldIdLst>
  <p:sldSz cx="18288000" cy="10287000"/>
  <p:notesSz cx="6797675" cy="9926638"/>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w Cen MT" panose="020B06020201040206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Lloyd" initials="JL" lastIdx="4" clrIdx="0">
    <p:extLst>
      <p:ext uri="{19B8F6BF-5375-455C-9EA6-DF929625EA0E}">
        <p15:presenceInfo xmlns:p15="http://schemas.microsoft.com/office/powerpoint/2012/main" userId="S::Jonathan.Lloyd@walthamforest.gov.uk::dce2aaf8-8717-43fe-8945-0eecde305949" providerId="AD"/>
      </p:ext>
    </p:extLst>
  </p:cmAuthor>
  <p:cmAuthor id="2" name="Toby Stone" initials="TS" lastIdx="1" clrIdx="1">
    <p:extLst>
      <p:ext uri="{19B8F6BF-5375-455C-9EA6-DF929625EA0E}">
        <p15:presenceInfo xmlns:p15="http://schemas.microsoft.com/office/powerpoint/2012/main" userId="S::Toby.Stone@walthamforest.gov.uk::e30f97ce-d38d-49dd-99fa-6e4b110b9feb" providerId="AD"/>
      </p:ext>
    </p:extLst>
  </p:cmAuthor>
  <p:cmAuthor id="3" name="Caroline Murphy" initials="CM" lastIdx="2" clrIdx="2">
    <p:extLst>
      <p:ext uri="{19B8F6BF-5375-455C-9EA6-DF929625EA0E}">
        <p15:presenceInfo xmlns:p15="http://schemas.microsoft.com/office/powerpoint/2012/main" userId="S::Caroline.Murphy@walthamforest.gov.uk::7ca0d2de-a7be-4d06-97b3-b209d0db474c" providerId="AD"/>
      </p:ext>
    </p:extLst>
  </p:cmAuthor>
  <p:cmAuthor id="4" name="Alastair Macorkindale" initials="AM" lastIdx="10" clrIdx="3">
    <p:extLst>
      <p:ext uri="{19B8F6BF-5375-455C-9EA6-DF929625EA0E}">
        <p15:presenceInfo xmlns:p15="http://schemas.microsoft.com/office/powerpoint/2012/main" userId="S::Alastair.Macorkindale@walthamforest.gov.uk::11ac84d9-b738-4235-bbcb-b41087b16b15" providerId="AD"/>
      </p:ext>
    </p:extLst>
  </p:cmAuthor>
  <p:cmAuthor id="5" name="Zahra Jones" initials="ZJ" lastIdx="1" clrIdx="4">
    <p:extLst>
      <p:ext uri="{19B8F6BF-5375-455C-9EA6-DF929625EA0E}">
        <p15:presenceInfo xmlns:p15="http://schemas.microsoft.com/office/powerpoint/2012/main" userId="S::Zahra.Jones@walthamforest.gov.uk::5f7802ae-49c5-4d93-a66b-d61ba45fa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C22"/>
    <a:srgbClr val="01A07F"/>
    <a:srgbClr val="94B760"/>
    <a:srgbClr val="3DB037"/>
    <a:srgbClr val="1F6006"/>
    <a:srgbClr val="800080"/>
    <a:srgbClr val="000000"/>
    <a:srgbClr val="00B050"/>
    <a:srgbClr val="00B0F0"/>
    <a:srgbClr val="7C6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69213" autoAdjust="0"/>
  </p:normalViewPr>
  <p:slideViewPr>
    <p:cSldViewPr snapToGrid="0">
      <p:cViewPr varScale="1">
        <p:scale>
          <a:sx n="53" d="100"/>
          <a:sy n="53" d="100"/>
        </p:scale>
        <p:origin x="1968" y="7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586348-D6BA-467E-AC11-EEC874EF313B}" type="datetimeFigureOut">
              <a:rPr lang="en-GB" smtClean="0"/>
              <a:t>12/01/2022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23239C-3641-43F3-BDD4-EECF26D07FDC}" type="slidenum">
              <a:rPr lang="en-GB" smtClean="0"/>
              <a:t>‹#›</a:t>
            </a:fld>
            <a:endParaRPr lang="en-GB" dirty="0"/>
          </a:p>
        </p:txBody>
      </p:sp>
    </p:spTree>
    <p:extLst>
      <p:ext uri="{BB962C8B-B14F-4D97-AF65-F5344CB8AC3E}">
        <p14:creationId xmlns:p14="http://schemas.microsoft.com/office/powerpoint/2010/main" val="91385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0"/>
              </a:spcBef>
              <a:buNone/>
            </a:pPr>
            <a:r>
              <a:rPr lang="en-GB" dirty="0"/>
              <a:t>This awareness training has been designed to help landlords in Waltham Forest:</a:t>
            </a:r>
          </a:p>
          <a:p>
            <a:pPr marL="0" indent="0">
              <a:lnSpc>
                <a:spcPct val="114000"/>
              </a:lnSpc>
              <a:spcBef>
                <a:spcPts val="0"/>
              </a:spcBef>
              <a:buNone/>
            </a:pPr>
            <a:endParaRPr lang="en-GB" dirty="0"/>
          </a:p>
          <a:p>
            <a:pPr marL="0" indent="0">
              <a:lnSpc>
                <a:spcPct val="114000"/>
              </a:lnSpc>
              <a:spcBef>
                <a:spcPts val="0"/>
              </a:spcBef>
              <a:buNone/>
            </a:pPr>
            <a:r>
              <a:rPr lang="en-GB" dirty="0"/>
              <a:t>• reduce the risk of modern slavery in their properties </a:t>
            </a:r>
          </a:p>
          <a:p>
            <a:pPr marL="0" indent="0">
              <a:lnSpc>
                <a:spcPct val="114000"/>
              </a:lnSpc>
              <a:spcBef>
                <a:spcPts val="0"/>
              </a:spcBef>
              <a:buNone/>
            </a:pPr>
            <a:r>
              <a:rPr lang="en-GB" dirty="0"/>
              <a:t>• look for the signs of modern slavery </a:t>
            </a:r>
          </a:p>
          <a:p>
            <a:pPr marL="0" indent="0">
              <a:lnSpc>
                <a:spcPct val="114000"/>
              </a:lnSpc>
              <a:spcBef>
                <a:spcPts val="0"/>
              </a:spcBef>
              <a:buNone/>
            </a:pPr>
            <a:r>
              <a:rPr lang="en-GB" dirty="0"/>
              <a:t>• take action if they have concerns that victims of slavery may be living at their property. </a:t>
            </a:r>
          </a:p>
          <a:p>
            <a:pPr marL="0" indent="0">
              <a:lnSpc>
                <a:spcPct val="114000"/>
              </a:lnSpc>
              <a:spcBef>
                <a:spcPts val="0"/>
              </a:spcBef>
              <a:buNone/>
            </a:pPr>
            <a:endParaRPr lang="en-GB" dirty="0"/>
          </a:p>
          <a:p>
            <a:pPr marL="0" indent="0">
              <a:lnSpc>
                <a:spcPct val="114000"/>
              </a:lnSpc>
              <a:spcBef>
                <a:spcPts val="0"/>
              </a:spcBef>
              <a:buNone/>
            </a:pPr>
            <a:r>
              <a:rPr lang="en-GB" dirty="0"/>
              <a:t>Not all housing issues involve slavery, but perhaps the majority of cases of slavery will involve some form of housing issue, whether that’s:</a:t>
            </a:r>
          </a:p>
          <a:p>
            <a:pPr marL="0" indent="0">
              <a:lnSpc>
                <a:spcPct val="114000"/>
              </a:lnSpc>
              <a:spcBef>
                <a:spcPts val="0"/>
              </a:spcBef>
              <a:buNone/>
            </a:pPr>
            <a:endParaRPr lang="en-GB" dirty="0"/>
          </a:p>
          <a:p>
            <a:pPr marL="171450" indent="-171450">
              <a:lnSpc>
                <a:spcPct val="114000"/>
              </a:lnSpc>
              <a:spcBef>
                <a:spcPts val="0"/>
              </a:spcBef>
              <a:buFontTx/>
              <a:buChar char="-"/>
            </a:pPr>
            <a:r>
              <a:rPr lang="en-GB" dirty="0"/>
              <a:t>poor quality housing</a:t>
            </a:r>
          </a:p>
          <a:p>
            <a:pPr marL="171450" indent="-171450">
              <a:lnSpc>
                <a:spcPct val="114000"/>
              </a:lnSpc>
              <a:spcBef>
                <a:spcPts val="0"/>
              </a:spcBef>
              <a:buFontTx/>
              <a:buChar char="-"/>
            </a:pPr>
            <a:r>
              <a:rPr lang="en-GB" dirty="0"/>
              <a:t>overcrowding</a:t>
            </a:r>
          </a:p>
          <a:p>
            <a:pPr marL="171450" indent="-171450">
              <a:lnSpc>
                <a:spcPct val="114000"/>
              </a:lnSpc>
              <a:spcBef>
                <a:spcPts val="0"/>
              </a:spcBef>
              <a:buFontTx/>
              <a:buChar char="-"/>
            </a:pPr>
            <a:r>
              <a:rPr lang="en-GB" dirty="0"/>
              <a:t>noise</a:t>
            </a:r>
          </a:p>
          <a:p>
            <a:pPr marL="171450" indent="-171450">
              <a:lnSpc>
                <a:spcPct val="114000"/>
              </a:lnSpc>
              <a:spcBef>
                <a:spcPts val="0"/>
              </a:spcBef>
              <a:buFontTx/>
              <a:buChar char="-"/>
            </a:pPr>
            <a:r>
              <a:rPr lang="en-GB" dirty="0"/>
              <a:t>waste or anti-social behaviour </a:t>
            </a:r>
          </a:p>
          <a:p>
            <a:pPr marL="171450" indent="-171450">
              <a:lnSpc>
                <a:spcPct val="114000"/>
              </a:lnSpc>
              <a:spcBef>
                <a:spcPts val="0"/>
              </a:spcBef>
              <a:buFontTx/>
              <a:buChar char="-"/>
            </a:pPr>
            <a:r>
              <a:rPr lang="en-GB" dirty="0"/>
              <a:t>breaches of the Immigration Act</a:t>
            </a:r>
          </a:p>
          <a:p>
            <a:pPr marL="171450" indent="-171450">
              <a:lnSpc>
                <a:spcPct val="114000"/>
              </a:lnSpc>
              <a:spcBef>
                <a:spcPts val="0"/>
              </a:spcBef>
              <a:buFontTx/>
              <a:buChar char="-"/>
            </a:pPr>
            <a:r>
              <a:rPr lang="en-GB" dirty="0"/>
              <a:t>or other forms of illegal activity. </a:t>
            </a:r>
          </a:p>
          <a:p>
            <a:pPr marL="0" indent="0">
              <a:lnSpc>
                <a:spcPct val="114000"/>
              </a:lnSpc>
              <a:spcBef>
                <a:spcPts val="0"/>
              </a:spcBef>
              <a:buFontTx/>
              <a:buNone/>
            </a:pPr>
            <a:endParaRPr lang="en-GB" dirty="0"/>
          </a:p>
          <a:p>
            <a:pPr marL="0" indent="0">
              <a:lnSpc>
                <a:spcPct val="114000"/>
              </a:lnSpc>
              <a:spcBef>
                <a:spcPts val="0"/>
              </a:spcBef>
              <a:buFontTx/>
              <a:buNone/>
            </a:pPr>
            <a:r>
              <a:rPr lang="en-GB" dirty="0"/>
              <a:t>Clearly, no responsible landlord would want to have modern slavery associated with their property. </a:t>
            </a:r>
          </a:p>
          <a:p>
            <a:pPr marL="0" indent="0">
              <a:lnSpc>
                <a:spcPct val="114000"/>
              </a:lnSpc>
              <a:spcBef>
                <a:spcPts val="0"/>
              </a:spcBef>
              <a:buFontTx/>
              <a:buNone/>
            </a:pPr>
            <a:endParaRPr lang="en-GB" dirty="0"/>
          </a:p>
          <a:p>
            <a:pPr marL="0" indent="0">
              <a:lnSpc>
                <a:spcPct val="114000"/>
              </a:lnSpc>
              <a:spcBef>
                <a:spcPts val="0"/>
              </a:spcBef>
              <a:buFontTx/>
              <a:buNone/>
            </a:pPr>
            <a:r>
              <a:rPr lang="en-GB" dirty="0"/>
              <a:t>In addition to the moral basis for this, there are also a number of practical and financial risks for landlords when victims of slavery are living at their properties. </a:t>
            </a:r>
          </a:p>
          <a:p>
            <a:pPr marL="0" indent="0">
              <a:lnSpc>
                <a:spcPct val="114000"/>
              </a:lnSpc>
              <a:spcBef>
                <a:spcPts val="0"/>
              </a:spcBef>
              <a:buFontTx/>
              <a:buNone/>
            </a:pPr>
            <a:endParaRPr lang="en-GB" dirty="0"/>
          </a:p>
          <a:p>
            <a:pPr marL="0" indent="0">
              <a:lnSpc>
                <a:spcPct val="114000"/>
              </a:lnSpc>
              <a:spcBef>
                <a:spcPts val="0"/>
              </a:spcBef>
              <a:buFontTx/>
              <a:buNone/>
            </a:pPr>
            <a:r>
              <a:rPr lang="en-GB" dirty="0"/>
              <a:t>One particular risk is that in cases of modern slavery, landlords become victims of illegal sub-letting, with criminal gangs renting properties in order to rent them out again or house their victims. </a:t>
            </a:r>
          </a:p>
          <a:p>
            <a:pPr marL="0" indent="0">
              <a:lnSpc>
                <a:spcPct val="114000"/>
              </a:lnSpc>
              <a:spcBef>
                <a:spcPts val="0"/>
              </a:spcBef>
              <a:buFontTx/>
              <a:buNone/>
            </a:pPr>
            <a:endParaRPr lang="en-GB" dirty="0"/>
          </a:p>
          <a:p>
            <a:pPr marL="0" indent="0">
              <a:lnSpc>
                <a:spcPct val="114000"/>
              </a:lnSpc>
              <a:spcBef>
                <a:spcPts val="0"/>
              </a:spcBef>
              <a:buFontTx/>
              <a:buNone/>
            </a:pPr>
            <a:r>
              <a:rPr lang="en-GB" dirty="0"/>
              <a:t>Alongside this, some forms of modern slavery may involve activities such as cannabis cultivation, which can cause significant damage to property and invalidate insurance, potentially a major cost. </a:t>
            </a:r>
          </a:p>
          <a:p>
            <a:pPr marL="0" indent="0">
              <a:lnSpc>
                <a:spcPct val="114000"/>
              </a:lnSpc>
              <a:spcBef>
                <a:spcPts val="0"/>
              </a:spcBef>
              <a:buFontTx/>
              <a:buNone/>
            </a:pPr>
            <a:endParaRPr lang="en-GB" dirty="0"/>
          </a:p>
          <a:p>
            <a:pPr marL="0" indent="0">
              <a:lnSpc>
                <a:spcPct val="114000"/>
              </a:lnSpc>
              <a:spcBef>
                <a:spcPts val="0"/>
              </a:spcBef>
              <a:buFontTx/>
              <a:buNone/>
            </a:pPr>
            <a:r>
              <a:rPr lang="en-GB" dirty="0"/>
              <a:t>Finally, landlords can be criminally liable if they are aware illegal activity is taking place and do not report it or takes step to prevent it.</a:t>
            </a:r>
          </a:p>
        </p:txBody>
      </p:sp>
      <p:sp>
        <p:nvSpPr>
          <p:cNvPr id="4" name="Slide Number Placeholder 3"/>
          <p:cNvSpPr>
            <a:spLocks noGrp="1"/>
          </p:cNvSpPr>
          <p:nvPr>
            <p:ph type="sldNum" sz="quarter" idx="5"/>
          </p:nvPr>
        </p:nvSpPr>
        <p:spPr/>
        <p:txBody>
          <a:bodyPr/>
          <a:lstStyle/>
          <a:p>
            <a:fld id="{DF23239C-3641-43F3-BDD4-EECF26D07FDC}" type="slidenum">
              <a:rPr lang="en-GB" smtClean="0"/>
              <a:t>2</a:t>
            </a:fld>
            <a:endParaRPr lang="en-GB" dirty="0"/>
          </a:p>
        </p:txBody>
      </p:sp>
    </p:spTree>
    <p:extLst>
      <p:ext uri="{BB962C8B-B14F-4D97-AF65-F5344CB8AC3E}">
        <p14:creationId xmlns:p14="http://schemas.microsoft.com/office/powerpoint/2010/main" val="6466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3239C-3641-43F3-BDD4-EECF26D07FDC}" type="slidenum">
              <a:rPr lang="en-GB" smtClean="0"/>
              <a:t>3</a:t>
            </a:fld>
            <a:endParaRPr lang="en-GB" dirty="0"/>
          </a:p>
        </p:txBody>
      </p:sp>
    </p:spTree>
    <p:extLst>
      <p:ext uri="{BB962C8B-B14F-4D97-AF65-F5344CB8AC3E}">
        <p14:creationId xmlns:p14="http://schemas.microsoft.com/office/powerpoint/2010/main" val="409693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forms of modern slavery include:</a:t>
            </a:r>
          </a:p>
          <a:p>
            <a:endParaRPr lang="en-GB" dirty="0"/>
          </a:p>
          <a:p>
            <a:r>
              <a:rPr lang="en-GB" dirty="0"/>
              <a:t>Forced marriage: where people are forced into marriage for a range of reasons including exploiting the rights conferred on them by citizenship or for domestic servitude. </a:t>
            </a:r>
          </a:p>
          <a:p>
            <a:endParaRPr lang="en-GB" dirty="0"/>
          </a:p>
          <a:p>
            <a:r>
              <a:rPr lang="en-GB" dirty="0"/>
              <a:t>Debt bondage can be present in many forms of exploitation, and can take a range of forms. Debts may arise out of the exploitation itself, for example in relation to accommodation or travel fees, with victims having little or no control over their debt and little or no way to pay it back. Costs may be deducted from their wages, leading to further debts being accrued. A person may be forced to work to pay off the debt and it can also be used as a means of controlling a victim and keeping them enslaved.</a:t>
            </a:r>
          </a:p>
        </p:txBody>
      </p:sp>
      <p:sp>
        <p:nvSpPr>
          <p:cNvPr id="4" name="Slide Number Placeholder 3"/>
          <p:cNvSpPr>
            <a:spLocks noGrp="1"/>
          </p:cNvSpPr>
          <p:nvPr>
            <p:ph type="sldNum" sz="quarter" idx="5"/>
          </p:nvPr>
        </p:nvSpPr>
        <p:spPr/>
        <p:txBody>
          <a:bodyPr/>
          <a:lstStyle/>
          <a:p>
            <a:fld id="{DF23239C-3641-43F3-BDD4-EECF26D07FDC}" type="slidenum">
              <a:rPr lang="en-GB" smtClean="0"/>
              <a:t>4</a:t>
            </a:fld>
            <a:endParaRPr lang="en-GB" dirty="0"/>
          </a:p>
        </p:txBody>
      </p:sp>
    </p:spTree>
    <p:extLst>
      <p:ext uri="{BB962C8B-B14F-4D97-AF65-F5344CB8AC3E}">
        <p14:creationId xmlns:p14="http://schemas.microsoft.com/office/powerpoint/2010/main" val="116922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can become a victim of modern slavery. In all types of exploitation victims can be women, men, girls or boys. </a:t>
            </a:r>
          </a:p>
          <a:p>
            <a:endParaRPr lang="en-GB" dirty="0"/>
          </a:p>
          <a:p>
            <a:r>
              <a:rPr lang="en-GB" dirty="0"/>
              <a:t>Potential victims came from a huge number of different countries, but were most commonly from the UK, Albania or Vietnam.</a:t>
            </a:r>
          </a:p>
          <a:p>
            <a:endParaRPr lang="en-GB" dirty="0"/>
          </a:p>
          <a:p>
            <a:r>
              <a:rPr lang="en-GB" dirty="0"/>
              <a:t>There is no single type of victim or pathway into modern slavery. </a:t>
            </a:r>
          </a:p>
          <a:p>
            <a:endParaRPr lang="en-GB" dirty="0"/>
          </a:p>
          <a:p>
            <a:r>
              <a:rPr lang="en-GB" dirty="0"/>
              <a:t>However, certain groups are recognised as particularly vulnerable to exploitation: </a:t>
            </a:r>
          </a:p>
          <a:p>
            <a:endParaRPr lang="en-GB" dirty="0"/>
          </a:p>
          <a:p>
            <a:r>
              <a:rPr lang="en-GB" dirty="0"/>
              <a:t>• unaccompanied, internally displaced children</a:t>
            </a:r>
          </a:p>
          <a:p>
            <a:r>
              <a:rPr lang="en-GB" dirty="0"/>
              <a:t>• children accompanied by an adult who is not their relative or legal guardian </a:t>
            </a:r>
          </a:p>
          <a:p>
            <a:r>
              <a:rPr lang="en-GB" dirty="0"/>
              <a:t>• young girls and women </a:t>
            </a:r>
          </a:p>
          <a:p>
            <a:r>
              <a:rPr lang="en-GB" dirty="0"/>
              <a:t>• former victims of modern slavery or trafficking </a:t>
            </a:r>
          </a:p>
          <a:p>
            <a:r>
              <a:rPr lang="en-GB" dirty="0"/>
              <a:t>• vulnerable men, such as those who are homeless, or with substance misuse issues, debts (in their country of origin or as a result of their illegal migration), mental health problems or learning disabilities.</a:t>
            </a:r>
          </a:p>
          <a:p>
            <a:endParaRPr lang="en-GB" dirty="0"/>
          </a:p>
          <a:p>
            <a:endParaRPr lang="en-GB" dirty="0"/>
          </a:p>
        </p:txBody>
      </p:sp>
      <p:sp>
        <p:nvSpPr>
          <p:cNvPr id="4" name="Slide Number Placeholder 3"/>
          <p:cNvSpPr>
            <a:spLocks noGrp="1"/>
          </p:cNvSpPr>
          <p:nvPr>
            <p:ph type="sldNum" sz="quarter" idx="5"/>
          </p:nvPr>
        </p:nvSpPr>
        <p:spPr/>
        <p:txBody>
          <a:bodyPr/>
          <a:lstStyle/>
          <a:p>
            <a:fld id="{DF23239C-3641-43F3-BDD4-EECF26D07FDC}" type="slidenum">
              <a:rPr lang="en-GB" smtClean="0"/>
              <a:t>5</a:t>
            </a:fld>
            <a:endParaRPr lang="en-GB" dirty="0"/>
          </a:p>
        </p:txBody>
      </p:sp>
    </p:spTree>
    <p:extLst>
      <p:ext uri="{BB962C8B-B14F-4D97-AF65-F5344CB8AC3E}">
        <p14:creationId xmlns:p14="http://schemas.microsoft.com/office/powerpoint/2010/main" val="59428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Modern slavery is perpetrated by criminals (and often organised crime gangs) who will use deception and coercion to try to avoid detection.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lnSpc>
                <a:spcPct val="300000"/>
              </a:lnSpc>
              <a:spcBef>
                <a:spcPts val="0"/>
              </a:spcBef>
            </a:pPr>
            <a:r>
              <a:rPr lang="en-GB" sz="1200" b="1" dirty="0">
                <a:solidFill>
                  <a:srgbClr val="425D86"/>
                </a:solidFill>
                <a:latin typeface="Roboto" panose="02000000000000000000" pitchFamily="2" charset="0"/>
              </a:rPr>
              <a:t>Background checks: </a:t>
            </a:r>
            <a:r>
              <a:rPr lang="en-GB" dirty="0"/>
              <a:t>Thorough background checks and references can ensure that landlords are clear about who will be residing in their property and that they have a previously good record of renting. This includes complying with the legal requirement to check that a prospective tenant has the legal right to rent, although it is important to remember that modern slavery can affect those who are not subject to immigration controls as well as those who are.</a:t>
            </a:r>
          </a:p>
          <a:p>
            <a:pPr>
              <a:lnSpc>
                <a:spcPct val="300000"/>
              </a:lnSpc>
              <a:spcBef>
                <a:spcPts val="0"/>
              </a:spcBef>
            </a:pPr>
            <a:endParaRPr lang="en-GB" sz="1200" b="1" dirty="0">
              <a:solidFill>
                <a:srgbClr val="425D86"/>
              </a:solidFill>
              <a:latin typeface="Roboto" panose="02000000000000000000" pitchFamily="2" charset="0"/>
            </a:endParaRPr>
          </a:p>
          <a:p>
            <a:pPr>
              <a:lnSpc>
                <a:spcPct val="300000"/>
              </a:lnSpc>
              <a:spcBef>
                <a:spcPts val="0"/>
              </a:spcBef>
            </a:pPr>
            <a:r>
              <a:rPr lang="en-GB" sz="1200" b="1" dirty="0">
                <a:solidFill>
                  <a:srgbClr val="425D86"/>
                </a:solidFill>
                <a:latin typeface="Roboto" panose="02000000000000000000" pitchFamily="2" charset="0"/>
              </a:rPr>
              <a:t>Knowing your tenants: </a:t>
            </a:r>
            <a:r>
              <a:rPr lang="en-GB" dirty="0"/>
              <a:t>Landlords should seek to ensure they know the names of all individuals who are occupying their property, for example by requiring all those who will be living at the property to be named on the tenancy agreement and subject to background checks, and by preventing any further sub-letting. If the occupants of the property are different to the people named on the tenancy agreement, and change regularly; and/ or if the property appears to be occupied by an excessive number of people, landlords may wish to seek clarity on this</a:t>
            </a:r>
          </a:p>
          <a:p>
            <a:pPr>
              <a:lnSpc>
                <a:spcPct val="300000"/>
              </a:lnSpc>
              <a:spcBef>
                <a:spcPts val="0"/>
              </a:spcBef>
            </a:pPr>
            <a:endParaRPr lang="en-GB" sz="1200" b="1" dirty="0">
              <a:solidFill>
                <a:srgbClr val="425D86"/>
              </a:solidFill>
              <a:latin typeface="Roboto" panose="02000000000000000000" pitchFamily="2" charset="0"/>
            </a:endParaRPr>
          </a:p>
          <a:p>
            <a:pPr>
              <a:lnSpc>
                <a:spcPct val="300000"/>
              </a:lnSpc>
              <a:spcBef>
                <a:spcPts val="0"/>
              </a:spcBef>
            </a:pPr>
            <a:r>
              <a:rPr lang="en-GB" sz="1200" b="1" dirty="0">
                <a:solidFill>
                  <a:srgbClr val="425D86"/>
                </a:solidFill>
                <a:latin typeface="Roboto" panose="02000000000000000000" pitchFamily="2" charset="0"/>
              </a:rPr>
              <a:t>Monitoring payment records: </a:t>
            </a:r>
            <a:r>
              <a:rPr lang="en-GB" dirty="0"/>
              <a:t>Tenancies linked to criminality may not pose any issues in terms of fulfilling their rental payments, but payment records – for example, a request by tenants to play the full cost of a tenancy upfront – can sometimes flag when something is out of the ordinary. Landlords can compare whether payments relating to the property are received from individuals named on the tenancy agreement or the people the landlord otherwise believes are occupying the property. Again, in the case of any discrepancies between the occupants and the person actually paying for the tenancy, landlords may wish to understand why this is the case, and who the person paying for the tenancy is</a:t>
            </a:r>
          </a:p>
          <a:p>
            <a:pPr>
              <a:lnSpc>
                <a:spcPct val="300000"/>
              </a:lnSpc>
              <a:spcBef>
                <a:spcPts val="0"/>
              </a:spcBef>
            </a:pPr>
            <a:endParaRPr lang="en-GB" sz="1200" b="1" dirty="0">
              <a:solidFill>
                <a:srgbClr val="425D86"/>
              </a:solidFill>
              <a:latin typeface="Roboto" panose="02000000000000000000" pitchFamily="2" charset="0"/>
            </a:endParaRPr>
          </a:p>
          <a:p>
            <a:pPr>
              <a:lnSpc>
                <a:spcPct val="300000"/>
              </a:lnSpc>
              <a:spcBef>
                <a:spcPts val="0"/>
              </a:spcBef>
            </a:pPr>
            <a:r>
              <a:rPr lang="en-GB" sz="1200" b="1" dirty="0">
                <a:solidFill>
                  <a:srgbClr val="425D86"/>
                </a:solidFill>
                <a:latin typeface="Roboto" panose="02000000000000000000" pitchFamily="2" charset="0"/>
              </a:rPr>
              <a:t>Regular checks of the property and maintaining links with the community: </a:t>
            </a:r>
            <a:r>
              <a:rPr lang="en-GB" dirty="0"/>
              <a:t>It is good practice for landlords to ensure there are regular checks of properties that they are renting out. Some councils recommend that checks take place every six months. Inspections can help to identify whether there are any apparent issues with the number and identity of people occupying the property (compared to what is stated on the tenancy agreement). They may also indicate any issues linked to the property itself, for example, if the property were being used for prostitution or cannabis cultivation. It is also good practice as a landlord to maintain a relationship with neighbouring properties and the wider community, who may be able to indicate if there are concerns about the property, for example a state of disrepair, unusual smells, etc.</a:t>
            </a:r>
            <a:endParaRPr lang="en-GB" sz="1200" b="1" dirty="0">
              <a:solidFill>
                <a:srgbClr val="425D86"/>
              </a:solidFill>
              <a:latin typeface="Roboto" panose="02000000000000000000" pitchFamily="2" charset="0"/>
            </a:endParaRPr>
          </a:p>
          <a:p>
            <a:pPr>
              <a:lnSpc>
                <a:spcPct val="300000"/>
              </a:lnSpc>
              <a:spcBef>
                <a:spcPts val="0"/>
              </a:spcBef>
            </a:pPr>
            <a:endParaRPr lang="en-GB" sz="1200" b="1" dirty="0">
              <a:solidFill>
                <a:srgbClr val="425D86"/>
              </a:solidFill>
              <a:latin typeface="Roboto" panose="02000000000000000000" pitchFamily="2" charset="0"/>
            </a:endParaRPr>
          </a:p>
          <a:p>
            <a:pPr>
              <a:lnSpc>
                <a:spcPct val="300000"/>
              </a:lnSpc>
              <a:spcBef>
                <a:spcPts val="0"/>
              </a:spcBef>
            </a:pPr>
            <a:r>
              <a:rPr lang="en-GB" sz="1200" b="1" dirty="0">
                <a:solidFill>
                  <a:srgbClr val="425D86"/>
                </a:solidFill>
                <a:latin typeface="Roboto" panose="02000000000000000000" pitchFamily="2" charset="0"/>
              </a:rPr>
              <a:t>Recognising unusual behaviours: </a:t>
            </a:r>
            <a:r>
              <a:rPr lang="en-GB" dirty="0"/>
              <a:t>Visits to the property may also indicate whether the occupants are exhibiting any unusual behaviours that may indicate slavery (like last point)</a:t>
            </a:r>
            <a:endParaRPr lang="en-GB" sz="1200" b="1" dirty="0">
              <a:solidFill>
                <a:srgbClr val="425D86"/>
              </a:solidFill>
              <a:latin typeface="Roboto" panose="02000000000000000000" pitchFamily="2" charset="0"/>
            </a:endParaRPr>
          </a:p>
          <a:p>
            <a:pPr>
              <a:lnSpc>
                <a:spcPct val="300000"/>
              </a:lnSpc>
              <a:spcBef>
                <a:spcPts val="0"/>
              </a:spcBef>
            </a:pPr>
            <a:endParaRPr lang="en-GB" sz="1200" b="1" dirty="0">
              <a:solidFill>
                <a:srgbClr val="425D86"/>
              </a:solidFill>
              <a:latin typeface="Roboto" panose="02000000000000000000" pitchFamily="2" charset="0"/>
            </a:endParaRPr>
          </a:p>
          <a:p>
            <a:pPr>
              <a:lnSpc>
                <a:spcPct val="300000"/>
              </a:lnSpc>
              <a:spcBef>
                <a:spcPts val="0"/>
              </a:spcBef>
            </a:pPr>
            <a:r>
              <a:rPr lang="en-GB" sz="1200" b="1" dirty="0">
                <a:solidFill>
                  <a:srgbClr val="425D86"/>
                </a:solidFill>
                <a:latin typeface="Roboto" panose="02000000000000000000" pitchFamily="2" charset="0"/>
              </a:rPr>
              <a:t>Notification of issues: </a:t>
            </a:r>
            <a:r>
              <a:rPr lang="en-GB" dirty="0"/>
              <a:t>Landlords can make arrangements to ensure they are informed about any complaints made about the property, for example to a council’s anti-social behaviour team, or a lettings agent (if one is being used). This will ensure landlords know of any issues with the tenants or property, including those which could be an indicator of illegal activity.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F23239C-3641-43F3-BDD4-EECF26D07FDC}" type="slidenum">
              <a:rPr lang="en-GB" smtClean="0"/>
              <a:t>6</a:t>
            </a:fld>
            <a:endParaRPr lang="en-GB" dirty="0"/>
          </a:p>
        </p:txBody>
      </p:sp>
    </p:spTree>
    <p:extLst>
      <p:ext uri="{BB962C8B-B14F-4D97-AF65-F5344CB8AC3E}">
        <p14:creationId xmlns:p14="http://schemas.microsoft.com/office/powerpoint/2010/main" val="101671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5"/>
          </p:nvPr>
        </p:nvSpPr>
        <p:spPr/>
        <p:txBody>
          <a:bodyPr/>
          <a:lstStyle/>
          <a:p>
            <a:fld id="{DF23239C-3641-43F3-BDD4-EECF26D07FDC}" type="slidenum">
              <a:rPr lang="en-GB" smtClean="0"/>
              <a:t>7</a:t>
            </a:fld>
            <a:endParaRPr lang="en-GB" dirty="0"/>
          </a:p>
        </p:txBody>
      </p:sp>
    </p:spTree>
    <p:extLst>
      <p:ext uri="{BB962C8B-B14F-4D97-AF65-F5344CB8AC3E}">
        <p14:creationId xmlns:p14="http://schemas.microsoft.com/office/powerpoint/2010/main" val="133033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1.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image" Target="../media/image1.emf"/><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oleObject" Target="../embeddings/oleObject2.bin"/><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2.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image" Target="../media/image1.emf"/><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oleObject" Target="../embeddings/oleObject3.bin"/><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3.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4.v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image" Target="../media/image1.emf"/><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oleObject" Target="../embeddings/oleObject2.bin"/><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4.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image" Target="../media/image1.emf"/><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oleObject" Target="../embeddings/oleObject2.bin"/><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5.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image" Target="../media/image1.emf"/><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oleObject" Target="../embeddings/oleObject2.bin"/><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s>
</file>

<file path=ppt/slides/_rels/slide7.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 Type="http://schemas.openxmlformats.org/officeDocument/2006/relationships/notesSlide" Target="../notesSlides/notesSlide6.xml"/><Relationship Id="rId21" Type="http://schemas.openxmlformats.org/officeDocument/2006/relationships/image" Target="../media/image12.svg"/><Relationship Id="rId7" Type="http://schemas.openxmlformats.org/officeDocument/2006/relationships/hyperlink" Target="https://www.local.gov.uk/publications/tackling-modern-slavery-guide-landlords" TargetMode="Externa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2" Type="http://schemas.openxmlformats.org/officeDocument/2006/relationships/slideLayout" Target="../slideLayouts/slideLayout1.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1" Type="http://schemas.openxmlformats.org/officeDocument/2006/relationships/vmlDrawing" Target="../drawings/vmlDrawing7.vml"/><Relationship Id="rId6" Type="http://schemas.openxmlformats.org/officeDocument/2006/relationships/hyperlink" Target="https://www.walkermorris.co.uk/publications/real-estate-matters-spring-2019/landlords-liability-for-tenants-criminal-activity/" TargetMode="External"/><Relationship Id="rId11" Type="http://schemas.openxmlformats.org/officeDocument/2006/relationships/image" Target="../media/image1.emf"/><Relationship Id="rId24" Type="http://schemas.openxmlformats.org/officeDocument/2006/relationships/image" Target="../media/image15.png"/><Relationship Id="rId32" Type="http://schemas.openxmlformats.org/officeDocument/2006/relationships/image" Target="../media/image23.png"/><Relationship Id="rId5" Type="http://schemas.openxmlformats.org/officeDocument/2006/relationships/hyperlink" Target="https://www.walthamforest.gov.uk/adult-social-care/protecting-vulnerable-adults/what-do-if-you-are-worried-about-vulnerable-adult" TargetMode="Externa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10" Type="http://schemas.openxmlformats.org/officeDocument/2006/relationships/oleObject" Target="../embeddings/oleObject2.bin"/><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hyperlink" Target="mailto:WFDliaison@walthamforest.gov.uk" TargetMode="External"/><Relationship Id="rId9" Type="http://schemas.openxmlformats.org/officeDocument/2006/relationships/hyperlink" Target="http://www.ilo.org/global/topics/forced-labour/definition/lang--en/index.htm" TargetMode="Externa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8" Type="http://schemas.openxmlformats.org/officeDocument/2006/relationships/hyperlink" Target="https://www.unseenu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93DE3-C36A-4FA4-9C04-68DE3207C6B2}"/>
              </a:ext>
            </a:extLst>
          </p:cNvPr>
          <p:cNvSpPr/>
          <p:nvPr/>
        </p:nvSpPr>
        <p:spPr>
          <a:xfrm>
            <a:off x="0" y="2419642"/>
            <a:ext cx="18288000" cy="5954337"/>
          </a:xfrm>
          <a:custGeom>
            <a:avLst/>
            <a:gdLst>
              <a:gd name="connsiteX0" fmla="*/ 0 w 18288000"/>
              <a:gd name="connsiteY0" fmla="*/ 0 h 5954337"/>
              <a:gd name="connsiteX1" fmla="*/ 128693 w 18288000"/>
              <a:gd name="connsiteY1" fmla="*/ 0 h 5954337"/>
              <a:gd name="connsiteX2" fmla="*/ 257387 w 18288000"/>
              <a:gd name="connsiteY2" fmla="*/ 0 h 5954337"/>
              <a:gd name="connsiteX3" fmla="*/ 568960 w 18288000"/>
              <a:gd name="connsiteY3" fmla="*/ 0 h 5954337"/>
              <a:gd name="connsiteX4" fmla="*/ 1429173 w 18288000"/>
              <a:gd name="connsiteY4" fmla="*/ 0 h 5954337"/>
              <a:gd name="connsiteX5" fmla="*/ 1923627 w 18288000"/>
              <a:gd name="connsiteY5" fmla="*/ 0 h 5954337"/>
              <a:gd name="connsiteX6" fmla="*/ 2783840 w 18288000"/>
              <a:gd name="connsiteY6" fmla="*/ 0 h 5954337"/>
              <a:gd name="connsiteX7" fmla="*/ 3278293 w 18288000"/>
              <a:gd name="connsiteY7" fmla="*/ 0 h 5954337"/>
              <a:gd name="connsiteX8" fmla="*/ 3589867 w 18288000"/>
              <a:gd name="connsiteY8" fmla="*/ 0 h 5954337"/>
              <a:gd name="connsiteX9" fmla="*/ 4632960 w 18288000"/>
              <a:gd name="connsiteY9" fmla="*/ 0 h 5954337"/>
              <a:gd name="connsiteX10" fmla="*/ 4761653 w 18288000"/>
              <a:gd name="connsiteY10" fmla="*/ 0 h 5954337"/>
              <a:gd name="connsiteX11" fmla="*/ 5438987 w 18288000"/>
              <a:gd name="connsiteY11" fmla="*/ 0 h 5954337"/>
              <a:gd name="connsiteX12" fmla="*/ 6116320 w 18288000"/>
              <a:gd name="connsiteY12" fmla="*/ 0 h 5954337"/>
              <a:gd name="connsiteX13" fmla="*/ 6427893 w 18288000"/>
              <a:gd name="connsiteY13" fmla="*/ 0 h 5954337"/>
              <a:gd name="connsiteX14" fmla="*/ 7105227 w 18288000"/>
              <a:gd name="connsiteY14" fmla="*/ 0 h 5954337"/>
              <a:gd name="connsiteX15" fmla="*/ 7782560 w 18288000"/>
              <a:gd name="connsiteY15" fmla="*/ 0 h 5954337"/>
              <a:gd name="connsiteX16" fmla="*/ 7911253 w 18288000"/>
              <a:gd name="connsiteY16" fmla="*/ 0 h 5954337"/>
              <a:gd name="connsiteX17" fmla="*/ 8039947 w 18288000"/>
              <a:gd name="connsiteY17" fmla="*/ 0 h 5954337"/>
              <a:gd name="connsiteX18" fmla="*/ 8900160 w 18288000"/>
              <a:gd name="connsiteY18" fmla="*/ 0 h 5954337"/>
              <a:gd name="connsiteX19" fmla="*/ 9394613 w 18288000"/>
              <a:gd name="connsiteY19" fmla="*/ 0 h 5954337"/>
              <a:gd name="connsiteX20" fmla="*/ 10254827 w 18288000"/>
              <a:gd name="connsiteY20" fmla="*/ 0 h 5954337"/>
              <a:gd name="connsiteX21" fmla="*/ 10932160 w 18288000"/>
              <a:gd name="connsiteY21" fmla="*/ 0 h 5954337"/>
              <a:gd name="connsiteX22" fmla="*/ 11975253 w 18288000"/>
              <a:gd name="connsiteY22" fmla="*/ 0 h 5954337"/>
              <a:gd name="connsiteX23" fmla="*/ 12286827 w 18288000"/>
              <a:gd name="connsiteY23" fmla="*/ 0 h 5954337"/>
              <a:gd name="connsiteX24" fmla="*/ 13329920 w 18288000"/>
              <a:gd name="connsiteY24" fmla="*/ 0 h 5954337"/>
              <a:gd name="connsiteX25" fmla="*/ 13458613 w 18288000"/>
              <a:gd name="connsiteY25" fmla="*/ 0 h 5954337"/>
              <a:gd name="connsiteX26" fmla="*/ 14135947 w 18288000"/>
              <a:gd name="connsiteY26" fmla="*/ 0 h 5954337"/>
              <a:gd name="connsiteX27" fmla="*/ 14813280 w 18288000"/>
              <a:gd name="connsiteY27" fmla="*/ 0 h 5954337"/>
              <a:gd name="connsiteX28" fmla="*/ 14941973 w 18288000"/>
              <a:gd name="connsiteY28" fmla="*/ 0 h 5954337"/>
              <a:gd name="connsiteX29" fmla="*/ 15619307 w 18288000"/>
              <a:gd name="connsiteY29" fmla="*/ 0 h 5954337"/>
              <a:gd name="connsiteX30" fmla="*/ 15930880 w 18288000"/>
              <a:gd name="connsiteY30" fmla="*/ 0 h 5954337"/>
              <a:gd name="connsiteX31" fmla="*/ 16059573 w 18288000"/>
              <a:gd name="connsiteY31" fmla="*/ 0 h 5954337"/>
              <a:gd name="connsiteX32" fmla="*/ 16188267 w 18288000"/>
              <a:gd name="connsiteY32" fmla="*/ 0 h 5954337"/>
              <a:gd name="connsiteX33" fmla="*/ 16865600 w 18288000"/>
              <a:gd name="connsiteY33" fmla="*/ 0 h 5954337"/>
              <a:gd name="connsiteX34" fmla="*/ 17177173 w 18288000"/>
              <a:gd name="connsiteY34" fmla="*/ 0 h 5954337"/>
              <a:gd name="connsiteX35" fmla="*/ 17305867 w 18288000"/>
              <a:gd name="connsiteY35" fmla="*/ 0 h 5954337"/>
              <a:gd name="connsiteX36" fmla="*/ 18288000 w 18288000"/>
              <a:gd name="connsiteY36" fmla="*/ 0 h 5954337"/>
              <a:gd name="connsiteX37" fmla="*/ 18288000 w 18288000"/>
              <a:gd name="connsiteY37" fmla="*/ 661593 h 5954337"/>
              <a:gd name="connsiteX38" fmla="*/ 18288000 w 18288000"/>
              <a:gd name="connsiteY38" fmla="*/ 1382729 h 5954337"/>
              <a:gd name="connsiteX39" fmla="*/ 18288000 w 18288000"/>
              <a:gd name="connsiteY39" fmla="*/ 1925236 h 5954337"/>
              <a:gd name="connsiteX40" fmla="*/ 18288000 w 18288000"/>
              <a:gd name="connsiteY40" fmla="*/ 2467742 h 5954337"/>
              <a:gd name="connsiteX41" fmla="*/ 18288000 w 18288000"/>
              <a:gd name="connsiteY41" fmla="*/ 2950705 h 5954337"/>
              <a:gd name="connsiteX42" fmla="*/ 18288000 w 18288000"/>
              <a:gd name="connsiteY42" fmla="*/ 3433668 h 5954337"/>
              <a:gd name="connsiteX43" fmla="*/ 18288000 w 18288000"/>
              <a:gd name="connsiteY43" fmla="*/ 3916631 h 5954337"/>
              <a:gd name="connsiteX44" fmla="*/ 18288000 w 18288000"/>
              <a:gd name="connsiteY44" fmla="*/ 4697310 h 5954337"/>
              <a:gd name="connsiteX45" fmla="*/ 18288000 w 18288000"/>
              <a:gd name="connsiteY45" fmla="*/ 5954337 h 5954337"/>
              <a:gd name="connsiteX46" fmla="*/ 17244907 w 18288000"/>
              <a:gd name="connsiteY46" fmla="*/ 5954337 h 5954337"/>
              <a:gd name="connsiteX47" fmla="*/ 16384693 w 18288000"/>
              <a:gd name="connsiteY47" fmla="*/ 5954337 h 5954337"/>
              <a:gd name="connsiteX48" fmla="*/ 16073120 w 18288000"/>
              <a:gd name="connsiteY48" fmla="*/ 5954337 h 5954337"/>
              <a:gd name="connsiteX49" fmla="*/ 15944427 w 18288000"/>
              <a:gd name="connsiteY49" fmla="*/ 5954337 h 5954337"/>
              <a:gd name="connsiteX50" fmla="*/ 15267093 w 18288000"/>
              <a:gd name="connsiteY50" fmla="*/ 5954337 h 5954337"/>
              <a:gd name="connsiteX51" fmla="*/ 14589760 w 18288000"/>
              <a:gd name="connsiteY51" fmla="*/ 5954337 h 5954337"/>
              <a:gd name="connsiteX52" fmla="*/ 13912427 w 18288000"/>
              <a:gd name="connsiteY52" fmla="*/ 5954337 h 5954337"/>
              <a:gd name="connsiteX53" fmla="*/ 13600853 w 18288000"/>
              <a:gd name="connsiteY53" fmla="*/ 5954337 h 5954337"/>
              <a:gd name="connsiteX54" fmla="*/ 13106400 w 18288000"/>
              <a:gd name="connsiteY54" fmla="*/ 5954337 h 5954337"/>
              <a:gd name="connsiteX55" fmla="*/ 12977707 w 18288000"/>
              <a:gd name="connsiteY55" fmla="*/ 5954337 h 5954337"/>
              <a:gd name="connsiteX56" fmla="*/ 11934613 w 18288000"/>
              <a:gd name="connsiteY56" fmla="*/ 5954337 h 5954337"/>
              <a:gd name="connsiteX57" fmla="*/ 10891520 w 18288000"/>
              <a:gd name="connsiteY57" fmla="*/ 5954337 h 5954337"/>
              <a:gd name="connsiteX58" fmla="*/ 10397067 w 18288000"/>
              <a:gd name="connsiteY58" fmla="*/ 5954337 h 5954337"/>
              <a:gd name="connsiteX59" fmla="*/ 9536853 w 18288000"/>
              <a:gd name="connsiteY59" fmla="*/ 5954337 h 5954337"/>
              <a:gd name="connsiteX60" fmla="*/ 8859520 w 18288000"/>
              <a:gd name="connsiteY60" fmla="*/ 5954337 h 5954337"/>
              <a:gd name="connsiteX61" fmla="*/ 8365067 w 18288000"/>
              <a:gd name="connsiteY61" fmla="*/ 5954337 h 5954337"/>
              <a:gd name="connsiteX62" fmla="*/ 8236373 w 18288000"/>
              <a:gd name="connsiteY62" fmla="*/ 5954337 h 5954337"/>
              <a:gd name="connsiteX63" fmla="*/ 7376160 w 18288000"/>
              <a:gd name="connsiteY63" fmla="*/ 5954337 h 5954337"/>
              <a:gd name="connsiteX64" fmla="*/ 6881707 w 18288000"/>
              <a:gd name="connsiteY64" fmla="*/ 5954337 h 5954337"/>
              <a:gd name="connsiteX65" fmla="*/ 6570133 w 18288000"/>
              <a:gd name="connsiteY65" fmla="*/ 5954337 h 5954337"/>
              <a:gd name="connsiteX66" fmla="*/ 5527040 w 18288000"/>
              <a:gd name="connsiteY66" fmla="*/ 5954337 h 5954337"/>
              <a:gd name="connsiteX67" fmla="*/ 5215467 w 18288000"/>
              <a:gd name="connsiteY67" fmla="*/ 5954337 h 5954337"/>
              <a:gd name="connsiteX68" fmla="*/ 4903893 w 18288000"/>
              <a:gd name="connsiteY68" fmla="*/ 5954337 h 5954337"/>
              <a:gd name="connsiteX69" fmla="*/ 4226560 w 18288000"/>
              <a:gd name="connsiteY69" fmla="*/ 5954337 h 5954337"/>
              <a:gd name="connsiteX70" fmla="*/ 3366347 w 18288000"/>
              <a:gd name="connsiteY70" fmla="*/ 5954337 h 5954337"/>
              <a:gd name="connsiteX71" fmla="*/ 2689013 w 18288000"/>
              <a:gd name="connsiteY71" fmla="*/ 5954337 h 5954337"/>
              <a:gd name="connsiteX72" fmla="*/ 2377440 w 18288000"/>
              <a:gd name="connsiteY72" fmla="*/ 5954337 h 5954337"/>
              <a:gd name="connsiteX73" fmla="*/ 2248747 w 18288000"/>
              <a:gd name="connsiteY73" fmla="*/ 5954337 h 5954337"/>
              <a:gd name="connsiteX74" fmla="*/ 1937173 w 18288000"/>
              <a:gd name="connsiteY74" fmla="*/ 5954337 h 5954337"/>
              <a:gd name="connsiteX75" fmla="*/ 1259840 w 18288000"/>
              <a:gd name="connsiteY75" fmla="*/ 5954337 h 5954337"/>
              <a:gd name="connsiteX76" fmla="*/ 765387 w 18288000"/>
              <a:gd name="connsiteY76" fmla="*/ 5954337 h 5954337"/>
              <a:gd name="connsiteX77" fmla="*/ 636693 w 18288000"/>
              <a:gd name="connsiteY77" fmla="*/ 5954337 h 5954337"/>
              <a:gd name="connsiteX78" fmla="*/ 0 w 18288000"/>
              <a:gd name="connsiteY78" fmla="*/ 5954337 h 5954337"/>
              <a:gd name="connsiteX79" fmla="*/ 0 w 18288000"/>
              <a:gd name="connsiteY79" fmla="*/ 5411831 h 5954337"/>
              <a:gd name="connsiteX80" fmla="*/ 0 w 18288000"/>
              <a:gd name="connsiteY80" fmla="*/ 4869324 h 5954337"/>
              <a:gd name="connsiteX81" fmla="*/ 0 w 18288000"/>
              <a:gd name="connsiteY81" fmla="*/ 4267275 h 5954337"/>
              <a:gd name="connsiteX82" fmla="*/ 0 w 18288000"/>
              <a:gd name="connsiteY82" fmla="*/ 3724769 h 5954337"/>
              <a:gd name="connsiteX83" fmla="*/ 0 w 18288000"/>
              <a:gd name="connsiteY83" fmla="*/ 3003632 h 5954337"/>
              <a:gd name="connsiteX84" fmla="*/ 0 w 18288000"/>
              <a:gd name="connsiteY84" fmla="*/ 2520669 h 5954337"/>
              <a:gd name="connsiteX85" fmla="*/ 0 w 18288000"/>
              <a:gd name="connsiteY85" fmla="*/ 1799533 h 5954337"/>
              <a:gd name="connsiteX86" fmla="*/ 0 w 18288000"/>
              <a:gd name="connsiteY86" fmla="*/ 1197483 h 5954337"/>
              <a:gd name="connsiteX87" fmla="*/ 0 w 18288000"/>
              <a:gd name="connsiteY87" fmla="*/ 0 h 595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8288000" h="5954337" fill="none" extrusionOk="0">
                <a:moveTo>
                  <a:pt x="0" y="0"/>
                </a:moveTo>
                <a:cubicBezTo>
                  <a:pt x="47642" y="236"/>
                  <a:pt x="82625" y="-2500"/>
                  <a:pt x="128693" y="0"/>
                </a:cubicBezTo>
                <a:cubicBezTo>
                  <a:pt x="174761" y="2500"/>
                  <a:pt x="228184" y="-4785"/>
                  <a:pt x="257387" y="0"/>
                </a:cubicBezTo>
                <a:cubicBezTo>
                  <a:pt x="286590" y="4785"/>
                  <a:pt x="460215" y="-7735"/>
                  <a:pt x="568960" y="0"/>
                </a:cubicBezTo>
                <a:cubicBezTo>
                  <a:pt x="677705" y="7735"/>
                  <a:pt x="1109694" y="-13235"/>
                  <a:pt x="1429173" y="0"/>
                </a:cubicBezTo>
                <a:cubicBezTo>
                  <a:pt x="1748652" y="13235"/>
                  <a:pt x="1750463" y="-1261"/>
                  <a:pt x="1923627" y="0"/>
                </a:cubicBezTo>
                <a:cubicBezTo>
                  <a:pt x="2096791" y="1261"/>
                  <a:pt x="2443993" y="7338"/>
                  <a:pt x="2783840" y="0"/>
                </a:cubicBezTo>
                <a:cubicBezTo>
                  <a:pt x="3123687" y="-7338"/>
                  <a:pt x="3099180" y="-10205"/>
                  <a:pt x="3278293" y="0"/>
                </a:cubicBezTo>
                <a:cubicBezTo>
                  <a:pt x="3457406" y="10205"/>
                  <a:pt x="3478580" y="-1787"/>
                  <a:pt x="3589867" y="0"/>
                </a:cubicBezTo>
                <a:cubicBezTo>
                  <a:pt x="3701154" y="1787"/>
                  <a:pt x="4414526" y="51085"/>
                  <a:pt x="4632960" y="0"/>
                </a:cubicBezTo>
                <a:cubicBezTo>
                  <a:pt x="4851394" y="-51085"/>
                  <a:pt x="4732435" y="-4422"/>
                  <a:pt x="4761653" y="0"/>
                </a:cubicBezTo>
                <a:cubicBezTo>
                  <a:pt x="4790871" y="4422"/>
                  <a:pt x="5172137" y="-6298"/>
                  <a:pt x="5438987" y="0"/>
                </a:cubicBezTo>
                <a:cubicBezTo>
                  <a:pt x="5705837" y="6298"/>
                  <a:pt x="5898222" y="26695"/>
                  <a:pt x="6116320" y="0"/>
                </a:cubicBezTo>
                <a:cubicBezTo>
                  <a:pt x="6334418" y="-26695"/>
                  <a:pt x="6305508" y="7531"/>
                  <a:pt x="6427893" y="0"/>
                </a:cubicBezTo>
                <a:cubicBezTo>
                  <a:pt x="6550278" y="-7531"/>
                  <a:pt x="6778524" y="10880"/>
                  <a:pt x="7105227" y="0"/>
                </a:cubicBezTo>
                <a:cubicBezTo>
                  <a:pt x="7431930" y="-10880"/>
                  <a:pt x="7619860" y="-617"/>
                  <a:pt x="7782560" y="0"/>
                </a:cubicBezTo>
                <a:cubicBezTo>
                  <a:pt x="7945260" y="617"/>
                  <a:pt x="7853577" y="4108"/>
                  <a:pt x="7911253" y="0"/>
                </a:cubicBezTo>
                <a:cubicBezTo>
                  <a:pt x="7968929" y="-4108"/>
                  <a:pt x="7996991" y="1031"/>
                  <a:pt x="8039947" y="0"/>
                </a:cubicBezTo>
                <a:cubicBezTo>
                  <a:pt x="8082903" y="-1031"/>
                  <a:pt x="8640483" y="-38920"/>
                  <a:pt x="8900160" y="0"/>
                </a:cubicBezTo>
                <a:cubicBezTo>
                  <a:pt x="9159837" y="38920"/>
                  <a:pt x="9275923" y="-1356"/>
                  <a:pt x="9394613" y="0"/>
                </a:cubicBezTo>
                <a:cubicBezTo>
                  <a:pt x="9513303" y="1356"/>
                  <a:pt x="9995713" y="33672"/>
                  <a:pt x="10254827" y="0"/>
                </a:cubicBezTo>
                <a:cubicBezTo>
                  <a:pt x="10513941" y="-33672"/>
                  <a:pt x="10692320" y="7800"/>
                  <a:pt x="10932160" y="0"/>
                </a:cubicBezTo>
                <a:cubicBezTo>
                  <a:pt x="11172000" y="-7800"/>
                  <a:pt x="11570192" y="-43003"/>
                  <a:pt x="11975253" y="0"/>
                </a:cubicBezTo>
                <a:cubicBezTo>
                  <a:pt x="12380314" y="43003"/>
                  <a:pt x="12179547" y="-14849"/>
                  <a:pt x="12286827" y="0"/>
                </a:cubicBezTo>
                <a:cubicBezTo>
                  <a:pt x="12394107" y="14849"/>
                  <a:pt x="12906374" y="-44787"/>
                  <a:pt x="13329920" y="0"/>
                </a:cubicBezTo>
                <a:cubicBezTo>
                  <a:pt x="13753466" y="44787"/>
                  <a:pt x="13430496" y="-1676"/>
                  <a:pt x="13458613" y="0"/>
                </a:cubicBezTo>
                <a:cubicBezTo>
                  <a:pt x="13486730" y="1676"/>
                  <a:pt x="13898586" y="21054"/>
                  <a:pt x="14135947" y="0"/>
                </a:cubicBezTo>
                <a:cubicBezTo>
                  <a:pt x="14373308" y="-21054"/>
                  <a:pt x="14510202" y="2242"/>
                  <a:pt x="14813280" y="0"/>
                </a:cubicBezTo>
                <a:cubicBezTo>
                  <a:pt x="15116358" y="-2242"/>
                  <a:pt x="14884303" y="1653"/>
                  <a:pt x="14941973" y="0"/>
                </a:cubicBezTo>
                <a:cubicBezTo>
                  <a:pt x="14999643" y="-1653"/>
                  <a:pt x="15318747" y="30786"/>
                  <a:pt x="15619307" y="0"/>
                </a:cubicBezTo>
                <a:cubicBezTo>
                  <a:pt x="15919867" y="-30786"/>
                  <a:pt x="15835563" y="5865"/>
                  <a:pt x="15930880" y="0"/>
                </a:cubicBezTo>
                <a:cubicBezTo>
                  <a:pt x="16026197" y="-5865"/>
                  <a:pt x="16012003" y="1595"/>
                  <a:pt x="16059573" y="0"/>
                </a:cubicBezTo>
                <a:cubicBezTo>
                  <a:pt x="16107143" y="-1595"/>
                  <a:pt x="16151556" y="-3295"/>
                  <a:pt x="16188267" y="0"/>
                </a:cubicBezTo>
                <a:cubicBezTo>
                  <a:pt x="16224978" y="3295"/>
                  <a:pt x="16532354" y="-4859"/>
                  <a:pt x="16865600" y="0"/>
                </a:cubicBezTo>
                <a:cubicBezTo>
                  <a:pt x="17198846" y="4859"/>
                  <a:pt x="17061210" y="5050"/>
                  <a:pt x="17177173" y="0"/>
                </a:cubicBezTo>
                <a:cubicBezTo>
                  <a:pt x="17293136" y="-5050"/>
                  <a:pt x="17246618" y="-5453"/>
                  <a:pt x="17305867" y="0"/>
                </a:cubicBezTo>
                <a:cubicBezTo>
                  <a:pt x="17365116" y="5453"/>
                  <a:pt x="17998969" y="12602"/>
                  <a:pt x="18288000" y="0"/>
                </a:cubicBezTo>
                <a:cubicBezTo>
                  <a:pt x="18267694" y="237420"/>
                  <a:pt x="18300184" y="521321"/>
                  <a:pt x="18288000" y="661593"/>
                </a:cubicBezTo>
                <a:cubicBezTo>
                  <a:pt x="18275816" y="801865"/>
                  <a:pt x="18261946" y="1042690"/>
                  <a:pt x="18288000" y="1382729"/>
                </a:cubicBezTo>
                <a:cubicBezTo>
                  <a:pt x="18314054" y="1722768"/>
                  <a:pt x="18264713" y="1658660"/>
                  <a:pt x="18288000" y="1925236"/>
                </a:cubicBezTo>
                <a:cubicBezTo>
                  <a:pt x="18311287" y="2191812"/>
                  <a:pt x="18262600" y="2217422"/>
                  <a:pt x="18288000" y="2467742"/>
                </a:cubicBezTo>
                <a:cubicBezTo>
                  <a:pt x="18313400" y="2718062"/>
                  <a:pt x="18276561" y="2747485"/>
                  <a:pt x="18288000" y="2950705"/>
                </a:cubicBezTo>
                <a:cubicBezTo>
                  <a:pt x="18299439" y="3153925"/>
                  <a:pt x="18270152" y="3327850"/>
                  <a:pt x="18288000" y="3433668"/>
                </a:cubicBezTo>
                <a:cubicBezTo>
                  <a:pt x="18305848" y="3539486"/>
                  <a:pt x="18273462" y="3764936"/>
                  <a:pt x="18288000" y="3916631"/>
                </a:cubicBezTo>
                <a:cubicBezTo>
                  <a:pt x="18302538" y="4068326"/>
                  <a:pt x="18320885" y="4478364"/>
                  <a:pt x="18288000" y="4697310"/>
                </a:cubicBezTo>
                <a:cubicBezTo>
                  <a:pt x="18255115" y="4916256"/>
                  <a:pt x="18251141" y="5530616"/>
                  <a:pt x="18288000" y="5954337"/>
                </a:cubicBezTo>
                <a:cubicBezTo>
                  <a:pt x="17805654" y="5928006"/>
                  <a:pt x="17584899" y="5938095"/>
                  <a:pt x="17244907" y="5954337"/>
                </a:cubicBezTo>
                <a:cubicBezTo>
                  <a:pt x="16904915" y="5970579"/>
                  <a:pt x="16676895" y="5988008"/>
                  <a:pt x="16384693" y="5954337"/>
                </a:cubicBezTo>
                <a:cubicBezTo>
                  <a:pt x="16092491" y="5920666"/>
                  <a:pt x="16207867" y="5959520"/>
                  <a:pt x="16073120" y="5954337"/>
                </a:cubicBezTo>
                <a:cubicBezTo>
                  <a:pt x="15938373" y="5949154"/>
                  <a:pt x="15988917" y="5954550"/>
                  <a:pt x="15944427" y="5954337"/>
                </a:cubicBezTo>
                <a:cubicBezTo>
                  <a:pt x="15899937" y="5954124"/>
                  <a:pt x="15421339" y="5981504"/>
                  <a:pt x="15267093" y="5954337"/>
                </a:cubicBezTo>
                <a:cubicBezTo>
                  <a:pt x="15112847" y="5927170"/>
                  <a:pt x="14839701" y="5965021"/>
                  <a:pt x="14589760" y="5954337"/>
                </a:cubicBezTo>
                <a:cubicBezTo>
                  <a:pt x="14339819" y="5943653"/>
                  <a:pt x="14159647" y="5970645"/>
                  <a:pt x="13912427" y="5954337"/>
                </a:cubicBezTo>
                <a:cubicBezTo>
                  <a:pt x="13665207" y="5938029"/>
                  <a:pt x="13663709" y="5966327"/>
                  <a:pt x="13600853" y="5954337"/>
                </a:cubicBezTo>
                <a:cubicBezTo>
                  <a:pt x="13537997" y="5942347"/>
                  <a:pt x="13285294" y="5946704"/>
                  <a:pt x="13106400" y="5954337"/>
                </a:cubicBezTo>
                <a:cubicBezTo>
                  <a:pt x="12927506" y="5961970"/>
                  <a:pt x="13024680" y="5960052"/>
                  <a:pt x="12977707" y="5954337"/>
                </a:cubicBezTo>
                <a:cubicBezTo>
                  <a:pt x="12930734" y="5948622"/>
                  <a:pt x="12146617" y="5903450"/>
                  <a:pt x="11934613" y="5954337"/>
                </a:cubicBezTo>
                <a:cubicBezTo>
                  <a:pt x="11722609" y="6005224"/>
                  <a:pt x="11166552" y="5992269"/>
                  <a:pt x="10891520" y="5954337"/>
                </a:cubicBezTo>
                <a:cubicBezTo>
                  <a:pt x="10616488" y="5916405"/>
                  <a:pt x="10581713" y="5935276"/>
                  <a:pt x="10397067" y="5954337"/>
                </a:cubicBezTo>
                <a:cubicBezTo>
                  <a:pt x="10212421" y="5973398"/>
                  <a:pt x="9955146" y="5946782"/>
                  <a:pt x="9536853" y="5954337"/>
                </a:cubicBezTo>
                <a:cubicBezTo>
                  <a:pt x="9118560" y="5961892"/>
                  <a:pt x="9176031" y="5923532"/>
                  <a:pt x="8859520" y="5954337"/>
                </a:cubicBezTo>
                <a:cubicBezTo>
                  <a:pt x="8543009" y="5985142"/>
                  <a:pt x="8569081" y="5967527"/>
                  <a:pt x="8365067" y="5954337"/>
                </a:cubicBezTo>
                <a:cubicBezTo>
                  <a:pt x="8161053" y="5941147"/>
                  <a:pt x="8296889" y="5950526"/>
                  <a:pt x="8236373" y="5954337"/>
                </a:cubicBezTo>
                <a:cubicBezTo>
                  <a:pt x="8175857" y="5958148"/>
                  <a:pt x="7734978" y="5934028"/>
                  <a:pt x="7376160" y="5954337"/>
                </a:cubicBezTo>
                <a:cubicBezTo>
                  <a:pt x="7017342" y="5974646"/>
                  <a:pt x="7124423" y="5971667"/>
                  <a:pt x="6881707" y="5954337"/>
                </a:cubicBezTo>
                <a:cubicBezTo>
                  <a:pt x="6638991" y="5937007"/>
                  <a:pt x="6651331" y="5954707"/>
                  <a:pt x="6570133" y="5954337"/>
                </a:cubicBezTo>
                <a:cubicBezTo>
                  <a:pt x="6488935" y="5953967"/>
                  <a:pt x="5820135" y="5987850"/>
                  <a:pt x="5527040" y="5954337"/>
                </a:cubicBezTo>
                <a:cubicBezTo>
                  <a:pt x="5233945" y="5920824"/>
                  <a:pt x="5351034" y="5949466"/>
                  <a:pt x="5215467" y="5954337"/>
                </a:cubicBezTo>
                <a:cubicBezTo>
                  <a:pt x="5079900" y="5959208"/>
                  <a:pt x="5042267" y="5957519"/>
                  <a:pt x="4903893" y="5954337"/>
                </a:cubicBezTo>
                <a:cubicBezTo>
                  <a:pt x="4765519" y="5951155"/>
                  <a:pt x="4478260" y="5949628"/>
                  <a:pt x="4226560" y="5954337"/>
                </a:cubicBezTo>
                <a:cubicBezTo>
                  <a:pt x="3974860" y="5959046"/>
                  <a:pt x="3755158" y="5984734"/>
                  <a:pt x="3366347" y="5954337"/>
                </a:cubicBezTo>
                <a:cubicBezTo>
                  <a:pt x="2977536" y="5923940"/>
                  <a:pt x="2892803" y="5962983"/>
                  <a:pt x="2689013" y="5954337"/>
                </a:cubicBezTo>
                <a:cubicBezTo>
                  <a:pt x="2485223" y="5945691"/>
                  <a:pt x="2479704" y="5964843"/>
                  <a:pt x="2377440" y="5954337"/>
                </a:cubicBezTo>
                <a:cubicBezTo>
                  <a:pt x="2275176" y="5943831"/>
                  <a:pt x="2286201" y="5949172"/>
                  <a:pt x="2248747" y="5954337"/>
                </a:cubicBezTo>
                <a:cubicBezTo>
                  <a:pt x="2211293" y="5959502"/>
                  <a:pt x="2012397" y="5968912"/>
                  <a:pt x="1937173" y="5954337"/>
                </a:cubicBezTo>
                <a:cubicBezTo>
                  <a:pt x="1861949" y="5939762"/>
                  <a:pt x="1593325" y="5932323"/>
                  <a:pt x="1259840" y="5954337"/>
                </a:cubicBezTo>
                <a:cubicBezTo>
                  <a:pt x="926355" y="5976351"/>
                  <a:pt x="922210" y="5969179"/>
                  <a:pt x="765387" y="5954337"/>
                </a:cubicBezTo>
                <a:cubicBezTo>
                  <a:pt x="608564" y="5939495"/>
                  <a:pt x="687233" y="5952866"/>
                  <a:pt x="636693" y="5954337"/>
                </a:cubicBezTo>
                <a:cubicBezTo>
                  <a:pt x="586153" y="5955808"/>
                  <a:pt x="216503" y="5974504"/>
                  <a:pt x="0" y="5954337"/>
                </a:cubicBezTo>
                <a:cubicBezTo>
                  <a:pt x="-23016" y="5747247"/>
                  <a:pt x="-14423" y="5639148"/>
                  <a:pt x="0" y="5411831"/>
                </a:cubicBezTo>
                <a:cubicBezTo>
                  <a:pt x="14423" y="5184514"/>
                  <a:pt x="-19255" y="5136308"/>
                  <a:pt x="0" y="4869324"/>
                </a:cubicBezTo>
                <a:cubicBezTo>
                  <a:pt x="19255" y="4602340"/>
                  <a:pt x="-22243" y="4470905"/>
                  <a:pt x="0" y="4267275"/>
                </a:cubicBezTo>
                <a:cubicBezTo>
                  <a:pt x="22243" y="4063645"/>
                  <a:pt x="15802" y="3852914"/>
                  <a:pt x="0" y="3724769"/>
                </a:cubicBezTo>
                <a:cubicBezTo>
                  <a:pt x="-15802" y="3596624"/>
                  <a:pt x="-28837" y="3160715"/>
                  <a:pt x="0" y="3003632"/>
                </a:cubicBezTo>
                <a:cubicBezTo>
                  <a:pt x="28837" y="2846549"/>
                  <a:pt x="20553" y="2659638"/>
                  <a:pt x="0" y="2520669"/>
                </a:cubicBezTo>
                <a:cubicBezTo>
                  <a:pt x="-20553" y="2381700"/>
                  <a:pt x="-13404" y="1956584"/>
                  <a:pt x="0" y="1799533"/>
                </a:cubicBezTo>
                <a:cubicBezTo>
                  <a:pt x="13404" y="1642482"/>
                  <a:pt x="-9921" y="1451968"/>
                  <a:pt x="0" y="1197483"/>
                </a:cubicBezTo>
                <a:cubicBezTo>
                  <a:pt x="9921" y="942998"/>
                  <a:pt x="38594" y="596728"/>
                  <a:pt x="0" y="0"/>
                </a:cubicBezTo>
                <a:close/>
              </a:path>
              <a:path w="18288000" h="5954337" stroke="0" extrusionOk="0">
                <a:moveTo>
                  <a:pt x="0" y="0"/>
                </a:moveTo>
                <a:cubicBezTo>
                  <a:pt x="182153" y="-12505"/>
                  <a:pt x="255402" y="-8532"/>
                  <a:pt x="494453" y="0"/>
                </a:cubicBezTo>
                <a:cubicBezTo>
                  <a:pt x="733504" y="8532"/>
                  <a:pt x="834623" y="-9019"/>
                  <a:pt x="988907" y="0"/>
                </a:cubicBezTo>
                <a:cubicBezTo>
                  <a:pt x="1143191" y="9019"/>
                  <a:pt x="1380791" y="-9861"/>
                  <a:pt x="1483360" y="0"/>
                </a:cubicBezTo>
                <a:cubicBezTo>
                  <a:pt x="1585929" y="9861"/>
                  <a:pt x="2122962" y="-27134"/>
                  <a:pt x="2526453" y="0"/>
                </a:cubicBezTo>
                <a:cubicBezTo>
                  <a:pt x="2929944" y="27134"/>
                  <a:pt x="2728081" y="4520"/>
                  <a:pt x="2838027" y="0"/>
                </a:cubicBezTo>
                <a:cubicBezTo>
                  <a:pt x="2947973" y="-4520"/>
                  <a:pt x="3421998" y="2560"/>
                  <a:pt x="3881120" y="0"/>
                </a:cubicBezTo>
                <a:cubicBezTo>
                  <a:pt x="4340242" y="-2560"/>
                  <a:pt x="4557520" y="46966"/>
                  <a:pt x="4924213" y="0"/>
                </a:cubicBezTo>
                <a:cubicBezTo>
                  <a:pt x="5290906" y="-46966"/>
                  <a:pt x="5357745" y="-38811"/>
                  <a:pt x="5784427" y="0"/>
                </a:cubicBezTo>
                <a:cubicBezTo>
                  <a:pt x="6211109" y="38811"/>
                  <a:pt x="6038895" y="-11154"/>
                  <a:pt x="6278880" y="0"/>
                </a:cubicBezTo>
                <a:cubicBezTo>
                  <a:pt x="6518865" y="11154"/>
                  <a:pt x="7086991" y="-41347"/>
                  <a:pt x="7321973" y="0"/>
                </a:cubicBezTo>
                <a:cubicBezTo>
                  <a:pt x="7556955" y="41347"/>
                  <a:pt x="7610222" y="8711"/>
                  <a:pt x="7816427" y="0"/>
                </a:cubicBezTo>
                <a:cubicBezTo>
                  <a:pt x="8022632" y="-8711"/>
                  <a:pt x="8541652" y="22462"/>
                  <a:pt x="8859520" y="0"/>
                </a:cubicBezTo>
                <a:cubicBezTo>
                  <a:pt x="9177388" y="-22462"/>
                  <a:pt x="9252090" y="-23458"/>
                  <a:pt x="9536853" y="0"/>
                </a:cubicBezTo>
                <a:cubicBezTo>
                  <a:pt x="9821616" y="23458"/>
                  <a:pt x="9848588" y="6799"/>
                  <a:pt x="10031307" y="0"/>
                </a:cubicBezTo>
                <a:cubicBezTo>
                  <a:pt x="10214026" y="-6799"/>
                  <a:pt x="10509245" y="-5487"/>
                  <a:pt x="10708640" y="0"/>
                </a:cubicBezTo>
                <a:cubicBezTo>
                  <a:pt x="10908035" y="5487"/>
                  <a:pt x="10787129" y="-287"/>
                  <a:pt x="10837333" y="0"/>
                </a:cubicBezTo>
                <a:cubicBezTo>
                  <a:pt x="10887537" y="287"/>
                  <a:pt x="10912694" y="2927"/>
                  <a:pt x="10966027" y="0"/>
                </a:cubicBezTo>
                <a:cubicBezTo>
                  <a:pt x="11019360" y="-2927"/>
                  <a:pt x="11546117" y="31963"/>
                  <a:pt x="11826240" y="0"/>
                </a:cubicBezTo>
                <a:cubicBezTo>
                  <a:pt x="12106363" y="-31963"/>
                  <a:pt x="12030052" y="-4423"/>
                  <a:pt x="12137813" y="0"/>
                </a:cubicBezTo>
                <a:cubicBezTo>
                  <a:pt x="12245574" y="4423"/>
                  <a:pt x="12499850" y="19865"/>
                  <a:pt x="12632267" y="0"/>
                </a:cubicBezTo>
                <a:cubicBezTo>
                  <a:pt x="12764684" y="-19865"/>
                  <a:pt x="13268488" y="24314"/>
                  <a:pt x="13492480" y="0"/>
                </a:cubicBezTo>
                <a:cubicBezTo>
                  <a:pt x="13716472" y="-24314"/>
                  <a:pt x="13997068" y="-10771"/>
                  <a:pt x="14352693" y="0"/>
                </a:cubicBezTo>
                <a:cubicBezTo>
                  <a:pt x="14708318" y="10771"/>
                  <a:pt x="14795769" y="1118"/>
                  <a:pt x="15212907" y="0"/>
                </a:cubicBezTo>
                <a:cubicBezTo>
                  <a:pt x="15630045" y="-1118"/>
                  <a:pt x="15396079" y="9711"/>
                  <a:pt x="15524480" y="0"/>
                </a:cubicBezTo>
                <a:cubicBezTo>
                  <a:pt x="15652881" y="-9711"/>
                  <a:pt x="15864556" y="-23083"/>
                  <a:pt x="16018933" y="0"/>
                </a:cubicBezTo>
                <a:cubicBezTo>
                  <a:pt x="16173310" y="23083"/>
                  <a:pt x="16506057" y="-5228"/>
                  <a:pt x="16879147" y="0"/>
                </a:cubicBezTo>
                <a:cubicBezTo>
                  <a:pt x="17252237" y="5228"/>
                  <a:pt x="16974341" y="-1852"/>
                  <a:pt x="17007840" y="0"/>
                </a:cubicBezTo>
                <a:cubicBezTo>
                  <a:pt x="17041339" y="1852"/>
                  <a:pt x="17448278" y="-3288"/>
                  <a:pt x="17685173" y="0"/>
                </a:cubicBezTo>
                <a:cubicBezTo>
                  <a:pt x="17922068" y="3288"/>
                  <a:pt x="18126973" y="-17730"/>
                  <a:pt x="18288000" y="0"/>
                </a:cubicBezTo>
                <a:cubicBezTo>
                  <a:pt x="18275735" y="122456"/>
                  <a:pt x="18306054" y="309954"/>
                  <a:pt x="18288000" y="542506"/>
                </a:cubicBezTo>
                <a:cubicBezTo>
                  <a:pt x="18269946" y="775058"/>
                  <a:pt x="18255115" y="1006796"/>
                  <a:pt x="18288000" y="1204099"/>
                </a:cubicBezTo>
                <a:cubicBezTo>
                  <a:pt x="18320885" y="1401402"/>
                  <a:pt x="18304073" y="1779687"/>
                  <a:pt x="18288000" y="1984779"/>
                </a:cubicBezTo>
                <a:cubicBezTo>
                  <a:pt x="18271927" y="2189871"/>
                  <a:pt x="18257434" y="2540152"/>
                  <a:pt x="18288000" y="2765459"/>
                </a:cubicBezTo>
                <a:cubicBezTo>
                  <a:pt x="18318566" y="2990766"/>
                  <a:pt x="18273525" y="3201174"/>
                  <a:pt x="18288000" y="3546138"/>
                </a:cubicBezTo>
                <a:cubicBezTo>
                  <a:pt x="18302475" y="3891102"/>
                  <a:pt x="18308922" y="3836750"/>
                  <a:pt x="18288000" y="4088645"/>
                </a:cubicBezTo>
                <a:cubicBezTo>
                  <a:pt x="18267078" y="4340540"/>
                  <a:pt x="18264740" y="4445069"/>
                  <a:pt x="18288000" y="4690694"/>
                </a:cubicBezTo>
                <a:cubicBezTo>
                  <a:pt x="18311260" y="4936319"/>
                  <a:pt x="18271321" y="5035677"/>
                  <a:pt x="18288000" y="5173657"/>
                </a:cubicBezTo>
                <a:cubicBezTo>
                  <a:pt x="18304679" y="5311637"/>
                  <a:pt x="18283036" y="5613324"/>
                  <a:pt x="18288000" y="5954337"/>
                </a:cubicBezTo>
                <a:cubicBezTo>
                  <a:pt x="17872181" y="5983705"/>
                  <a:pt x="17530852" y="5977529"/>
                  <a:pt x="17244907" y="5954337"/>
                </a:cubicBezTo>
                <a:cubicBezTo>
                  <a:pt x="16958962" y="5931145"/>
                  <a:pt x="17074984" y="5962356"/>
                  <a:pt x="16933333" y="5954337"/>
                </a:cubicBezTo>
                <a:cubicBezTo>
                  <a:pt x="16791682" y="5946318"/>
                  <a:pt x="16558383" y="5962525"/>
                  <a:pt x="16438880" y="5954337"/>
                </a:cubicBezTo>
                <a:cubicBezTo>
                  <a:pt x="16319377" y="5946149"/>
                  <a:pt x="16157142" y="5973630"/>
                  <a:pt x="15944427" y="5954337"/>
                </a:cubicBezTo>
                <a:cubicBezTo>
                  <a:pt x="15731712" y="5935044"/>
                  <a:pt x="15266740" y="5973857"/>
                  <a:pt x="15084213" y="5954337"/>
                </a:cubicBezTo>
                <a:cubicBezTo>
                  <a:pt x="14901686" y="5934817"/>
                  <a:pt x="14777395" y="5936019"/>
                  <a:pt x="14589760" y="5954337"/>
                </a:cubicBezTo>
                <a:cubicBezTo>
                  <a:pt x="14402125" y="5972655"/>
                  <a:pt x="14303445" y="5961771"/>
                  <a:pt x="14095307" y="5954337"/>
                </a:cubicBezTo>
                <a:cubicBezTo>
                  <a:pt x="13887169" y="5946903"/>
                  <a:pt x="13413969" y="5905167"/>
                  <a:pt x="13052213" y="5954337"/>
                </a:cubicBezTo>
                <a:cubicBezTo>
                  <a:pt x="12690457" y="6003507"/>
                  <a:pt x="12570306" y="5927519"/>
                  <a:pt x="12192000" y="5954337"/>
                </a:cubicBezTo>
                <a:cubicBezTo>
                  <a:pt x="11813694" y="5981155"/>
                  <a:pt x="12123264" y="5958386"/>
                  <a:pt x="12063307" y="5954337"/>
                </a:cubicBezTo>
                <a:cubicBezTo>
                  <a:pt x="12003350" y="5950288"/>
                  <a:pt x="11556305" y="5988366"/>
                  <a:pt x="11203093" y="5954337"/>
                </a:cubicBezTo>
                <a:cubicBezTo>
                  <a:pt x="10849881" y="5920308"/>
                  <a:pt x="10747785" y="5931583"/>
                  <a:pt x="10342880" y="5954337"/>
                </a:cubicBezTo>
                <a:cubicBezTo>
                  <a:pt x="9937975" y="5977091"/>
                  <a:pt x="9814123" y="5923504"/>
                  <a:pt x="9482667" y="5954337"/>
                </a:cubicBezTo>
                <a:cubicBezTo>
                  <a:pt x="9151211" y="5985170"/>
                  <a:pt x="8820649" y="5958016"/>
                  <a:pt x="8622453" y="5954337"/>
                </a:cubicBezTo>
                <a:cubicBezTo>
                  <a:pt x="8424257" y="5950658"/>
                  <a:pt x="8109104" y="5916028"/>
                  <a:pt x="7762240" y="5954337"/>
                </a:cubicBezTo>
                <a:cubicBezTo>
                  <a:pt x="7415376" y="5992646"/>
                  <a:pt x="7571962" y="5960385"/>
                  <a:pt x="7450667" y="5954337"/>
                </a:cubicBezTo>
                <a:cubicBezTo>
                  <a:pt x="7329372" y="5948289"/>
                  <a:pt x="6791573" y="5957680"/>
                  <a:pt x="6590453" y="5954337"/>
                </a:cubicBezTo>
                <a:cubicBezTo>
                  <a:pt x="6389333" y="5950994"/>
                  <a:pt x="6129654" y="5943971"/>
                  <a:pt x="5913120" y="5954337"/>
                </a:cubicBezTo>
                <a:cubicBezTo>
                  <a:pt x="5696586" y="5964703"/>
                  <a:pt x="5753192" y="5957542"/>
                  <a:pt x="5601547" y="5954337"/>
                </a:cubicBezTo>
                <a:cubicBezTo>
                  <a:pt x="5449902" y="5951132"/>
                  <a:pt x="4863505" y="5939097"/>
                  <a:pt x="4558453" y="5954337"/>
                </a:cubicBezTo>
                <a:cubicBezTo>
                  <a:pt x="4253401" y="5969577"/>
                  <a:pt x="4483121" y="5954870"/>
                  <a:pt x="4429760" y="5954337"/>
                </a:cubicBezTo>
                <a:cubicBezTo>
                  <a:pt x="4376399" y="5953804"/>
                  <a:pt x="3929531" y="5926500"/>
                  <a:pt x="3752427" y="5954337"/>
                </a:cubicBezTo>
                <a:cubicBezTo>
                  <a:pt x="3575323" y="5982174"/>
                  <a:pt x="3336484" y="5962508"/>
                  <a:pt x="3075093" y="5954337"/>
                </a:cubicBezTo>
                <a:cubicBezTo>
                  <a:pt x="2813702" y="5946166"/>
                  <a:pt x="2699249" y="5981962"/>
                  <a:pt x="2397760" y="5954337"/>
                </a:cubicBezTo>
                <a:cubicBezTo>
                  <a:pt x="2096271" y="5926712"/>
                  <a:pt x="1840290" y="5986101"/>
                  <a:pt x="1354667" y="5954337"/>
                </a:cubicBezTo>
                <a:cubicBezTo>
                  <a:pt x="869044" y="5922573"/>
                  <a:pt x="986945" y="5930374"/>
                  <a:pt x="677333" y="5954337"/>
                </a:cubicBezTo>
                <a:cubicBezTo>
                  <a:pt x="367721" y="5978300"/>
                  <a:pt x="337509" y="5943502"/>
                  <a:pt x="0" y="5954337"/>
                </a:cubicBezTo>
                <a:cubicBezTo>
                  <a:pt x="-1639" y="5783521"/>
                  <a:pt x="4564" y="5431750"/>
                  <a:pt x="0" y="5233201"/>
                </a:cubicBezTo>
                <a:cubicBezTo>
                  <a:pt x="-4564" y="5034652"/>
                  <a:pt x="-20989" y="4905368"/>
                  <a:pt x="0" y="4690694"/>
                </a:cubicBezTo>
                <a:cubicBezTo>
                  <a:pt x="20989" y="4476020"/>
                  <a:pt x="-18272" y="4279996"/>
                  <a:pt x="0" y="3969558"/>
                </a:cubicBezTo>
                <a:cubicBezTo>
                  <a:pt x="18272" y="3659120"/>
                  <a:pt x="-16990" y="3646900"/>
                  <a:pt x="0" y="3486595"/>
                </a:cubicBezTo>
                <a:cubicBezTo>
                  <a:pt x="16990" y="3326290"/>
                  <a:pt x="7587" y="3003622"/>
                  <a:pt x="0" y="2825002"/>
                </a:cubicBezTo>
                <a:cubicBezTo>
                  <a:pt x="-7587" y="2646382"/>
                  <a:pt x="-18675" y="2430923"/>
                  <a:pt x="0" y="2282496"/>
                </a:cubicBezTo>
                <a:cubicBezTo>
                  <a:pt x="18675" y="2134069"/>
                  <a:pt x="-34148" y="1696302"/>
                  <a:pt x="0" y="1501816"/>
                </a:cubicBezTo>
                <a:cubicBezTo>
                  <a:pt x="34148" y="1307330"/>
                  <a:pt x="-21546" y="1132694"/>
                  <a:pt x="0" y="1018853"/>
                </a:cubicBezTo>
                <a:cubicBezTo>
                  <a:pt x="21546" y="905012"/>
                  <a:pt x="-27887" y="206217"/>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srgbClr val="DC651C"/>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94B7C7-09BE-4783-855C-41FF55D0E377}"/>
              </a:ext>
            </a:extLst>
          </p:cNvPr>
          <p:cNvSpPr txBox="1"/>
          <p:nvPr/>
        </p:nvSpPr>
        <p:spPr>
          <a:xfrm>
            <a:off x="11613814" y="9452720"/>
            <a:ext cx="650120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Families </a:t>
            </a:r>
            <a:r>
              <a:rPr kumimoji="0" lang="en-GB" sz="3600" b="0" i="0" u="none" strike="noStrike" kern="1200" cap="none" spc="0" normalizeH="0" baseline="0" noProof="0" dirty="0">
                <a:ln>
                  <a:noFill/>
                </a:ln>
                <a:solidFill>
                  <a:prstClr val="white"/>
                </a:solidFill>
                <a:effectLst/>
                <a:uLnTx/>
                <a:uFillTx/>
                <a:latin typeface="Calibri"/>
                <a:ea typeface="+mn-ea"/>
                <a:cs typeface="+mn-cs"/>
              </a:rPr>
              <a:t>at the Heart of Our Place</a:t>
            </a:r>
          </a:p>
        </p:txBody>
      </p:sp>
      <p:sp>
        <p:nvSpPr>
          <p:cNvPr id="9" name="TextBox 8">
            <a:extLst>
              <a:ext uri="{FF2B5EF4-FFF2-40B4-BE49-F238E27FC236}">
                <a16:creationId xmlns:a16="http://schemas.microsoft.com/office/drawing/2014/main" id="{91F05425-C60D-4710-A7EC-16EA808D3BC8}"/>
              </a:ext>
            </a:extLst>
          </p:cNvPr>
          <p:cNvSpPr txBox="1"/>
          <p:nvPr/>
        </p:nvSpPr>
        <p:spPr>
          <a:xfrm>
            <a:off x="764155" y="3362532"/>
            <a:ext cx="16815606"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Modern Slavery Awareness for Private Landlords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prstClr val="white"/>
                </a:solidFill>
                <a:latin typeface="Tw Cen MT" panose="020B0602020104020603" pitchFamily="34" charset="0"/>
              </a:rPr>
              <a:t>Catherine Marcus</a:t>
            </a:r>
            <a:endParaRPr kumimoji="0" lang="en-GB" sz="6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Strategic Partnership Coordinator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prstClr val="white"/>
                </a:solidFill>
                <a:latin typeface="Tw Cen MT" panose="020B0602020104020603" pitchFamily="34" charset="0"/>
              </a:rPr>
              <a:t>12 January 2022</a:t>
            </a:r>
            <a:r>
              <a:rPr kumimoji="0" lang="en-GB" sz="6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endParaRPr kumimoji="0" lang="en-GB" sz="4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graphicFrame>
        <p:nvGraphicFramePr>
          <p:cNvPr id="2" name="Object 1">
            <a:extLst>
              <a:ext uri="{FF2B5EF4-FFF2-40B4-BE49-F238E27FC236}">
                <a16:creationId xmlns:a16="http://schemas.microsoft.com/office/drawing/2014/main" id="{F4187456-81DA-4F32-BCDE-FC7569D7FDB7}"/>
              </a:ext>
            </a:extLst>
          </p:cNvPr>
          <p:cNvGraphicFramePr>
            <a:graphicFrameLocks noChangeAspect="1"/>
          </p:cNvGraphicFramePr>
          <p:nvPr/>
        </p:nvGraphicFramePr>
        <p:xfrm>
          <a:off x="14219623" y="440862"/>
          <a:ext cx="3447300" cy="1739631"/>
        </p:xfrm>
        <a:graphic>
          <a:graphicData uri="http://schemas.openxmlformats.org/presentationml/2006/ole">
            <mc:AlternateContent xmlns:mc="http://schemas.openxmlformats.org/markup-compatibility/2006">
              <mc:Choice xmlns:v="urn:schemas-microsoft-com:vml" Requires="v">
                <p:oleObj spid="_x0000_s21522" name="Acrobat Document" r:id="rId3" imgW="8772314" imgH="4429090" progId="AcroExch.Document.DC">
                  <p:embed/>
                </p:oleObj>
              </mc:Choice>
              <mc:Fallback>
                <p:oleObj name="Acrobat Document" r:id="rId3" imgW="8772314" imgH="4429090" progId="AcroExch.Document.DC">
                  <p:embed/>
                  <p:pic>
                    <p:nvPicPr>
                      <p:cNvPr id="2" name="Object 1">
                        <a:extLst>
                          <a:ext uri="{FF2B5EF4-FFF2-40B4-BE49-F238E27FC236}">
                            <a16:creationId xmlns:a16="http://schemas.microsoft.com/office/drawing/2014/main" id="{F4187456-81DA-4F32-BCDE-FC7569D7F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9623" y="440862"/>
                        <a:ext cx="3447300" cy="1739631"/>
                      </a:xfrm>
                      <a:prstGeom prst="rect">
                        <a:avLst/>
                      </a:prstGeom>
                      <a:noFill/>
                      <a:ln>
                        <a:noFill/>
                      </a:ln>
                    </p:spPr>
                  </p:pic>
                </p:oleObj>
              </mc:Fallback>
            </mc:AlternateContent>
          </a:graphicData>
        </a:graphic>
      </p:graphicFrame>
      <p:pic>
        <p:nvPicPr>
          <p:cNvPr id="11" name="Picture 10">
            <a:extLst>
              <a:ext uri="{FF2B5EF4-FFF2-40B4-BE49-F238E27FC236}">
                <a16:creationId xmlns:a16="http://schemas.microsoft.com/office/drawing/2014/main" id="{CCAF74B2-44A9-4E07-8C97-430FE79B9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43" y="8676432"/>
            <a:ext cx="271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2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3106601"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r>
              <a:rPr lang="en-GB" sz="4800" dirty="0">
                <a:latin typeface="Tw Cen MT" panose="020B0602020104020603" pitchFamily="34" charset="0"/>
              </a:rPr>
              <a:t>  </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521565" y="1535333"/>
            <a:ext cx="14939873" cy="7640745"/>
          </a:xfrm>
          <a:prstGeom prst="rect">
            <a:avLst/>
          </a:prstGeom>
          <a:noFill/>
          <a:ln>
            <a:noFill/>
          </a:ln>
        </p:spPr>
        <p:txBody>
          <a:bodyPr vert="horz" lIns="137160" tIns="68580" rIns="137160" bIns="685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200" b="1" dirty="0">
                <a:solidFill>
                  <a:srgbClr val="425D86"/>
                </a:solidFill>
                <a:effectLst/>
                <a:latin typeface="Roboto" panose="02000000000000000000" pitchFamily="2" charset="0"/>
              </a:rPr>
              <a:t>The Home Office estimates that there are around 13,000 victims of modern slavery in the UK. </a:t>
            </a:r>
            <a:r>
              <a:rPr lang="en-GB" sz="2200" b="0" i="0" dirty="0">
                <a:solidFill>
                  <a:srgbClr val="425D86"/>
                </a:solidFill>
                <a:effectLst/>
                <a:latin typeface="Roboto" panose="02000000000000000000" pitchFamily="2" charset="0"/>
              </a:rPr>
              <a:t>There could be many more. Many will be living in private rented accommodation.</a:t>
            </a:r>
          </a:p>
          <a:p>
            <a:pPr marL="0" indent="0">
              <a:lnSpc>
                <a:spcPct val="114000"/>
              </a:lnSpc>
              <a:spcBef>
                <a:spcPts val="0"/>
              </a:spcBef>
              <a:buNone/>
            </a:pPr>
            <a:endParaRPr lang="en-GB" sz="2200" b="0" i="0" dirty="0">
              <a:solidFill>
                <a:srgbClr val="425D86"/>
              </a:solidFill>
              <a:effectLst/>
              <a:latin typeface="Roboto" panose="02000000000000000000" pitchFamily="2" charset="0"/>
            </a:endParaRPr>
          </a:p>
          <a:p>
            <a:pPr marL="0" indent="0">
              <a:lnSpc>
                <a:spcPct val="114000"/>
              </a:lnSpc>
              <a:spcBef>
                <a:spcPts val="0"/>
              </a:spcBef>
              <a:buNone/>
            </a:pPr>
            <a:r>
              <a:rPr lang="en-GB" sz="2200" dirty="0">
                <a:solidFill>
                  <a:srgbClr val="425D86"/>
                </a:solidFill>
                <a:latin typeface="Roboto" panose="02000000000000000000" pitchFamily="2" charset="0"/>
              </a:rPr>
              <a:t>We want to help </a:t>
            </a:r>
            <a:r>
              <a:rPr lang="en-GB" sz="2200" b="0" i="0" dirty="0">
                <a:solidFill>
                  <a:srgbClr val="425D86"/>
                </a:solidFill>
                <a:effectLst/>
                <a:latin typeface="Roboto" panose="02000000000000000000" pitchFamily="2" charset="0"/>
              </a:rPr>
              <a:t>landlords</a:t>
            </a:r>
            <a:r>
              <a:rPr lang="en-GB" sz="2200" dirty="0">
                <a:solidFill>
                  <a:srgbClr val="425D86"/>
                </a:solidFill>
                <a:latin typeface="Roboto" panose="02000000000000000000" pitchFamily="2" charset="0"/>
              </a:rPr>
              <a:t> in Waltham Forest to:</a:t>
            </a:r>
          </a:p>
          <a:p>
            <a:pPr marL="0" indent="0">
              <a:lnSpc>
                <a:spcPct val="114000"/>
              </a:lnSpc>
              <a:spcBef>
                <a:spcPts val="0"/>
              </a:spcBef>
              <a:buNone/>
            </a:pPr>
            <a:br>
              <a:rPr lang="en-GB" sz="2200" dirty="0"/>
            </a:br>
            <a:r>
              <a:rPr lang="en-GB" sz="2200" b="1" i="0" dirty="0">
                <a:solidFill>
                  <a:srgbClr val="425D86"/>
                </a:solidFill>
                <a:effectLst/>
                <a:latin typeface="Roboto" panose="02000000000000000000" pitchFamily="2" charset="0"/>
              </a:rPr>
              <a:t>• </a:t>
            </a:r>
            <a:r>
              <a:rPr lang="en-GB" sz="2200" b="1" dirty="0">
                <a:solidFill>
                  <a:srgbClr val="425D86"/>
                </a:solidFill>
                <a:latin typeface="Roboto" panose="02000000000000000000" pitchFamily="2" charset="0"/>
              </a:rPr>
              <a:t>R</a:t>
            </a:r>
            <a:r>
              <a:rPr lang="en-GB" sz="2200" b="1" i="0" dirty="0">
                <a:solidFill>
                  <a:srgbClr val="425D86"/>
                </a:solidFill>
                <a:effectLst/>
                <a:latin typeface="Roboto" panose="02000000000000000000" pitchFamily="2" charset="0"/>
              </a:rPr>
              <a:t>educe the risk of modern slavery in their properties</a:t>
            </a:r>
            <a:br>
              <a:rPr lang="en-GB" sz="2200" b="1" dirty="0"/>
            </a:br>
            <a:r>
              <a:rPr lang="en-GB" sz="2200" b="1" i="0" dirty="0">
                <a:solidFill>
                  <a:srgbClr val="425D86"/>
                </a:solidFill>
                <a:effectLst/>
                <a:latin typeface="Roboto" panose="02000000000000000000" pitchFamily="2" charset="0"/>
              </a:rPr>
              <a:t>• Look for the signs of modern slavery</a:t>
            </a:r>
            <a:br>
              <a:rPr lang="en-GB" sz="2200" b="1" dirty="0"/>
            </a:br>
            <a:r>
              <a:rPr lang="en-GB" sz="2200" b="1" i="0" dirty="0">
                <a:solidFill>
                  <a:srgbClr val="425D86"/>
                </a:solidFill>
                <a:effectLst/>
                <a:latin typeface="Roboto" panose="02000000000000000000" pitchFamily="2" charset="0"/>
              </a:rPr>
              <a:t>• Take action if they have concerns that victims of slavery may be living at their property</a:t>
            </a:r>
          </a:p>
          <a:p>
            <a:pPr marL="0" indent="0">
              <a:lnSpc>
                <a:spcPct val="114000"/>
              </a:lnSpc>
              <a:spcBef>
                <a:spcPts val="0"/>
              </a:spcBef>
              <a:buNone/>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dirty="0">
                <a:solidFill>
                  <a:srgbClr val="425D86"/>
                </a:solidFill>
                <a:latin typeface="Roboto" panose="02000000000000000000" pitchFamily="2" charset="0"/>
              </a:rPr>
              <a:t>Modern slavery will usually involve some sort of housing issue:</a:t>
            </a:r>
          </a:p>
          <a:p>
            <a:pPr marL="0" indent="0">
              <a:lnSpc>
                <a:spcPct val="114000"/>
              </a:lnSpc>
              <a:spcBef>
                <a:spcPts val="0"/>
              </a:spcBef>
              <a:buNone/>
            </a:pPr>
            <a:endParaRPr lang="en-GB" sz="2200" dirty="0">
              <a:solidFill>
                <a:srgbClr val="425D86"/>
              </a:solidFill>
              <a:latin typeface="Roboto" panose="02000000000000000000" pitchFamily="2" charset="0"/>
            </a:endParaRPr>
          </a:p>
          <a:p>
            <a:pPr>
              <a:lnSpc>
                <a:spcPct val="114000"/>
              </a:lnSpc>
              <a:spcBef>
                <a:spcPts val="0"/>
              </a:spcBef>
            </a:pPr>
            <a:r>
              <a:rPr lang="en-GB" sz="2200" dirty="0">
                <a:solidFill>
                  <a:srgbClr val="425D86"/>
                </a:solidFill>
                <a:latin typeface="Roboto" panose="02000000000000000000" pitchFamily="2" charset="0"/>
              </a:rPr>
              <a:t>Poor quality housing</a:t>
            </a:r>
          </a:p>
          <a:p>
            <a:pPr>
              <a:lnSpc>
                <a:spcPct val="114000"/>
              </a:lnSpc>
              <a:spcBef>
                <a:spcPts val="0"/>
              </a:spcBef>
            </a:pPr>
            <a:r>
              <a:rPr lang="en-GB" sz="2200" dirty="0">
                <a:solidFill>
                  <a:srgbClr val="425D86"/>
                </a:solidFill>
                <a:latin typeface="Roboto" panose="02000000000000000000" pitchFamily="2" charset="0"/>
              </a:rPr>
              <a:t>Overcrowding</a:t>
            </a:r>
          </a:p>
          <a:p>
            <a:pPr>
              <a:lnSpc>
                <a:spcPct val="114000"/>
              </a:lnSpc>
              <a:spcBef>
                <a:spcPts val="0"/>
              </a:spcBef>
            </a:pPr>
            <a:r>
              <a:rPr lang="en-GB" sz="2200" dirty="0">
                <a:solidFill>
                  <a:srgbClr val="425D86"/>
                </a:solidFill>
                <a:latin typeface="Roboto" panose="02000000000000000000" pitchFamily="2" charset="0"/>
              </a:rPr>
              <a:t>Noise</a:t>
            </a:r>
          </a:p>
          <a:p>
            <a:pPr>
              <a:lnSpc>
                <a:spcPct val="114000"/>
              </a:lnSpc>
              <a:spcBef>
                <a:spcPts val="0"/>
              </a:spcBef>
            </a:pPr>
            <a:r>
              <a:rPr lang="en-GB" sz="2200" dirty="0">
                <a:solidFill>
                  <a:srgbClr val="425D86"/>
                </a:solidFill>
                <a:latin typeface="Roboto" panose="02000000000000000000" pitchFamily="2" charset="0"/>
              </a:rPr>
              <a:t>Waste</a:t>
            </a:r>
          </a:p>
          <a:p>
            <a:pPr>
              <a:lnSpc>
                <a:spcPct val="114000"/>
              </a:lnSpc>
              <a:spcBef>
                <a:spcPts val="0"/>
              </a:spcBef>
            </a:pPr>
            <a:r>
              <a:rPr lang="en-GB" sz="2200" dirty="0">
                <a:solidFill>
                  <a:srgbClr val="425D86"/>
                </a:solidFill>
                <a:latin typeface="Roboto" panose="02000000000000000000" pitchFamily="2" charset="0"/>
              </a:rPr>
              <a:t>Anti-social behaviour</a:t>
            </a:r>
          </a:p>
          <a:p>
            <a:pPr>
              <a:lnSpc>
                <a:spcPct val="114000"/>
              </a:lnSpc>
              <a:spcBef>
                <a:spcPts val="0"/>
              </a:spcBef>
            </a:pPr>
            <a:r>
              <a:rPr lang="en-GB" sz="2200" dirty="0">
                <a:solidFill>
                  <a:srgbClr val="425D86"/>
                </a:solidFill>
                <a:latin typeface="Roboto" panose="02000000000000000000" pitchFamily="2" charset="0"/>
              </a:rPr>
              <a:t>Breach of the immigration act</a:t>
            </a:r>
          </a:p>
          <a:p>
            <a:pPr>
              <a:lnSpc>
                <a:spcPct val="114000"/>
              </a:lnSpc>
              <a:spcBef>
                <a:spcPts val="0"/>
              </a:spcBef>
            </a:pPr>
            <a:r>
              <a:rPr lang="en-GB" sz="2200" dirty="0">
                <a:solidFill>
                  <a:srgbClr val="425D86"/>
                </a:solidFill>
                <a:latin typeface="Roboto" panose="02000000000000000000" pitchFamily="2" charset="0"/>
              </a:rPr>
              <a:t>Other forms of illegal activity </a:t>
            </a:r>
          </a:p>
          <a:p>
            <a:pPr>
              <a:lnSpc>
                <a:spcPct val="114000"/>
              </a:lnSpc>
              <a:spcBef>
                <a:spcPts val="0"/>
              </a:spcBef>
              <a:buFontTx/>
              <a:buChar char="-"/>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b="1" i="0" dirty="0">
                <a:solidFill>
                  <a:srgbClr val="425D86"/>
                </a:solidFill>
                <a:effectLst/>
                <a:latin typeface="Roboto" panose="02000000000000000000" pitchFamily="2" charset="0"/>
              </a:rPr>
              <a:t>Finally, landlords can be </a:t>
            </a:r>
            <a:r>
              <a:rPr lang="en-GB" sz="2200" b="1" i="0" u="sng" dirty="0">
                <a:solidFill>
                  <a:srgbClr val="425D86"/>
                </a:solidFill>
                <a:effectLst/>
                <a:latin typeface="Roboto" panose="02000000000000000000" pitchFamily="2" charset="0"/>
              </a:rPr>
              <a:t>criminally liable </a:t>
            </a:r>
            <a:r>
              <a:rPr lang="en-GB" sz="2200" b="1" i="0" dirty="0">
                <a:solidFill>
                  <a:srgbClr val="425D86"/>
                </a:solidFill>
                <a:effectLst/>
                <a:latin typeface="Roboto" panose="02000000000000000000" pitchFamily="2" charset="0"/>
              </a:rPr>
              <a:t>if they are aware illegal activity is taking place and do not report it or takes step to prevent it</a:t>
            </a:r>
            <a:endParaRPr lang="en-GB" sz="2200" b="1" dirty="0">
              <a:latin typeface="Tw Cen MT" panose="020B0602020104020603" pitchFamily="34" charset="0"/>
            </a:endParaRPr>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extLst>
              <p:ext uri="{D42A27DB-BD31-4B8C-83A1-F6EECF244321}">
                <p14:modId xmlns:p14="http://schemas.microsoft.com/office/powerpoint/2010/main" val="3567196158"/>
              </p:ext>
            </p:extLst>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4147" name="Acrobat Document" r:id="rId4" imgW="8772314" imgH="4429090" progId="AcroExch.Document.DC">
                  <p:embed/>
                </p:oleObj>
              </mc:Choice>
              <mc:Fallback>
                <p:oleObj name="Acrobat Document" r:id="rId4" imgW="8772314" imgH="4429090" progId="AcroExch.Document.DC">
                  <p:embed/>
                  <p:pic>
                    <p:nvPicPr>
                      <p:cNvPr id="2" name="Object 1">
                        <a:extLst>
                          <a:ext uri="{FF2B5EF4-FFF2-40B4-BE49-F238E27FC236}">
                            <a16:creationId xmlns:a16="http://schemas.microsoft.com/office/drawing/2014/main" id="{F4187456-81DA-4F32-BCDE-FC7569D7F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3" name="Group 2">
            <a:extLst>
              <a:ext uri="{FF2B5EF4-FFF2-40B4-BE49-F238E27FC236}">
                <a16:creationId xmlns:a16="http://schemas.microsoft.com/office/drawing/2014/main" id="{F804D22C-3183-4D1A-8586-AEF169A21052}"/>
              </a:ext>
            </a:extLst>
          </p:cNvPr>
          <p:cNvGrpSpPr/>
          <p:nvPr/>
        </p:nvGrpSpPr>
        <p:grpSpPr>
          <a:xfrm>
            <a:off x="15906608" y="0"/>
            <a:ext cx="2722622" cy="9320508"/>
            <a:chOff x="15906608" y="0"/>
            <a:chExt cx="2722622" cy="9320508"/>
          </a:xfrm>
        </p:grpSpPr>
        <p:sp>
          <p:nvSpPr>
            <p:cNvPr id="20" name="Rectangle 19">
              <a:extLst>
                <a:ext uri="{FF2B5EF4-FFF2-40B4-BE49-F238E27FC236}">
                  <a16:creationId xmlns:a16="http://schemas.microsoft.com/office/drawing/2014/main" id="{E68CC08F-F36F-4C3D-AEBD-85C6F8070A06}"/>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21" name="Graphic 20" descr="Man">
              <a:extLst>
                <a:ext uri="{FF2B5EF4-FFF2-40B4-BE49-F238E27FC236}">
                  <a16:creationId xmlns:a16="http://schemas.microsoft.com/office/drawing/2014/main" id="{9088BB6A-227D-4008-B0D6-249AFCAC5F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35805" y="27143"/>
              <a:ext cx="1103425" cy="1103425"/>
            </a:xfrm>
            <a:prstGeom prst="rect">
              <a:avLst/>
            </a:prstGeom>
          </p:spPr>
        </p:pic>
        <p:pic>
          <p:nvPicPr>
            <p:cNvPr id="22" name="Graphic 21" descr="Woman">
              <a:extLst>
                <a:ext uri="{FF2B5EF4-FFF2-40B4-BE49-F238E27FC236}">
                  <a16:creationId xmlns:a16="http://schemas.microsoft.com/office/drawing/2014/main" id="{3C76D372-E4C2-418F-820E-31020FA5D7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98616" y="409878"/>
              <a:ext cx="1138164" cy="1138164"/>
            </a:xfrm>
            <a:prstGeom prst="rect">
              <a:avLst/>
            </a:prstGeom>
          </p:spPr>
        </p:pic>
        <p:pic>
          <p:nvPicPr>
            <p:cNvPr id="23" name="Graphic 22" descr="Person in wheelchair">
              <a:extLst>
                <a:ext uri="{FF2B5EF4-FFF2-40B4-BE49-F238E27FC236}">
                  <a16:creationId xmlns:a16="http://schemas.microsoft.com/office/drawing/2014/main" id="{F068E0F4-2595-4833-BBD1-3E2202022E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92928" y="1107710"/>
              <a:ext cx="1081913" cy="1172676"/>
            </a:xfrm>
            <a:prstGeom prst="rect">
              <a:avLst/>
            </a:prstGeom>
          </p:spPr>
        </p:pic>
        <p:pic>
          <p:nvPicPr>
            <p:cNvPr id="24" name="Graphic 23" descr="Family with two children">
              <a:extLst>
                <a:ext uri="{FF2B5EF4-FFF2-40B4-BE49-F238E27FC236}">
                  <a16:creationId xmlns:a16="http://schemas.microsoft.com/office/drawing/2014/main" id="{740B6A28-2264-444A-B7E3-8BD2D7FB30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493" y="6928966"/>
              <a:ext cx="1371600" cy="1371600"/>
            </a:xfrm>
            <a:prstGeom prst="rect">
              <a:avLst/>
            </a:prstGeom>
          </p:spPr>
        </p:pic>
        <p:pic>
          <p:nvPicPr>
            <p:cNvPr id="25" name="Graphic 24" descr="Man with baby">
              <a:extLst>
                <a:ext uri="{FF2B5EF4-FFF2-40B4-BE49-F238E27FC236}">
                  <a16:creationId xmlns:a16="http://schemas.microsoft.com/office/drawing/2014/main" id="{DC99C339-C294-4940-8F41-53A2D09783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39880" y="3187570"/>
              <a:ext cx="1371600" cy="1371600"/>
            </a:xfrm>
            <a:prstGeom prst="rect">
              <a:avLst/>
            </a:prstGeom>
          </p:spPr>
        </p:pic>
        <p:pic>
          <p:nvPicPr>
            <p:cNvPr id="26" name="Graphic 25" descr="Pregnant lady">
              <a:extLst>
                <a:ext uri="{FF2B5EF4-FFF2-40B4-BE49-F238E27FC236}">
                  <a16:creationId xmlns:a16="http://schemas.microsoft.com/office/drawing/2014/main" id="{EB301CF0-8F16-47D6-92B7-DFB0EE9EA8F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6608" y="2419176"/>
              <a:ext cx="1371600" cy="1371600"/>
            </a:xfrm>
            <a:prstGeom prst="rect">
              <a:avLst/>
            </a:prstGeom>
          </p:spPr>
        </p:pic>
        <p:pic>
          <p:nvPicPr>
            <p:cNvPr id="27" name="Graphic 26" descr="Woman with stroller">
              <a:extLst>
                <a:ext uri="{FF2B5EF4-FFF2-40B4-BE49-F238E27FC236}">
                  <a16:creationId xmlns:a16="http://schemas.microsoft.com/office/drawing/2014/main" id="{467CA41B-9E2B-4298-AAF5-E45441B36A7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134290" y="4308532"/>
              <a:ext cx="1371600" cy="1371600"/>
            </a:xfrm>
            <a:prstGeom prst="rect">
              <a:avLst/>
            </a:prstGeom>
          </p:spPr>
        </p:pic>
        <p:pic>
          <p:nvPicPr>
            <p:cNvPr id="28" name="Graphic 27" descr="Child with balloon">
              <a:extLst>
                <a:ext uri="{FF2B5EF4-FFF2-40B4-BE49-F238E27FC236}">
                  <a16:creationId xmlns:a16="http://schemas.microsoft.com/office/drawing/2014/main" id="{A5457D5B-D15F-4287-92C2-59CD90ABFA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257630" y="1809150"/>
              <a:ext cx="1371600" cy="1371600"/>
            </a:xfrm>
            <a:prstGeom prst="rect">
              <a:avLst/>
            </a:prstGeom>
          </p:spPr>
        </p:pic>
        <p:pic>
          <p:nvPicPr>
            <p:cNvPr id="29" name="Graphic 28" descr="Children">
              <a:extLst>
                <a:ext uri="{FF2B5EF4-FFF2-40B4-BE49-F238E27FC236}">
                  <a16:creationId xmlns:a16="http://schemas.microsoft.com/office/drawing/2014/main" id="{5AC7D4B2-067F-4AF5-9D35-7E238F5E524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15493" y="7948908"/>
              <a:ext cx="1371600" cy="1371600"/>
            </a:xfrm>
            <a:prstGeom prst="rect">
              <a:avLst/>
            </a:prstGeom>
          </p:spPr>
        </p:pic>
        <p:pic>
          <p:nvPicPr>
            <p:cNvPr id="31" name="Graphic 30" descr="Man with cane">
              <a:extLst>
                <a:ext uri="{FF2B5EF4-FFF2-40B4-BE49-F238E27FC236}">
                  <a16:creationId xmlns:a16="http://schemas.microsoft.com/office/drawing/2014/main" id="{0E7F023C-A77F-4122-A520-51AEDC46BE1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068527" y="5362338"/>
              <a:ext cx="1371600" cy="1371600"/>
            </a:xfrm>
            <a:prstGeom prst="rect">
              <a:avLst/>
            </a:prstGeom>
          </p:spPr>
        </p:pic>
        <p:pic>
          <p:nvPicPr>
            <p:cNvPr id="32" name="Graphic 31" descr="Man with kid">
              <a:extLst>
                <a:ext uri="{FF2B5EF4-FFF2-40B4-BE49-F238E27FC236}">
                  <a16:creationId xmlns:a16="http://schemas.microsoft.com/office/drawing/2014/main" id="{A580A84D-8D4F-41CA-9A6B-A535DB331AA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72466" y="5963300"/>
              <a:ext cx="1371600" cy="1371600"/>
            </a:xfrm>
            <a:prstGeom prst="rect">
              <a:avLst/>
            </a:prstGeom>
          </p:spPr>
        </p:pic>
      </p:grpSp>
    </p:spTree>
    <p:extLst>
      <p:ext uri="{BB962C8B-B14F-4D97-AF65-F5344CB8AC3E}">
        <p14:creationId xmlns:p14="http://schemas.microsoft.com/office/powerpoint/2010/main" val="96203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2766765"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521565" y="1535333"/>
            <a:ext cx="14931989" cy="8072492"/>
          </a:xfrm>
          <a:prstGeom prst="rect">
            <a:avLst/>
          </a:prstGeom>
          <a:noFill/>
          <a:ln>
            <a:noFill/>
          </a:ln>
        </p:spPr>
        <p:txBody>
          <a:bodyPr vert="horz" lIns="137160" tIns="68580" rIns="137160" bIns="685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200" b="1" dirty="0">
                <a:solidFill>
                  <a:srgbClr val="425D86"/>
                </a:solidFill>
                <a:latin typeface="Roboto" panose="02000000000000000000" pitchFamily="2" charset="0"/>
              </a:rPr>
              <a:t>What is Modern Slavery?</a:t>
            </a:r>
          </a:p>
          <a:p>
            <a:pPr marL="0" indent="0">
              <a:lnSpc>
                <a:spcPct val="114000"/>
              </a:lnSpc>
              <a:spcBef>
                <a:spcPts val="0"/>
              </a:spcBef>
              <a:buNone/>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dirty="0">
                <a:solidFill>
                  <a:srgbClr val="425D86"/>
                </a:solidFill>
                <a:latin typeface="Roboto" panose="02000000000000000000" pitchFamily="2" charset="0"/>
              </a:rPr>
              <a:t>Modern slavery is an umbrella term, encompassing human trafficking, slavery, servitude and forced labour. </a:t>
            </a:r>
          </a:p>
          <a:p>
            <a:pPr marL="0" indent="0">
              <a:lnSpc>
                <a:spcPct val="114000"/>
              </a:lnSpc>
              <a:spcBef>
                <a:spcPts val="0"/>
              </a:spcBef>
              <a:buNone/>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b="1" dirty="0">
                <a:solidFill>
                  <a:srgbClr val="425D86"/>
                </a:solidFill>
                <a:latin typeface="Roboto" panose="02000000000000000000" pitchFamily="2" charset="0"/>
              </a:rPr>
              <a:t>Slavery: </a:t>
            </a:r>
            <a:r>
              <a:rPr lang="en-GB" sz="2200" dirty="0">
                <a:solidFill>
                  <a:srgbClr val="425D86"/>
                </a:solidFill>
                <a:latin typeface="Roboto" panose="02000000000000000000" pitchFamily="2" charset="0"/>
              </a:rPr>
              <a:t>Someone is in slavery if they are forced to work through mental or physical threat; owned or controlled by an ‘employer’, usually through mental or physical abuse or the threat of abuse; dehumanised, treated as a commodity or bought and sold as ‘property’; physically constrained or have restrictions placed on their freedom</a:t>
            </a:r>
          </a:p>
          <a:p>
            <a:pPr marL="0" indent="0">
              <a:lnSpc>
                <a:spcPct val="114000"/>
              </a:lnSpc>
              <a:spcBef>
                <a:spcPts val="0"/>
              </a:spcBef>
              <a:buNone/>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b="1" dirty="0">
                <a:solidFill>
                  <a:srgbClr val="425D86"/>
                </a:solidFill>
                <a:latin typeface="Roboto" panose="02000000000000000000" pitchFamily="2" charset="0"/>
              </a:rPr>
              <a:t>Servitude: </a:t>
            </a:r>
            <a:r>
              <a:rPr lang="en-GB" sz="2200" dirty="0">
                <a:solidFill>
                  <a:srgbClr val="425D86"/>
                </a:solidFill>
                <a:latin typeface="Roboto" panose="02000000000000000000" pitchFamily="2" charset="0"/>
              </a:rPr>
              <a:t>Servitude is similar to slavery, in that a person is under an obligation to provide a service which is imposed on them, but there is no element of ownership.</a:t>
            </a:r>
          </a:p>
          <a:p>
            <a:pPr marL="0" indent="0">
              <a:lnSpc>
                <a:spcPct val="114000"/>
              </a:lnSpc>
              <a:spcBef>
                <a:spcPts val="0"/>
              </a:spcBef>
              <a:buNone/>
            </a:pPr>
            <a:endParaRPr lang="en-GB" sz="2200" dirty="0">
              <a:solidFill>
                <a:srgbClr val="425D86"/>
              </a:solidFill>
              <a:latin typeface="Roboto" panose="02000000000000000000" pitchFamily="2" charset="0"/>
            </a:endParaRPr>
          </a:p>
          <a:p>
            <a:pPr marL="0" indent="0">
              <a:lnSpc>
                <a:spcPct val="114000"/>
              </a:lnSpc>
              <a:spcBef>
                <a:spcPts val="0"/>
              </a:spcBef>
              <a:buNone/>
            </a:pPr>
            <a:r>
              <a:rPr lang="en-GB" sz="2200" b="1" dirty="0">
                <a:solidFill>
                  <a:srgbClr val="425D86"/>
                </a:solidFill>
                <a:latin typeface="Roboto" panose="02000000000000000000" pitchFamily="2" charset="0"/>
              </a:rPr>
              <a:t>Forced work: </a:t>
            </a:r>
            <a:r>
              <a:rPr lang="en-GB" sz="2200" dirty="0">
                <a:solidFill>
                  <a:srgbClr val="425D86"/>
                </a:solidFill>
                <a:latin typeface="Roboto" panose="02000000000000000000" pitchFamily="2" charset="0"/>
              </a:rPr>
              <a:t>Forced work is defined as ‘work or service which is exacted from any person under the menace of any penalty and for which the person has not offered themself voluntarily’. Forced work has been uncovered in a number of different industries including manufacturing, food processing, agriculture and hospitality</a:t>
            </a:r>
          </a:p>
          <a:p>
            <a:pPr marL="0" indent="0">
              <a:lnSpc>
                <a:spcPct val="114000"/>
              </a:lnSpc>
              <a:spcBef>
                <a:spcPts val="0"/>
              </a:spcBef>
              <a:buNone/>
            </a:pPr>
            <a:endParaRPr lang="en-GB" sz="2200" b="1" dirty="0">
              <a:solidFill>
                <a:srgbClr val="425D86"/>
              </a:solidFill>
              <a:latin typeface="Roboto" panose="02000000000000000000" pitchFamily="2" charset="0"/>
            </a:endParaRPr>
          </a:p>
          <a:p>
            <a:pPr marL="0" indent="0">
              <a:lnSpc>
                <a:spcPct val="114000"/>
              </a:lnSpc>
              <a:spcBef>
                <a:spcPts val="0"/>
              </a:spcBef>
              <a:buNone/>
            </a:pPr>
            <a:r>
              <a:rPr lang="en-GB" sz="2200" b="1" dirty="0">
                <a:solidFill>
                  <a:srgbClr val="425D86"/>
                </a:solidFill>
                <a:latin typeface="Roboto" panose="02000000000000000000" pitchFamily="2" charset="0"/>
              </a:rPr>
              <a:t>Human trafficking: </a:t>
            </a:r>
            <a:r>
              <a:rPr lang="en-GB" sz="2200" dirty="0">
                <a:solidFill>
                  <a:srgbClr val="425D86"/>
                </a:solidFill>
                <a:latin typeface="Roboto" panose="02000000000000000000" pitchFamily="2" charset="0"/>
              </a:rPr>
              <a:t>Human trafficking is when adults and children are moved and forced into exploitation. The movement could be international but also within the country, from one city to another or even just a few streets. A person is a victim of human trafficking even if they haven’t yet been exploited but have been moved for the purposes of exploitation</a:t>
            </a:r>
          </a:p>
          <a:p>
            <a:pPr>
              <a:lnSpc>
                <a:spcPct val="114000"/>
              </a:lnSpc>
              <a:spcBef>
                <a:spcPts val="0"/>
              </a:spcBef>
            </a:pPr>
            <a:endParaRPr lang="en-GB" sz="3200" dirty="0">
              <a:latin typeface="Tw Cen MT" panose="020B0602020104020603" pitchFamily="34" charset="0"/>
            </a:endParaRPr>
          </a:p>
          <a:p>
            <a:pPr marL="0" indent="0">
              <a:lnSpc>
                <a:spcPct val="114000"/>
              </a:lnSpc>
              <a:spcBef>
                <a:spcPts val="0"/>
              </a:spcBef>
              <a:buNone/>
            </a:pPr>
            <a:endParaRPr lang="en-GB" sz="3200" dirty="0">
              <a:latin typeface="Tw Cen MT" panose="020B0602020104020603" pitchFamily="34" charset="0"/>
            </a:endParaRPr>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22547" name="Acrobat Document" r:id="rId4" imgW="8772314" imgH="4429090" progId="AcroExch.Document.DC">
                  <p:embed/>
                </p:oleObj>
              </mc:Choice>
              <mc:Fallback>
                <p:oleObj name="Acrobat Document" r:id="rId4" imgW="8772314" imgH="4429090" progId="AcroExch.Document.DC">
                  <p:embed/>
                  <p:pic>
                    <p:nvPicPr>
                      <p:cNvPr id="30" name="Object 29">
                        <a:extLst>
                          <a:ext uri="{FF2B5EF4-FFF2-40B4-BE49-F238E27FC236}">
                            <a16:creationId xmlns:a16="http://schemas.microsoft.com/office/drawing/2014/main" id="{206F872C-E6CE-4907-A0FF-4ECEAA251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19" name="Group 18">
            <a:extLst>
              <a:ext uri="{FF2B5EF4-FFF2-40B4-BE49-F238E27FC236}">
                <a16:creationId xmlns:a16="http://schemas.microsoft.com/office/drawing/2014/main" id="{80958802-BA9C-499D-BAE4-E335418313C1}"/>
              </a:ext>
            </a:extLst>
          </p:cNvPr>
          <p:cNvGrpSpPr/>
          <p:nvPr/>
        </p:nvGrpSpPr>
        <p:grpSpPr>
          <a:xfrm>
            <a:off x="15906608" y="0"/>
            <a:ext cx="2722622" cy="9320508"/>
            <a:chOff x="15906608" y="0"/>
            <a:chExt cx="2722622" cy="9320508"/>
          </a:xfrm>
        </p:grpSpPr>
        <p:sp>
          <p:nvSpPr>
            <p:cNvPr id="20" name="Rectangle 19">
              <a:extLst>
                <a:ext uri="{FF2B5EF4-FFF2-40B4-BE49-F238E27FC236}">
                  <a16:creationId xmlns:a16="http://schemas.microsoft.com/office/drawing/2014/main" id="{73BED010-43B6-416F-A5E2-FA76D852B2A7}"/>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21" name="Graphic 20" descr="Man">
              <a:extLst>
                <a:ext uri="{FF2B5EF4-FFF2-40B4-BE49-F238E27FC236}">
                  <a16:creationId xmlns:a16="http://schemas.microsoft.com/office/drawing/2014/main" id="{B40F7A0D-B619-4A0D-B98D-925D628B78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35805" y="27143"/>
              <a:ext cx="1103425" cy="1103425"/>
            </a:xfrm>
            <a:prstGeom prst="rect">
              <a:avLst/>
            </a:prstGeom>
          </p:spPr>
        </p:pic>
        <p:pic>
          <p:nvPicPr>
            <p:cNvPr id="22" name="Graphic 21" descr="Woman">
              <a:extLst>
                <a:ext uri="{FF2B5EF4-FFF2-40B4-BE49-F238E27FC236}">
                  <a16:creationId xmlns:a16="http://schemas.microsoft.com/office/drawing/2014/main" id="{389DDCFF-2B79-4E35-90D2-F8C3B0840A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98616" y="409878"/>
              <a:ext cx="1138164" cy="1138164"/>
            </a:xfrm>
            <a:prstGeom prst="rect">
              <a:avLst/>
            </a:prstGeom>
          </p:spPr>
        </p:pic>
        <p:pic>
          <p:nvPicPr>
            <p:cNvPr id="23" name="Graphic 22" descr="Person in wheelchair">
              <a:extLst>
                <a:ext uri="{FF2B5EF4-FFF2-40B4-BE49-F238E27FC236}">
                  <a16:creationId xmlns:a16="http://schemas.microsoft.com/office/drawing/2014/main" id="{681C30D7-6FFD-482F-90CD-75E476B244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92928" y="1107710"/>
              <a:ext cx="1081913" cy="1172676"/>
            </a:xfrm>
            <a:prstGeom prst="rect">
              <a:avLst/>
            </a:prstGeom>
          </p:spPr>
        </p:pic>
        <p:pic>
          <p:nvPicPr>
            <p:cNvPr id="24" name="Graphic 23" descr="Family with two children">
              <a:extLst>
                <a:ext uri="{FF2B5EF4-FFF2-40B4-BE49-F238E27FC236}">
                  <a16:creationId xmlns:a16="http://schemas.microsoft.com/office/drawing/2014/main" id="{1806A8C5-A76C-4722-978C-4918786BD4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493" y="6928966"/>
              <a:ext cx="1371600" cy="1371600"/>
            </a:xfrm>
            <a:prstGeom prst="rect">
              <a:avLst/>
            </a:prstGeom>
          </p:spPr>
        </p:pic>
        <p:pic>
          <p:nvPicPr>
            <p:cNvPr id="25" name="Graphic 24" descr="Man with baby">
              <a:extLst>
                <a:ext uri="{FF2B5EF4-FFF2-40B4-BE49-F238E27FC236}">
                  <a16:creationId xmlns:a16="http://schemas.microsoft.com/office/drawing/2014/main" id="{A40D0959-AC0A-4AEB-B861-8308494A62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39880" y="3187570"/>
              <a:ext cx="1371600" cy="1371600"/>
            </a:xfrm>
            <a:prstGeom prst="rect">
              <a:avLst/>
            </a:prstGeom>
          </p:spPr>
        </p:pic>
        <p:pic>
          <p:nvPicPr>
            <p:cNvPr id="26" name="Graphic 25" descr="Pregnant lady">
              <a:extLst>
                <a:ext uri="{FF2B5EF4-FFF2-40B4-BE49-F238E27FC236}">
                  <a16:creationId xmlns:a16="http://schemas.microsoft.com/office/drawing/2014/main" id="{0DAE5D00-66DD-409D-A3E4-35C0240D190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6608" y="2419176"/>
              <a:ext cx="1371600" cy="1371600"/>
            </a:xfrm>
            <a:prstGeom prst="rect">
              <a:avLst/>
            </a:prstGeom>
          </p:spPr>
        </p:pic>
        <p:pic>
          <p:nvPicPr>
            <p:cNvPr id="27" name="Graphic 26" descr="Woman with stroller">
              <a:extLst>
                <a:ext uri="{FF2B5EF4-FFF2-40B4-BE49-F238E27FC236}">
                  <a16:creationId xmlns:a16="http://schemas.microsoft.com/office/drawing/2014/main" id="{9658E0C5-15B1-4A71-88A4-AC2566033BC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134290" y="4308532"/>
              <a:ext cx="1371600" cy="1371600"/>
            </a:xfrm>
            <a:prstGeom prst="rect">
              <a:avLst/>
            </a:prstGeom>
          </p:spPr>
        </p:pic>
        <p:pic>
          <p:nvPicPr>
            <p:cNvPr id="28" name="Graphic 27" descr="Child with balloon">
              <a:extLst>
                <a:ext uri="{FF2B5EF4-FFF2-40B4-BE49-F238E27FC236}">
                  <a16:creationId xmlns:a16="http://schemas.microsoft.com/office/drawing/2014/main" id="{505F3430-50CA-4452-A45A-B3C879A39B9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257630" y="1809150"/>
              <a:ext cx="1371600" cy="1371600"/>
            </a:xfrm>
            <a:prstGeom prst="rect">
              <a:avLst/>
            </a:prstGeom>
          </p:spPr>
        </p:pic>
        <p:pic>
          <p:nvPicPr>
            <p:cNvPr id="29" name="Graphic 28" descr="Children">
              <a:extLst>
                <a:ext uri="{FF2B5EF4-FFF2-40B4-BE49-F238E27FC236}">
                  <a16:creationId xmlns:a16="http://schemas.microsoft.com/office/drawing/2014/main" id="{444C5313-D305-41E3-8C37-EA8C66362F6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15493" y="7948908"/>
              <a:ext cx="1371600" cy="1371600"/>
            </a:xfrm>
            <a:prstGeom prst="rect">
              <a:avLst/>
            </a:prstGeom>
          </p:spPr>
        </p:pic>
        <p:pic>
          <p:nvPicPr>
            <p:cNvPr id="31" name="Graphic 30" descr="Man with cane">
              <a:extLst>
                <a:ext uri="{FF2B5EF4-FFF2-40B4-BE49-F238E27FC236}">
                  <a16:creationId xmlns:a16="http://schemas.microsoft.com/office/drawing/2014/main" id="{DCAD5124-0090-43B3-923C-ABD851A6D74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068527" y="5362338"/>
              <a:ext cx="1371600" cy="1371600"/>
            </a:xfrm>
            <a:prstGeom prst="rect">
              <a:avLst/>
            </a:prstGeom>
          </p:spPr>
        </p:pic>
        <p:pic>
          <p:nvPicPr>
            <p:cNvPr id="32" name="Graphic 31" descr="Man with kid">
              <a:extLst>
                <a:ext uri="{FF2B5EF4-FFF2-40B4-BE49-F238E27FC236}">
                  <a16:creationId xmlns:a16="http://schemas.microsoft.com/office/drawing/2014/main" id="{FF4D2E3B-553D-4C24-B019-BA27FE8F67F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72466" y="5963300"/>
              <a:ext cx="1371600" cy="1371600"/>
            </a:xfrm>
            <a:prstGeom prst="rect">
              <a:avLst/>
            </a:prstGeom>
          </p:spPr>
        </p:pic>
      </p:grpSp>
    </p:spTree>
    <p:extLst>
      <p:ext uri="{BB962C8B-B14F-4D97-AF65-F5344CB8AC3E}">
        <p14:creationId xmlns:p14="http://schemas.microsoft.com/office/powerpoint/2010/main" val="392484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2766765"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521565" y="1535333"/>
            <a:ext cx="14939873" cy="7640745"/>
          </a:xfrm>
          <a:prstGeom prst="rect">
            <a:avLst/>
          </a:prstGeom>
          <a:noFill/>
          <a:ln>
            <a:noFill/>
          </a:ln>
        </p:spPr>
        <p:txBody>
          <a:bodyPr vert="horz" lIns="137160" tIns="68580" rIns="137160" bIns="685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000" dirty="0">
                <a:solidFill>
                  <a:srgbClr val="425D86"/>
                </a:solidFill>
                <a:latin typeface="Roboto" panose="02000000000000000000" pitchFamily="2" charset="0"/>
              </a:rPr>
              <a:t>Victims of modern slavery can be exploited in many different ways and may experience more than one type of exploitation at the same time. </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Sexual exploitation: </a:t>
            </a:r>
            <a:r>
              <a:rPr lang="en-GB" sz="2000" dirty="0">
                <a:solidFill>
                  <a:srgbClr val="425D86"/>
                </a:solidFill>
                <a:latin typeface="Roboto" panose="02000000000000000000" pitchFamily="2" charset="0"/>
              </a:rPr>
              <a:t>victims may be forced into prostitution, pornography or lap dancing for little or no pay. They may be deprived of their freedom of movement and subjected to threats and violence</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Labour exploitation: </a:t>
            </a:r>
            <a:r>
              <a:rPr lang="en-GB" sz="2000" dirty="0">
                <a:solidFill>
                  <a:srgbClr val="425D86"/>
                </a:solidFill>
                <a:latin typeface="Roboto" panose="02000000000000000000" pitchFamily="2" charset="0"/>
              </a:rPr>
              <a:t>a victim is made to work with little or no pay, and may face violence or threats. If they are foreign nationals, their passports may be confiscated by their exploiters and they may be made to live in terrible conditions and under constant threat</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Forced criminality: </a:t>
            </a:r>
            <a:r>
              <a:rPr lang="en-GB" sz="2000" dirty="0">
                <a:solidFill>
                  <a:srgbClr val="425D86"/>
                </a:solidFill>
                <a:latin typeface="Roboto" panose="02000000000000000000" pitchFamily="2" charset="0"/>
              </a:rPr>
              <a:t>victims can be forced to participate in a range of illegal activities including pick pocketing, shop lifting, cannabis cultivation, county lines exploitation and other activities</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Organ harvesting: </a:t>
            </a:r>
            <a:r>
              <a:rPr lang="en-GB" sz="2000" dirty="0">
                <a:solidFill>
                  <a:srgbClr val="425D86"/>
                </a:solidFill>
                <a:latin typeface="Roboto" panose="02000000000000000000" pitchFamily="2" charset="0"/>
              </a:rPr>
              <a:t>victims are trafficked in order for their internal organs (typically kidneys or the liver) to be harvested for transplant</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Domestic servitude: </a:t>
            </a:r>
            <a:r>
              <a:rPr lang="en-GB" sz="2000" dirty="0">
                <a:solidFill>
                  <a:srgbClr val="425D86"/>
                </a:solidFill>
                <a:latin typeface="Roboto" panose="02000000000000000000" pitchFamily="2" charset="0"/>
              </a:rPr>
              <a:t>victims work in a household where they may be ill-treated, humiliated, subjected to exhausting hours, forced to work and live under unbearable conditions or forced to work for little or no pay. In some cases forced marriage can lead to domestic servitude</a:t>
            </a:r>
          </a:p>
          <a:p>
            <a:pPr marL="0" indent="0">
              <a:lnSpc>
                <a:spcPct val="114000"/>
              </a:lnSpc>
              <a:spcBef>
                <a:spcPts val="0"/>
              </a:spcBef>
              <a:buNone/>
            </a:pPr>
            <a:endParaRPr lang="en-GB" sz="2000" dirty="0"/>
          </a:p>
          <a:p>
            <a:pPr marL="0" indent="0">
              <a:lnSpc>
                <a:spcPct val="114000"/>
              </a:lnSpc>
              <a:spcBef>
                <a:spcPts val="0"/>
              </a:spcBef>
              <a:buNone/>
            </a:pPr>
            <a:r>
              <a:rPr lang="en-GB" sz="2000" b="1" dirty="0">
                <a:solidFill>
                  <a:srgbClr val="425D86"/>
                </a:solidFill>
                <a:latin typeface="Roboto" panose="02000000000000000000" pitchFamily="2" charset="0"/>
              </a:rPr>
              <a:t>Financial exploitation: </a:t>
            </a:r>
            <a:r>
              <a:rPr lang="en-GB" sz="2000" dirty="0">
                <a:solidFill>
                  <a:srgbClr val="425D86"/>
                </a:solidFill>
                <a:latin typeface="Roboto" panose="02000000000000000000" pitchFamily="2" charset="0"/>
              </a:rPr>
              <a:t>benefit fraud, where benefits are falsely claimed by perpetrators on behalf of their workers; bank accounts being opened in a victim’s name but used by perpetrators; or workers’ wages being paid directly into the exploiters own bank accounts by companies who think they are paying a worker individually</a:t>
            </a:r>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18460" name="Acrobat Document" r:id="rId4" imgW="8772314" imgH="4429090" progId="AcroExch.Document.DC">
                  <p:embed/>
                </p:oleObj>
              </mc:Choice>
              <mc:Fallback>
                <p:oleObj name="Acrobat Document" r:id="rId4" imgW="8772314" imgH="4429090" progId="AcroExch.Document.DC">
                  <p:embed/>
                  <p:pic>
                    <p:nvPicPr>
                      <p:cNvPr id="30" name="Object 29">
                        <a:extLst>
                          <a:ext uri="{FF2B5EF4-FFF2-40B4-BE49-F238E27FC236}">
                            <a16:creationId xmlns:a16="http://schemas.microsoft.com/office/drawing/2014/main" id="{206F872C-E6CE-4907-A0FF-4ECEAA251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33" name="Group 32">
            <a:extLst>
              <a:ext uri="{FF2B5EF4-FFF2-40B4-BE49-F238E27FC236}">
                <a16:creationId xmlns:a16="http://schemas.microsoft.com/office/drawing/2014/main" id="{70107D79-4E01-4455-AB07-FB240E8BFABE}"/>
              </a:ext>
            </a:extLst>
          </p:cNvPr>
          <p:cNvGrpSpPr/>
          <p:nvPr/>
        </p:nvGrpSpPr>
        <p:grpSpPr>
          <a:xfrm>
            <a:off x="15906608" y="0"/>
            <a:ext cx="2722622" cy="9320508"/>
            <a:chOff x="15906608" y="0"/>
            <a:chExt cx="2722622" cy="9320508"/>
          </a:xfrm>
        </p:grpSpPr>
        <p:sp>
          <p:nvSpPr>
            <p:cNvPr id="34" name="Rectangle 33">
              <a:extLst>
                <a:ext uri="{FF2B5EF4-FFF2-40B4-BE49-F238E27FC236}">
                  <a16:creationId xmlns:a16="http://schemas.microsoft.com/office/drawing/2014/main" id="{53511005-4FAE-43D9-B62C-63E52FD3E8BD}"/>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35" name="Graphic 34" descr="Man">
              <a:extLst>
                <a:ext uri="{FF2B5EF4-FFF2-40B4-BE49-F238E27FC236}">
                  <a16:creationId xmlns:a16="http://schemas.microsoft.com/office/drawing/2014/main" id="{AD078F2C-5161-4A6D-84C4-C9F6084F79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35805" y="27143"/>
              <a:ext cx="1103425" cy="1103425"/>
            </a:xfrm>
            <a:prstGeom prst="rect">
              <a:avLst/>
            </a:prstGeom>
          </p:spPr>
        </p:pic>
        <p:pic>
          <p:nvPicPr>
            <p:cNvPr id="36" name="Graphic 35" descr="Woman">
              <a:extLst>
                <a:ext uri="{FF2B5EF4-FFF2-40B4-BE49-F238E27FC236}">
                  <a16:creationId xmlns:a16="http://schemas.microsoft.com/office/drawing/2014/main" id="{0A3FAF04-398E-45C1-872F-88A179095B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98616" y="409878"/>
              <a:ext cx="1138164" cy="1138164"/>
            </a:xfrm>
            <a:prstGeom prst="rect">
              <a:avLst/>
            </a:prstGeom>
          </p:spPr>
        </p:pic>
        <p:pic>
          <p:nvPicPr>
            <p:cNvPr id="37" name="Graphic 36" descr="Person in wheelchair">
              <a:extLst>
                <a:ext uri="{FF2B5EF4-FFF2-40B4-BE49-F238E27FC236}">
                  <a16:creationId xmlns:a16="http://schemas.microsoft.com/office/drawing/2014/main" id="{69B5EB58-AEEB-4ADC-8B3B-64D4DB4A51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92928" y="1107710"/>
              <a:ext cx="1081913" cy="1172676"/>
            </a:xfrm>
            <a:prstGeom prst="rect">
              <a:avLst/>
            </a:prstGeom>
          </p:spPr>
        </p:pic>
        <p:pic>
          <p:nvPicPr>
            <p:cNvPr id="38" name="Graphic 37" descr="Family with two children">
              <a:extLst>
                <a:ext uri="{FF2B5EF4-FFF2-40B4-BE49-F238E27FC236}">
                  <a16:creationId xmlns:a16="http://schemas.microsoft.com/office/drawing/2014/main" id="{220B6858-7EF3-42DF-9D8C-CAA360DFB5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493" y="6928966"/>
              <a:ext cx="1371600" cy="1371600"/>
            </a:xfrm>
            <a:prstGeom prst="rect">
              <a:avLst/>
            </a:prstGeom>
          </p:spPr>
        </p:pic>
        <p:pic>
          <p:nvPicPr>
            <p:cNvPr id="39" name="Graphic 38" descr="Man with baby">
              <a:extLst>
                <a:ext uri="{FF2B5EF4-FFF2-40B4-BE49-F238E27FC236}">
                  <a16:creationId xmlns:a16="http://schemas.microsoft.com/office/drawing/2014/main" id="{D92CB7A7-5EBB-4836-B213-86C43323E5A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39880" y="3187570"/>
              <a:ext cx="1371600" cy="1371600"/>
            </a:xfrm>
            <a:prstGeom prst="rect">
              <a:avLst/>
            </a:prstGeom>
          </p:spPr>
        </p:pic>
        <p:pic>
          <p:nvPicPr>
            <p:cNvPr id="40" name="Graphic 39" descr="Pregnant lady">
              <a:extLst>
                <a:ext uri="{FF2B5EF4-FFF2-40B4-BE49-F238E27FC236}">
                  <a16:creationId xmlns:a16="http://schemas.microsoft.com/office/drawing/2014/main" id="{E4CFA1B7-53F5-4339-9568-AAA909BF6A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6608" y="2419176"/>
              <a:ext cx="1371600" cy="1371600"/>
            </a:xfrm>
            <a:prstGeom prst="rect">
              <a:avLst/>
            </a:prstGeom>
          </p:spPr>
        </p:pic>
        <p:pic>
          <p:nvPicPr>
            <p:cNvPr id="41" name="Graphic 40" descr="Woman with stroller">
              <a:extLst>
                <a:ext uri="{FF2B5EF4-FFF2-40B4-BE49-F238E27FC236}">
                  <a16:creationId xmlns:a16="http://schemas.microsoft.com/office/drawing/2014/main" id="{978DA5D2-9562-4A6B-AB4C-290DFB43DF4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134290" y="4308532"/>
              <a:ext cx="1371600" cy="1371600"/>
            </a:xfrm>
            <a:prstGeom prst="rect">
              <a:avLst/>
            </a:prstGeom>
          </p:spPr>
        </p:pic>
        <p:pic>
          <p:nvPicPr>
            <p:cNvPr id="42" name="Graphic 41" descr="Child with balloon">
              <a:extLst>
                <a:ext uri="{FF2B5EF4-FFF2-40B4-BE49-F238E27FC236}">
                  <a16:creationId xmlns:a16="http://schemas.microsoft.com/office/drawing/2014/main" id="{0E53DDC3-C42C-4BBD-BC93-CA49E872AB7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257630" y="1809150"/>
              <a:ext cx="1371600" cy="1371600"/>
            </a:xfrm>
            <a:prstGeom prst="rect">
              <a:avLst/>
            </a:prstGeom>
          </p:spPr>
        </p:pic>
        <p:pic>
          <p:nvPicPr>
            <p:cNvPr id="43" name="Graphic 42" descr="Children">
              <a:extLst>
                <a:ext uri="{FF2B5EF4-FFF2-40B4-BE49-F238E27FC236}">
                  <a16:creationId xmlns:a16="http://schemas.microsoft.com/office/drawing/2014/main" id="{4FD9712E-207D-4CAA-99A5-5B2BC0EBE72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15493" y="7948908"/>
              <a:ext cx="1371600" cy="1371600"/>
            </a:xfrm>
            <a:prstGeom prst="rect">
              <a:avLst/>
            </a:prstGeom>
          </p:spPr>
        </p:pic>
        <p:pic>
          <p:nvPicPr>
            <p:cNvPr id="44" name="Graphic 43" descr="Man with cane">
              <a:extLst>
                <a:ext uri="{FF2B5EF4-FFF2-40B4-BE49-F238E27FC236}">
                  <a16:creationId xmlns:a16="http://schemas.microsoft.com/office/drawing/2014/main" id="{B0B1D4D6-E10D-4D2E-A9E6-04D96580070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068527" y="5362338"/>
              <a:ext cx="1371600" cy="1371600"/>
            </a:xfrm>
            <a:prstGeom prst="rect">
              <a:avLst/>
            </a:prstGeom>
          </p:spPr>
        </p:pic>
        <p:pic>
          <p:nvPicPr>
            <p:cNvPr id="45" name="Graphic 44" descr="Man with kid">
              <a:extLst>
                <a:ext uri="{FF2B5EF4-FFF2-40B4-BE49-F238E27FC236}">
                  <a16:creationId xmlns:a16="http://schemas.microsoft.com/office/drawing/2014/main" id="{19267E24-F777-460A-9E8C-3D7F3F03F86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72466" y="5963300"/>
              <a:ext cx="1371600" cy="1371600"/>
            </a:xfrm>
            <a:prstGeom prst="rect">
              <a:avLst/>
            </a:prstGeom>
          </p:spPr>
        </p:pic>
      </p:grpSp>
    </p:spTree>
    <p:extLst>
      <p:ext uri="{BB962C8B-B14F-4D97-AF65-F5344CB8AC3E}">
        <p14:creationId xmlns:p14="http://schemas.microsoft.com/office/powerpoint/2010/main" val="106679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2766765"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427256" y="1365106"/>
            <a:ext cx="14939873" cy="7640745"/>
          </a:xfrm>
          <a:prstGeom prst="rect">
            <a:avLst/>
          </a:prstGeom>
          <a:noFill/>
          <a:ln>
            <a:noFill/>
          </a:ln>
        </p:spPr>
        <p:txBody>
          <a:bodyPr vert="horz" lIns="137160" tIns="68580" rIns="137160" bIns="6858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200" b="1" dirty="0">
                <a:solidFill>
                  <a:srgbClr val="425D86"/>
                </a:solidFill>
                <a:latin typeface="Roboto" panose="02000000000000000000" pitchFamily="2" charset="0"/>
              </a:rPr>
              <a:t>There are a number of ways landlords can help identify modern slavery:</a:t>
            </a:r>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19482" name="Acrobat Document" r:id="rId4" imgW="8772314" imgH="4429090" progId="AcroExch.Document.DC">
                  <p:embed/>
                </p:oleObj>
              </mc:Choice>
              <mc:Fallback>
                <p:oleObj name="Acrobat Document" r:id="rId4" imgW="8772314" imgH="4429090" progId="AcroExch.Document.DC">
                  <p:embed/>
                  <p:pic>
                    <p:nvPicPr>
                      <p:cNvPr id="30" name="Object 29">
                        <a:extLst>
                          <a:ext uri="{FF2B5EF4-FFF2-40B4-BE49-F238E27FC236}">
                            <a16:creationId xmlns:a16="http://schemas.microsoft.com/office/drawing/2014/main" id="{206F872C-E6CE-4907-A0FF-4ECEAA251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33" name="Group 32">
            <a:extLst>
              <a:ext uri="{FF2B5EF4-FFF2-40B4-BE49-F238E27FC236}">
                <a16:creationId xmlns:a16="http://schemas.microsoft.com/office/drawing/2014/main" id="{CC1DC820-8301-48BB-9107-8779355637D4}"/>
              </a:ext>
            </a:extLst>
          </p:cNvPr>
          <p:cNvGrpSpPr/>
          <p:nvPr/>
        </p:nvGrpSpPr>
        <p:grpSpPr>
          <a:xfrm>
            <a:off x="15906608" y="0"/>
            <a:ext cx="2722622" cy="9320508"/>
            <a:chOff x="15906608" y="0"/>
            <a:chExt cx="2722622" cy="9320508"/>
          </a:xfrm>
        </p:grpSpPr>
        <p:sp>
          <p:nvSpPr>
            <p:cNvPr id="34" name="Rectangle 33">
              <a:extLst>
                <a:ext uri="{FF2B5EF4-FFF2-40B4-BE49-F238E27FC236}">
                  <a16:creationId xmlns:a16="http://schemas.microsoft.com/office/drawing/2014/main" id="{25821F08-E4FF-43F7-999B-DFE4A87887CA}"/>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35" name="Graphic 34" descr="Man">
              <a:extLst>
                <a:ext uri="{FF2B5EF4-FFF2-40B4-BE49-F238E27FC236}">
                  <a16:creationId xmlns:a16="http://schemas.microsoft.com/office/drawing/2014/main" id="{E5B76129-E883-4D84-AE32-2D9BD73A73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35805" y="27143"/>
              <a:ext cx="1103425" cy="1103425"/>
            </a:xfrm>
            <a:prstGeom prst="rect">
              <a:avLst/>
            </a:prstGeom>
          </p:spPr>
        </p:pic>
        <p:pic>
          <p:nvPicPr>
            <p:cNvPr id="36" name="Graphic 35" descr="Woman">
              <a:extLst>
                <a:ext uri="{FF2B5EF4-FFF2-40B4-BE49-F238E27FC236}">
                  <a16:creationId xmlns:a16="http://schemas.microsoft.com/office/drawing/2014/main" id="{D51B130D-CD61-4927-BC6F-C7880B9783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98616" y="409878"/>
              <a:ext cx="1138164" cy="1138164"/>
            </a:xfrm>
            <a:prstGeom prst="rect">
              <a:avLst/>
            </a:prstGeom>
          </p:spPr>
        </p:pic>
        <p:pic>
          <p:nvPicPr>
            <p:cNvPr id="37" name="Graphic 36" descr="Person in wheelchair">
              <a:extLst>
                <a:ext uri="{FF2B5EF4-FFF2-40B4-BE49-F238E27FC236}">
                  <a16:creationId xmlns:a16="http://schemas.microsoft.com/office/drawing/2014/main" id="{84C87EF1-9E85-4C74-A477-C794906717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92928" y="1107710"/>
              <a:ext cx="1081913" cy="1172676"/>
            </a:xfrm>
            <a:prstGeom prst="rect">
              <a:avLst/>
            </a:prstGeom>
          </p:spPr>
        </p:pic>
        <p:pic>
          <p:nvPicPr>
            <p:cNvPr id="38" name="Graphic 37" descr="Family with two children">
              <a:extLst>
                <a:ext uri="{FF2B5EF4-FFF2-40B4-BE49-F238E27FC236}">
                  <a16:creationId xmlns:a16="http://schemas.microsoft.com/office/drawing/2014/main" id="{7A62DB26-F91D-4C0E-A439-015789295A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493" y="6928966"/>
              <a:ext cx="1371600" cy="1371600"/>
            </a:xfrm>
            <a:prstGeom prst="rect">
              <a:avLst/>
            </a:prstGeom>
          </p:spPr>
        </p:pic>
        <p:pic>
          <p:nvPicPr>
            <p:cNvPr id="39" name="Graphic 38" descr="Man with baby">
              <a:extLst>
                <a:ext uri="{FF2B5EF4-FFF2-40B4-BE49-F238E27FC236}">
                  <a16:creationId xmlns:a16="http://schemas.microsoft.com/office/drawing/2014/main" id="{A7CA08A6-2CD1-4D1D-AA3D-674BB34EBB0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39880" y="3187570"/>
              <a:ext cx="1371600" cy="1371600"/>
            </a:xfrm>
            <a:prstGeom prst="rect">
              <a:avLst/>
            </a:prstGeom>
          </p:spPr>
        </p:pic>
        <p:pic>
          <p:nvPicPr>
            <p:cNvPr id="40" name="Graphic 39" descr="Pregnant lady">
              <a:extLst>
                <a:ext uri="{FF2B5EF4-FFF2-40B4-BE49-F238E27FC236}">
                  <a16:creationId xmlns:a16="http://schemas.microsoft.com/office/drawing/2014/main" id="{6C4C893F-1362-4168-8C45-C364F274A4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6608" y="2419176"/>
              <a:ext cx="1371600" cy="1371600"/>
            </a:xfrm>
            <a:prstGeom prst="rect">
              <a:avLst/>
            </a:prstGeom>
          </p:spPr>
        </p:pic>
        <p:pic>
          <p:nvPicPr>
            <p:cNvPr id="41" name="Graphic 40" descr="Woman with stroller">
              <a:extLst>
                <a:ext uri="{FF2B5EF4-FFF2-40B4-BE49-F238E27FC236}">
                  <a16:creationId xmlns:a16="http://schemas.microsoft.com/office/drawing/2014/main" id="{192B8E6E-C191-4DF1-A781-8844A9ED0CF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134290" y="4308532"/>
              <a:ext cx="1371600" cy="1371600"/>
            </a:xfrm>
            <a:prstGeom prst="rect">
              <a:avLst/>
            </a:prstGeom>
          </p:spPr>
        </p:pic>
        <p:pic>
          <p:nvPicPr>
            <p:cNvPr id="42" name="Graphic 41" descr="Child with balloon">
              <a:extLst>
                <a:ext uri="{FF2B5EF4-FFF2-40B4-BE49-F238E27FC236}">
                  <a16:creationId xmlns:a16="http://schemas.microsoft.com/office/drawing/2014/main" id="{CFA033EF-6DB9-4B12-9B3B-AF3759D6EA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257630" y="1809150"/>
              <a:ext cx="1371600" cy="1371600"/>
            </a:xfrm>
            <a:prstGeom prst="rect">
              <a:avLst/>
            </a:prstGeom>
          </p:spPr>
        </p:pic>
        <p:pic>
          <p:nvPicPr>
            <p:cNvPr id="43" name="Graphic 42" descr="Children">
              <a:extLst>
                <a:ext uri="{FF2B5EF4-FFF2-40B4-BE49-F238E27FC236}">
                  <a16:creationId xmlns:a16="http://schemas.microsoft.com/office/drawing/2014/main" id="{9365EDFA-E66F-424A-8ED9-99155EB3EAE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15493" y="7948908"/>
              <a:ext cx="1371600" cy="1371600"/>
            </a:xfrm>
            <a:prstGeom prst="rect">
              <a:avLst/>
            </a:prstGeom>
          </p:spPr>
        </p:pic>
        <p:pic>
          <p:nvPicPr>
            <p:cNvPr id="44" name="Graphic 43" descr="Man with cane">
              <a:extLst>
                <a:ext uri="{FF2B5EF4-FFF2-40B4-BE49-F238E27FC236}">
                  <a16:creationId xmlns:a16="http://schemas.microsoft.com/office/drawing/2014/main" id="{49FBA44F-026B-4594-BA67-E676A6A1632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068527" y="5362338"/>
              <a:ext cx="1371600" cy="1371600"/>
            </a:xfrm>
            <a:prstGeom prst="rect">
              <a:avLst/>
            </a:prstGeom>
          </p:spPr>
        </p:pic>
        <p:pic>
          <p:nvPicPr>
            <p:cNvPr id="45" name="Graphic 44" descr="Man with kid">
              <a:extLst>
                <a:ext uri="{FF2B5EF4-FFF2-40B4-BE49-F238E27FC236}">
                  <a16:creationId xmlns:a16="http://schemas.microsoft.com/office/drawing/2014/main" id="{ED5DECC8-27EE-437B-A8FC-C423E85A08B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72466" y="5963300"/>
              <a:ext cx="1371600" cy="1371600"/>
            </a:xfrm>
            <a:prstGeom prst="rect">
              <a:avLst/>
            </a:prstGeom>
          </p:spPr>
        </p:pic>
      </p:grpSp>
      <p:graphicFrame>
        <p:nvGraphicFramePr>
          <p:cNvPr id="2" name="Table 2">
            <a:extLst>
              <a:ext uri="{FF2B5EF4-FFF2-40B4-BE49-F238E27FC236}">
                <a16:creationId xmlns:a16="http://schemas.microsoft.com/office/drawing/2014/main" id="{135288EC-D641-4551-B80A-9E0EBB8462C2}"/>
              </a:ext>
            </a:extLst>
          </p:cNvPr>
          <p:cNvGraphicFramePr>
            <a:graphicFrameLocks noGrp="1"/>
          </p:cNvGraphicFramePr>
          <p:nvPr>
            <p:extLst>
              <p:ext uri="{D42A27DB-BD31-4B8C-83A1-F6EECF244321}">
                <p14:modId xmlns:p14="http://schemas.microsoft.com/office/powerpoint/2010/main" val="301576226"/>
              </p:ext>
            </p:extLst>
          </p:nvPr>
        </p:nvGraphicFramePr>
        <p:xfrm>
          <a:off x="536648" y="2380966"/>
          <a:ext cx="15193956" cy="6868665"/>
        </p:xfrm>
        <a:graphic>
          <a:graphicData uri="http://schemas.openxmlformats.org/drawingml/2006/table">
            <a:tbl>
              <a:tblPr firstRow="1" bandRow="1">
                <a:tableStyleId>{5C22544A-7EE6-4342-B048-85BDC9FD1C3A}</a:tableStyleId>
              </a:tblPr>
              <a:tblGrid>
                <a:gridCol w="7596978">
                  <a:extLst>
                    <a:ext uri="{9D8B030D-6E8A-4147-A177-3AD203B41FA5}">
                      <a16:colId xmlns:a16="http://schemas.microsoft.com/office/drawing/2014/main" val="85758516"/>
                    </a:ext>
                  </a:extLst>
                </a:gridCol>
                <a:gridCol w="7596978">
                  <a:extLst>
                    <a:ext uri="{9D8B030D-6E8A-4147-A177-3AD203B41FA5}">
                      <a16:colId xmlns:a16="http://schemas.microsoft.com/office/drawing/2014/main" val="2142457384"/>
                    </a:ext>
                  </a:extLst>
                </a:gridCol>
              </a:tblGrid>
              <a:tr h="407007">
                <a:tc>
                  <a:txBody>
                    <a:bodyPr/>
                    <a:lstStyle/>
                    <a:p>
                      <a:r>
                        <a:rPr lang="en-GB" sz="2400" dirty="0"/>
                        <a:t>Identifying individuals</a:t>
                      </a:r>
                    </a:p>
                  </a:txBody>
                  <a:tcPr/>
                </a:tc>
                <a:tc>
                  <a:txBody>
                    <a:bodyPr/>
                    <a:lstStyle/>
                    <a:p>
                      <a:r>
                        <a:rPr lang="en-GB" sz="2400" dirty="0"/>
                        <a:t>Identifying households</a:t>
                      </a:r>
                    </a:p>
                  </a:txBody>
                  <a:tcPr/>
                </a:tc>
                <a:extLst>
                  <a:ext uri="{0D108BD9-81ED-4DB2-BD59-A6C34878D82A}">
                    <a16:rowId xmlns:a16="http://schemas.microsoft.com/office/drawing/2014/main" val="1023170184"/>
                  </a:ext>
                </a:extLst>
              </a:tr>
              <a:tr h="6411465">
                <a:tc>
                  <a:txBody>
                    <a:bodyPr/>
                    <a:lstStyle/>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Are occupants of the property in possession of their own passports, identification or travel documents, or are these documents in the possession of someone else?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Are occupants of the property able to communicate on their own behalf? Do they allow others to speak for them when spoken to directly?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Do occupants of the property act as if they were instructed or coached by someone else?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Do occupants of the property appear to have freedom of movement?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Do occupants of the property appear withdrawn or frightened?</a:t>
                      </a:r>
                    </a:p>
                  </a:txBody>
                  <a:tcPr/>
                </a:tc>
                <a:tc>
                  <a:txBody>
                    <a:bodyPr/>
                    <a:lstStyle/>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Are occupants transported to and from the property jointly?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Is there evidence of poor living conditions, sub-letting or over-crowding?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Have there been reported issues with noise, refuse etc that suggest potential issues within the property?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Are the people occupying the property, the person, or people named on the tenancy agreement? </a:t>
                      </a:r>
                    </a:p>
                    <a:p>
                      <a:pPr marL="285750" indent="-285750">
                        <a:buFont typeface="Arial" panose="020B0604020202020204" pitchFamily="34" charset="0"/>
                        <a:buChar char="•"/>
                      </a:pPr>
                      <a:endParaRPr lang="en-GB" sz="2200" kern="1200" dirty="0">
                        <a:solidFill>
                          <a:srgbClr val="425D86"/>
                        </a:solidFill>
                        <a:latin typeface="Roboto" panose="02000000000000000000" pitchFamily="2" charset="0"/>
                        <a:ea typeface="+mn-ea"/>
                        <a:cs typeface="+mn-cs"/>
                      </a:endParaRPr>
                    </a:p>
                    <a:p>
                      <a:pPr marL="285750" indent="-285750">
                        <a:buFont typeface="Arial" panose="020B0604020202020204" pitchFamily="34" charset="0"/>
                        <a:buChar char="•"/>
                      </a:pPr>
                      <a:r>
                        <a:rPr lang="en-GB" sz="2200" kern="1200" dirty="0">
                          <a:solidFill>
                            <a:srgbClr val="425D86"/>
                          </a:solidFill>
                          <a:latin typeface="Roboto" panose="02000000000000000000" pitchFamily="2" charset="0"/>
                          <a:ea typeface="+mn-ea"/>
                          <a:cs typeface="+mn-cs"/>
                        </a:rPr>
                        <a:t>Is the person paying the rent different to the person occupying the property? Does one person pay rent on behalf of a number of other individuals and is that person named on the tenancy agreement? Has somebody offered to pay the full cost of the tenancy upfront?</a:t>
                      </a:r>
                    </a:p>
                    <a:p>
                      <a:pPr marL="0" indent="0">
                        <a:buFont typeface="Arial" panose="020B0604020202020204" pitchFamily="34" charset="0"/>
                        <a:buNone/>
                      </a:pPr>
                      <a:endParaRPr lang="en-GB" sz="2200" kern="1200" dirty="0">
                        <a:solidFill>
                          <a:srgbClr val="425D86"/>
                        </a:solidFill>
                        <a:latin typeface="Roboto" panose="02000000000000000000" pitchFamily="2" charset="0"/>
                        <a:ea typeface="+mn-ea"/>
                        <a:cs typeface="+mn-cs"/>
                      </a:endParaRPr>
                    </a:p>
                  </a:txBody>
                  <a:tcPr/>
                </a:tc>
                <a:extLst>
                  <a:ext uri="{0D108BD9-81ED-4DB2-BD59-A6C34878D82A}">
                    <a16:rowId xmlns:a16="http://schemas.microsoft.com/office/drawing/2014/main" val="373944123"/>
                  </a:ext>
                </a:extLst>
              </a:tr>
            </a:tbl>
          </a:graphicData>
        </a:graphic>
      </p:graphicFrame>
    </p:spTree>
    <p:extLst>
      <p:ext uri="{BB962C8B-B14F-4D97-AF65-F5344CB8AC3E}">
        <p14:creationId xmlns:p14="http://schemas.microsoft.com/office/powerpoint/2010/main" val="275184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2766765"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404796" y="1323127"/>
            <a:ext cx="14939873" cy="7640745"/>
          </a:xfrm>
          <a:prstGeom prst="rect">
            <a:avLst/>
          </a:prstGeom>
          <a:noFill/>
          <a:ln>
            <a:noFill/>
          </a:ln>
        </p:spPr>
        <p:txBody>
          <a:bodyPr vert="horz" lIns="137160" tIns="68580" rIns="137160" bIns="6858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000" dirty="0"/>
              <a:t>Landlords need to balance their need to understand issues in their properties with their tenants’ right to peaceful enjoyment of their tenancies. Nevertheless, there are a number of steps that you can take to try to mitigate against the risk of your properties being used to house victims of slavery.</a:t>
            </a:r>
            <a:endParaRPr lang="en-GB" sz="2000" b="1" dirty="0">
              <a:solidFill>
                <a:srgbClr val="425D86"/>
              </a:solidFill>
              <a:latin typeface="Roboto" panose="02000000000000000000" pitchFamily="2" charset="0"/>
            </a:endParaRPr>
          </a:p>
          <a:p>
            <a:pPr>
              <a:lnSpc>
                <a:spcPct val="300000"/>
              </a:lnSpc>
              <a:spcBef>
                <a:spcPts val="0"/>
              </a:spcBef>
            </a:pPr>
            <a:r>
              <a:rPr lang="en-GB" sz="2400" b="1" dirty="0">
                <a:solidFill>
                  <a:srgbClr val="425D86"/>
                </a:solidFill>
                <a:latin typeface="Roboto" panose="02000000000000000000" pitchFamily="2" charset="0"/>
              </a:rPr>
              <a:t>Background checks</a:t>
            </a:r>
          </a:p>
          <a:p>
            <a:pPr>
              <a:lnSpc>
                <a:spcPct val="300000"/>
              </a:lnSpc>
              <a:spcBef>
                <a:spcPts val="0"/>
              </a:spcBef>
            </a:pPr>
            <a:r>
              <a:rPr lang="en-GB" sz="2400" b="1" dirty="0">
                <a:solidFill>
                  <a:srgbClr val="425D86"/>
                </a:solidFill>
                <a:latin typeface="Roboto" panose="02000000000000000000" pitchFamily="2" charset="0"/>
              </a:rPr>
              <a:t>Knowing your tenants</a:t>
            </a:r>
          </a:p>
          <a:p>
            <a:pPr>
              <a:lnSpc>
                <a:spcPct val="300000"/>
              </a:lnSpc>
              <a:spcBef>
                <a:spcPts val="0"/>
              </a:spcBef>
            </a:pPr>
            <a:r>
              <a:rPr lang="en-GB" sz="2400" b="1" dirty="0">
                <a:solidFill>
                  <a:srgbClr val="425D86"/>
                </a:solidFill>
                <a:latin typeface="Roboto" panose="02000000000000000000" pitchFamily="2" charset="0"/>
              </a:rPr>
              <a:t>Monitoring payment records</a:t>
            </a:r>
          </a:p>
          <a:p>
            <a:pPr>
              <a:lnSpc>
                <a:spcPct val="300000"/>
              </a:lnSpc>
              <a:spcBef>
                <a:spcPts val="0"/>
              </a:spcBef>
            </a:pPr>
            <a:r>
              <a:rPr lang="en-GB" sz="2400" b="1" dirty="0">
                <a:solidFill>
                  <a:srgbClr val="425D86"/>
                </a:solidFill>
                <a:latin typeface="Roboto" panose="02000000000000000000" pitchFamily="2" charset="0"/>
              </a:rPr>
              <a:t>Regular checks of the property and maintaining links with the community</a:t>
            </a:r>
          </a:p>
          <a:p>
            <a:pPr>
              <a:lnSpc>
                <a:spcPct val="300000"/>
              </a:lnSpc>
              <a:spcBef>
                <a:spcPts val="0"/>
              </a:spcBef>
            </a:pPr>
            <a:r>
              <a:rPr lang="en-GB" sz="2400" b="1" dirty="0">
                <a:solidFill>
                  <a:srgbClr val="425D86"/>
                </a:solidFill>
                <a:latin typeface="Roboto" panose="02000000000000000000" pitchFamily="2" charset="0"/>
              </a:rPr>
              <a:t>Recognising unusual behaviours</a:t>
            </a:r>
          </a:p>
          <a:p>
            <a:pPr>
              <a:lnSpc>
                <a:spcPct val="300000"/>
              </a:lnSpc>
              <a:spcBef>
                <a:spcPts val="0"/>
              </a:spcBef>
            </a:pPr>
            <a:r>
              <a:rPr lang="en-GB" sz="2400" b="1" dirty="0">
                <a:solidFill>
                  <a:srgbClr val="425D86"/>
                </a:solidFill>
                <a:latin typeface="Roboto" panose="02000000000000000000" pitchFamily="2" charset="0"/>
              </a:rPr>
              <a:t>Notification of issues</a:t>
            </a:r>
            <a:endParaRPr lang="en-GB" sz="2400" dirty="0"/>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20507" name="Acrobat Document" r:id="rId4" imgW="8772314" imgH="4429090" progId="AcroExch.Document.DC">
                  <p:embed/>
                </p:oleObj>
              </mc:Choice>
              <mc:Fallback>
                <p:oleObj name="Acrobat Document" r:id="rId4" imgW="8772314" imgH="4429090" progId="AcroExch.Document.DC">
                  <p:embed/>
                  <p:pic>
                    <p:nvPicPr>
                      <p:cNvPr id="30" name="Object 29">
                        <a:extLst>
                          <a:ext uri="{FF2B5EF4-FFF2-40B4-BE49-F238E27FC236}">
                            <a16:creationId xmlns:a16="http://schemas.microsoft.com/office/drawing/2014/main" id="{206F872C-E6CE-4907-A0FF-4ECEAA251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33" name="Group 32">
            <a:extLst>
              <a:ext uri="{FF2B5EF4-FFF2-40B4-BE49-F238E27FC236}">
                <a16:creationId xmlns:a16="http://schemas.microsoft.com/office/drawing/2014/main" id="{4B1875E7-0599-4CC5-B080-B6221DCD93D0}"/>
              </a:ext>
            </a:extLst>
          </p:cNvPr>
          <p:cNvGrpSpPr/>
          <p:nvPr/>
        </p:nvGrpSpPr>
        <p:grpSpPr>
          <a:xfrm>
            <a:off x="15906608" y="0"/>
            <a:ext cx="2722622" cy="9320508"/>
            <a:chOff x="15906608" y="0"/>
            <a:chExt cx="2722622" cy="9320508"/>
          </a:xfrm>
        </p:grpSpPr>
        <p:sp>
          <p:nvSpPr>
            <p:cNvPr id="34" name="Rectangle 33">
              <a:extLst>
                <a:ext uri="{FF2B5EF4-FFF2-40B4-BE49-F238E27FC236}">
                  <a16:creationId xmlns:a16="http://schemas.microsoft.com/office/drawing/2014/main" id="{28F974F6-20FF-4C23-93A7-9FC898791491}"/>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35" name="Graphic 34" descr="Man">
              <a:extLst>
                <a:ext uri="{FF2B5EF4-FFF2-40B4-BE49-F238E27FC236}">
                  <a16:creationId xmlns:a16="http://schemas.microsoft.com/office/drawing/2014/main" id="{CED7DB45-6685-461E-B972-733C830E99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35805" y="27143"/>
              <a:ext cx="1103425" cy="1103425"/>
            </a:xfrm>
            <a:prstGeom prst="rect">
              <a:avLst/>
            </a:prstGeom>
          </p:spPr>
        </p:pic>
        <p:pic>
          <p:nvPicPr>
            <p:cNvPr id="36" name="Graphic 35" descr="Woman">
              <a:extLst>
                <a:ext uri="{FF2B5EF4-FFF2-40B4-BE49-F238E27FC236}">
                  <a16:creationId xmlns:a16="http://schemas.microsoft.com/office/drawing/2014/main" id="{DAEB8909-D4D2-4BCD-8191-B2233FE27F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98616" y="409878"/>
              <a:ext cx="1138164" cy="1138164"/>
            </a:xfrm>
            <a:prstGeom prst="rect">
              <a:avLst/>
            </a:prstGeom>
          </p:spPr>
        </p:pic>
        <p:pic>
          <p:nvPicPr>
            <p:cNvPr id="37" name="Graphic 36" descr="Person in wheelchair">
              <a:extLst>
                <a:ext uri="{FF2B5EF4-FFF2-40B4-BE49-F238E27FC236}">
                  <a16:creationId xmlns:a16="http://schemas.microsoft.com/office/drawing/2014/main" id="{064BE0F9-5451-4F94-B890-F8B5EF1F1E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92928" y="1107710"/>
              <a:ext cx="1081913" cy="1172676"/>
            </a:xfrm>
            <a:prstGeom prst="rect">
              <a:avLst/>
            </a:prstGeom>
          </p:spPr>
        </p:pic>
        <p:pic>
          <p:nvPicPr>
            <p:cNvPr id="38" name="Graphic 37" descr="Family with two children">
              <a:extLst>
                <a:ext uri="{FF2B5EF4-FFF2-40B4-BE49-F238E27FC236}">
                  <a16:creationId xmlns:a16="http://schemas.microsoft.com/office/drawing/2014/main" id="{C13DA5BE-91C9-4DDE-84AF-539AF23341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493" y="6928966"/>
              <a:ext cx="1371600" cy="1371600"/>
            </a:xfrm>
            <a:prstGeom prst="rect">
              <a:avLst/>
            </a:prstGeom>
          </p:spPr>
        </p:pic>
        <p:pic>
          <p:nvPicPr>
            <p:cNvPr id="39" name="Graphic 38" descr="Man with baby">
              <a:extLst>
                <a:ext uri="{FF2B5EF4-FFF2-40B4-BE49-F238E27FC236}">
                  <a16:creationId xmlns:a16="http://schemas.microsoft.com/office/drawing/2014/main" id="{AD5B117B-1C7C-4B02-AD20-89BF3E51F5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39880" y="3187570"/>
              <a:ext cx="1371600" cy="1371600"/>
            </a:xfrm>
            <a:prstGeom prst="rect">
              <a:avLst/>
            </a:prstGeom>
          </p:spPr>
        </p:pic>
        <p:pic>
          <p:nvPicPr>
            <p:cNvPr id="40" name="Graphic 39" descr="Pregnant lady">
              <a:extLst>
                <a:ext uri="{FF2B5EF4-FFF2-40B4-BE49-F238E27FC236}">
                  <a16:creationId xmlns:a16="http://schemas.microsoft.com/office/drawing/2014/main" id="{0CE1DC7E-1672-44F6-872E-75F5A47FF52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6608" y="2419176"/>
              <a:ext cx="1371600" cy="1371600"/>
            </a:xfrm>
            <a:prstGeom prst="rect">
              <a:avLst/>
            </a:prstGeom>
          </p:spPr>
        </p:pic>
        <p:pic>
          <p:nvPicPr>
            <p:cNvPr id="41" name="Graphic 40" descr="Woman with stroller">
              <a:extLst>
                <a:ext uri="{FF2B5EF4-FFF2-40B4-BE49-F238E27FC236}">
                  <a16:creationId xmlns:a16="http://schemas.microsoft.com/office/drawing/2014/main" id="{B303C31A-775A-498A-A2E1-D47D91237E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134290" y="4308532"/>
              <a:ext cx="1371600" cy="1371600"/>
            </a:xfrm>
            <a:prstGeom prst="rect">
              <a:avLst/>
            </a:prstGeom>
          </p:spPr>
        </p:pic>
        <p:pic>
          <p:nvPicPr>
            <p:cNvPr id="42" name="Graphic 41" descr="Child with balloon">
              <a:extLst>
                <a:ext uri="{FF2B5EF4-FFF2-40B4-BE49-F238E27FC236}">
                  <a16:creationId xmlns:a16="http://schemas.microsoft.com/office/drawing/2014/main" id="{FB2A3DB6-EB49-4B50-803A-2E36BD2BC80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257630" y="1809150"/>
              <a:ext cx="1371600" cy="1371600"/>
            </a:xfrm>
            <a:prstGeom prst="rect">
              <a:avLst/>
            </a:prstGeom>
          </p:spPr>
        </p:pic>
        <p:pic>
          <p:nvPicPr>
            <p:cNvPr id="43" name="Graphic 42" descr="Children">
              <a:extLst>
                <a:ext uri="{FF2B5EF4-FFF2-40B4-BE49-F238E27FC236}">
                  <a16:creationId xmlns:a16="http://schemas.microsoft.com/office/drawing/2014/main" id="{48FD1437-E417-4015-AC71-8B07553D5CB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015493" y="7948908"/>
              <a:ext cx="1371600" cy="1371600"/>
            </a:xfrm>
            <a:prstGeom prst="rect">
              <a:avLst/>
            </a:prstGeom>
          </p:spPr>
        </p:pic>
        <p:pic>
          <p:nvPicPr>
            <p:cNvPr id="44" name="Graphic 43" descr="Man with cane">
              <a:extLst>
                <a:ext uri="{FF2B5EF4-FFF2-40B4-BE49-F238E27FC236}">
                  <a16:creationId xmlns:a16="http://schemas.microsoft.com/office/drawing/2014/main" id="{E5D52BD6-C766-4AD4-8FC9-779C3BD9B0D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068527" y="5362338"/>
              <a:ext cx="1371600" cy="1371600"/>
            </a:xfrm>
            <a:prstGeom prst="rect">
              <a:avLst/>
            </a:prstGeom>
          </p:spPr>
        </p:pic>
        <p:pic>
          <p:nvPicPr>
            <p:cNvPr id="45" name="Graphic 44" descr="Man with kid">
              <a:extLst>
                <a:ext uri="{FF2B5EF4-FFF2-40B4-BE49-F238E27FC236}">
                  <a16:creationId xmlns:a16="http://schemas.microsoft.com/office/drawing/2014/main" id="{64117E6B-8345-4BF2-A173-4271ACDAF39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72466" y="5963300"/>
              <a:ext cx="1371600" cy="1371600"/>
            </a:xfrm>
            <a:prstGeom prst="rect">
              <a:avLst/>
            </a:prstGeom>
          </p:spPr>
        </p:pic>
      </p:grpSp>
    </p:spTree>
    <p:extLst>
      <p:ext uri="{BB962C8B-B14F-4D97-AF65-F5344CB8AC3E}">
        <p14:creationId xmlns:p14="http://schemas.microsoft.com/office/powerpoint/2010/main" val="185808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D5679-DB34-4A7F-9DCB-E38CD88209A1}"/>
              </a:ext>
            </a:extLst>
          </p:cNvPr>
          <p:cNvSpPr txBox="1"/>
          <p:nvPr/>
        </p:nvSpPr>
        <p:spPr>
          <a:xfrm>
            <a:off x="421478" y="308179"/>
            <a:ext cx="12766765" cy="830997"/>
          </a:xfrm>
          <a:prstGeom prst="rect">
            <a:avLst/>
          </a:prstGeom>
          <a:noFill/>
        </p:spPr>
        <p:txBody>
          <a:bodyPr wrap="none" rtlCol="0">
            <a:spAutoFit/>
          </a:bodyPr>
          <a:lstStyle/>
          <a:p>
            <a:pPr lvl="0">
              <a:defRPr/>
            </a:pPr>
            <a:r>
              <a:rPr lang="en-GB" sz="4800" b="1" dirty="0">
                <a:solidFill>
                  <a:srgbClr val="449C22"/>
                </a:solidFill>
                <a:latin typeface="Tw Cen MT" panose="020B0602020104020603" pitchFamily="34" charset="0"/>
              </a:rPr>
              <a:t>Modern Slavery Awareness for Private Landlords</a:t>
            </a:r>
            <a:endParaRPr lang="en-GB" sz="4800" b="1" dirty="0">
              <a:latin typeface="Tw Cen MT" panose="020B0602020104020603" pitchFamily="34" charset="0"/>
            </a:endParaRPr>
          </a:p>
        </p:txBody>
      </p:sp>
      <p:cxnSp>
        <p:nvCxnSpPr>
          <p:cNvPr id="67" name="Straight Connector 66">
            <a:extLst>
              <a:ext uri="{FF2B5EF4-FFF2-40B4-BE49-F238E27FC236}">
                <a16:creationId xmlns:a16="http://schemas.microsoft.com/office/drawing/2014/main" id="{5A609A19-5570-40AB-A436-0E0BE2C1F067}"/>
              </a:ext>
            </a:extLst>
          </p:cNvPr>
          <p:cNvCxnSpPr/>
          <p:nvPr/>
        </p:nvCxnSpPr>
        <p:spPr>
          <a:xfrm>
            <a:off x="421478" y="1281149"/>
            <a:ext cx="15036237" cy="0"/>
          </a:xfrm>
          <a:prstGeom prst="line">
            <a:avLst/>
          </a:prstGeom>
          <a:ln w="28575">
            <a:solidFill>
              <a:srgbClr val="449C2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C2642C7-D683-4982-BD80-F93B259F5930}"/>
              </a:ext>
            </a:extLst>
          </p:cNvPr>
          <p:cNvSpPr txBox="1">
            <a:spLocks/>
          </p:cNvSpPr>
          <p:nvPr/>
        </p:nvSpPr>
        <p:spPr>
          <a:xfrm>
            <a:off x="159808" y="1423123"/>
            <a:ext cx="15311910" cy="8555697"/>
          </a:xfrm>
          <a:prstGeom prst="rect">
            <a:avLst/>
          </a:prstGeom>
          <a:noFill/>
          <a:ln>
            <a:noFill/>
          </a:ln>
        </p:spPr>
        <p:txBody>
          <a:bodyPr vert="horz" lIns="137160" tIns="68580" rIns="137160" bIns="6858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GB" sz="2000" b="1" dirty="0">
                <a:solidFill>
                  <a:srgbClr val="425D86"/>
                </a:solidFill>
                <a:latin typeface="Roboto" panose="02000000000000000000" pitchFamily="2" charset="0"/>
              </a:rPr>
              <a:t>What to do if you are concerned about a tenant and / or activity at your property:</a:t>
            </a:r>
          </a:p>
          <a:p>
            <a:pPr marL="0" indent="0">
              <a:lnSpc>
                <a:spcPct val="114000"/>
              </a:lnSpc>
              <a:spcBef>
                <a:spcPts val="0"/>
              </a:spcBef>
              <a:buNone/>
            </a:pPr>
            <a:endParaRPr lang="en-GB" b="1" dirty="0">
              <a:solidFill>
                <a:srgbClr val="425D86"/>
              </a:solidFill>
              <a:latin typeface="Roboto" panose="02000000000000000000" pitchFamily="2" charset="0"/>
            </a:endParaRPr>
          </a:p>
          <a:p>
            <a:pPr marL="0" indent="0">
              <a:lnSpc>
                <a:spcPct val="114000"/>
              </a:lnSpc>
              <a:spcBef>
                <a:spcPts val="0"/>
              </a:spcBef>
              <a:buNone/>
            </a:pPr>
            <a:r>
              <a:rPr lang="en-GB" sz="2000" dirty="0">
                <a:solidFill>
                  <a:srgbClr val="425D86"/>
                </a:solidFill>
                <a:latin typeface="Roboto" panose="02000000000000000000" pitchFamily="2" charset="0"/>
              </a:rPr>
              <a:t>A false alarm is better than no alarm. If you are concerned about the welfare of a tenant or tenants, or believe that something untoward may be taking place at your property, you should not challenge tenants yourself. If you believe a person is in immediate danger, call 999. </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dirty="0">
                <a:solidFill>
                  <a:srgbClr val="425D86"/>
                </a:solidFill>
                <a:latin typeface="Roboto" panose="02000000000000000000" pitchFamily="2" charset="0"/>
              </a:rPr>
              <a:t>Otherwise, if you have suspicions, report them to the Modern Slavery Helpline on 08000 121 700. </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dirty="0">
                <a:solidFill>
                  <a:srgbClr val="425D86"/>
                </a:solidFill>
                <a:latin typeface="Roboto" panose="02000000000000000000" pitchFamily="2" charset="0"/>
              </a:rPr>
              <a:t>If you are worried about a vulnerable adult, or if you think someone is being abused or neglected, please contact the safeguarding adults team at Waltham Forest Direct:</a:t>
            </a: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Phone: </a:t>
            </a:r>
            <a:r>
              <a:rPr lang="en-GB" sz="2000" dirty="0">
                <a:solidFill>
                  <a:srgbClr val="425D86"/>
                </a:solidFill>
                <a:latin typeface="Roboto" panose="02000000000000000000" pitchFamily="2" charset="0"/>
              </a:rPr>
              <a:t>0208 496300</a:t>
            </a:r>
          </a:p>
          <a:p>
            <a:pPr marL="0" indent="0">
              <a:lnSpc>
                <a:spcPct val="114000"/>
              </a:lnSpc>
              <a:spcBef>
                <a:spcPts val="0"/>
              </a:spcBef>
              <a:buNone/>
            </a:pPr>
            <a:r>
              <a:rPr lang="en-GB" sz="2000" b="1" dirty="0">
                <a:solidFill>
                  <a:srgbClr val="425D86"/>
                </a:solidFill>
                <a:latin typeface="Roboto" panose="02000000000000000000" pitchFamily="2" charset="0"/>
              </a:rPr>
              <a:t>Email: </a:t>
            </a:r>
            <a:r>
              <a:rPr lang="en-GB" sz="2000" dirty="0">
                <a:solidFill>
                  <a:srgbClr val="425D86"/>
                </a:solidFill>
                <a:latin typeface="Roboto" panose="02000000000000000000" pitchFamily="2" charset="0"/>
                <a:hlinkClick r:id="rId4"/>
              </a:rPr>
              <a:t>WFDliaison@walthamforest.gov.uk</a:t>
            </a: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b="1" dirty="0">
                <a:solidFill>
                  <a:srgbClr val="425D86"/>
                </a:solidFill>
                <a:latin typeface="Roboto" panose="02000000000000000000" pitchFamily="2" charset="0"/>
              </a:rPr>
              <a:t>More information: </a:t>
            </a:r>
            <a:r>
              <a:rPr lang="en-GB" sz="2000" dirty="0">
                <a:latin typeface="Roboto" panose="02000000000000000000" pitchFamily="2" charset="0"/>
                <a:ea typeface="Roboto" panose="02000000000000000000" pitchFamily="2" charset="0"/>
                <a:hlinkClick r:id="rId5"/>
              </a:rPr>
              <a:t>What to do if you are worried about a vulnerable adult | London Borough of Waltham Forest</a:t>
            </a:r>
            <a:endParaRPr lang="en-GB" sz="2000" dirty="0">
              <a:solidFill>
                <a:srgbClr val="425D86"/>
              </a:solidFill>
              <a:latin typeface="Roboto" panose="02000000000000000000" pitchFamily="2" charset="0"/>
              <a:ea typeface="Roboto" panose="02000000000000000000" pitchFamily="2" charset="0"/>
            </a:endParaRPr>
          </a:p>
          <a:p>
            <a:pPr marL="0" indent="0">
              <a:lnSpc>
                <a:spcPct val="114000"/>
              </a:lnSpc>
              <a:spcBef>
                <a:spcPts val="0"/>
              </a:spcBef>
              <a:buNone/>
            </a:pPr>
            <a:endParaRPr lang="en-GB" sz="2000" dirty="0">
              <a:solidFill>
                <a:srgbClr val="425D86"/>
              </a:solidFill>
              <a:latin typeface="Roboto" panose="02000000000000000000" pitchFamily="2" charset="0"/>
            </a:endParaRPr>
          </a:p>
          <a:p>
            <a:pPr marL="0" indent="0">
              <a:lnSpc>
                <a:spcPct val="114000"/>
              </a:lnSpc>
              <a:spcBef>
                <a:spcPts val="0"/>
              </a:spcBef>
              <a:buNone/>
            </a:pPr>
            <a:r>
              <a:rPr lang="en-GB" sz="2000" dirty="0">
                <a:solidFill>
                  <a:srgbClr val="425D86"/>
                </a:solidFill>
                <a:latin typeface="Roboto" panose="02000000000000000000" pitchFamily="2" charset="0"/>
              </a:rPr>
              <a:t>Contact Waltham Forest’s private sector housing team on propertylicensing@walthamforest.gov.uk with any concerns.</a:t>
            </a:r>
          </a:p>
          <a:p>
            <a:pPr marL="0" indent="0">
              <a:lnSpc>
                <a:spcPct val="114000"/>
              </a:lnSpc>
              <a:spcBef>
                <a:spcPts val="0"/>
              </a:spcBef>
              <a:buNone/>
            </a:pPr>
            <a:r>
              <a:rPr lang="en-GB" sz="2000" dirty="0">
                <a:solidFill>
                  <a:srgbClr val="425D86"/>
                </a:solidFill>
                <a:latin typeface="Roboto" panose="02000000000000000000" pitchFamily="2" charset="0"/>
              </a:rPr>
              <a:t>     </a:t>
            </a:r>
            <a:r>
              <a:rPr lang="en-GB" sz="2000" b="1" dirty="0">
                <a:solidFill>
                  <a:srgbClr val="425D86"/>
                </a:solidFill>
                <a:latin typeface="Roboto" panose="02000000000000000000" pitchFamily="2" charset="0"/>
              </a:rPr>
              <a:t>For more information: </a:t>
            </a:r>
          </a:p>
          <a:p>
            <a:pPr marL="0" indent="0">
              <a:lnSpc>
                <a:spcPct val="114000"/>
              </a:lnSpc>
              <a:spcBef>
                <a:spcPts val="0"/>
              </a:spcBef>
              <a:buNone/>
            </a:pPr>
            <a:endParaRPr lang="en-GB" b="1" dirty="0">
              <a:solidFill>
                <a:srgbClr val="425D86"/>
              </a:solidFill>
              <a:latin typeface="Roboto" panose="02000000000000000000" pitchFamily="2" charset="0"/>
            </a:endParaRPr>
          </a:p>
          <a:p>
            <a:pPr>
              <a:lnSpc>
                <a:spcPct val="114000"/>
              </a:lnSpc>
              <a:spcBef>
                <a:spcPts val="0"/>
              </a:spcBef>
            </a:pPr>
            <a:r>
              <a:rPr lang="en-GB" sz="2000" dirty="0">
                <a:latin typeface="Roboto" panose="02000000000000000000" pitchFamily="2" charset="0"/>
                <a:ea typeface="Roboto" panose="02000000000000000000" pitchFamily="2" charset="0"/>
                <a:hlinkClick r:id="rId6"/>
              </a:rPr>
              <a:t>Landlords' liability for tenants' criminal activity - Walker Morris</a:t>
            </a:r>
            <a:endParaRPr lang="en-GB" sz="2000" dirty="0">
              <a:latin typeface="Roboto" panose="02000000000000000000" pitchFamily="2" charset="0"/>
              <a:ea typeface="Roboto" panose="02000000000000000000" pitchFamily="2" charset="0"/>
            </a:endParaRPr>
          </a:p>
          <a:p>
            <a:pPr marL="0" indent="0">
              <a:lnSpc>
                <a:spcPct val="114000"/>
              </a:lnSpc>
              <a:spcBef>
                <a:spcPts val="0"/>
              </a:spcBef>
              <a:buNone/>
            </a:pPr>
            <a:endParaRPr lang="en-GB" sz="2000" dirty="0">
              <a:latin typeface="Roboto" panose="02000000000000000000" pitchFamily="2" charset="0"/>
              <a:ea typeface="Roboto" panose="02000000000000000000" pitchFamily="2" charset="0"/>
            </a:endParaRPr>
          </a:p>
          <a:p>
            <a:pPr>
              <a:lnSpc>
                <a:spcPct val="114000"/>
              </a:lnSpc>
              <a:spcBef>
                <a:spcPts val="0"/>
              </a:spcBef>
            </a:pPr>
            <a:r>
              <a:rPr lang="en-GB" sz="2000" dirty="0">
                <a:latin typeface="Roboto" panose="02000000000000000000" pitchFamily="2" charset="0"/>
                <a:ea typeface="Roboto" panose="02000000000000000000" pitchFamily="2" charset="0"/>
                <a:hlinkClick r:id="rId7"/>
              </a:rPr>
              <a:t>Tackling modern slavery: a guide for landlords | Local Government Association</a:t>
            </a:r>
            <a:endParaRPr lang="en-GB" sz="2000" dirty="0">
              <a:latin typeface="Roboto" panose="02000000000000000000" pitchFamily="2" charset="0"/>
              <a:ea typeface="Roboto" panose="02000000000000000000" pitchFamily="2" charset="0"/>
            </a:endParaRPr>
          </a:p>
          <a:p>
            <a:pPr>
              <a:lnSpc>
                <a:spcPct val="114000"/>
              </a:lnSpc>
              <a:spcBef>
                <a:spcPts val="0"/>
              </a:spcBef>
            </a:pPr>
            <a:endParaRPr lang="en-GB" sz="2000" dirty="0">
              <a:latin typeface="Roboto" panose="02000000000000000000" pitchFamily="2" charset="0"/>
              <a:ea typeface="Roboto" panose="02000000000000000000" pitchFamily="2" charset="0"/>
            </a:endParaRPr>
          </a:p>
          <a:p>
            <a:pPr>
              <a:lnSpc>
                <a:spcPct val="114000"/>
              </a:lnSpc>
              <a:spcBef>
                <a:spcPts val="0"/>
              </a:spcBef>
            </a:pPr>
            <a:r>
              <a:rPr lang="en-GB" sz="2000" dirty="0">
                <a:latin typeface="Roboto" panose="02000000000000000000" pitchFamily="2" charset="0"/>
                <a:ea typeface="Roboto" panose="02000000000000000000" pitchFamily="2" charset="0"/>
                <a:hlinkClick r:id="rId8"/>
              </a:rPr>
              <a:t>Modern Slavery Homepage - Unseen (unseenuk.org)</a:t>
            </a:r>
            <a:endParaRPr lang="en-GB" sz="2000" dirty="0">
              <a:latin typeface="Roboto" panose="02000000000000000000" pitchFamily="2" charset="0"/>
              <a:ea typeface="Roboto" panose="02000000000000000000" pitchFamily="2" charset="0"/>
            </a:endParaRPr>
          </a:p>
          <a:p>
            <a:pPr marL="0" indent="0">
              <a:lnSpc>
                <a:spcPct val="114000"/>
              </a:lnSpc>
              <a:spcBef>
                <a:spcPts val="0"/>
              </a:spcBef>
              <a:buNone/>
            </a:pPr>
            <a:endParaRPr lang="en-GB" sz="2000" dirty="0">
              <a:latin typeface="Roboto" panose="02000000000000000000" pitchFamily="2" charset="0"/>
              <a:ea typeface="Roboto" panose="02000000000000000000" pitchFamily="2" charset="0"/>
            </a:endParaRPr>
          </a:p>
          <a:p>
            <a:pPr>
              <a:lnSpc>
                <a:spcPct val="114000"/>
              </a:lnSpc>
              <a:spcBef>
                <a:spcPts val="0"/>
              </a:spcBef>
            </a:pPr>
            <a:r>
              <a:rPr lang="en-GB" sz="2000" dirty="0">
                <a:latin typeface="Roboto" panose="02000000000000000000" pitchFamily="2" charset="0"/>
                <a:ea typeface="Roboto" panose="02000000000000000000" pitchFamily="2" charset="0"/>
                <a:hlinkClick r:id="rId9"/>
              </a:rPr>
              <a:t>What is forced labour, modern slavery and human trafficking (Forced labour, modern slavery and human trafficking) (ilo.org)</a:t>
            </a:r>
            <a:endParaRPr lang="en-GB" sz="2000" dirty="0">
              <a:latin typeface="Roboto" panose="02000000000000000000" pitchFamily="2" charset="0"/>
              <a:ea typeface="Roboto" panose="02000000000000000000" pitchFamily="2" charset="0"/>
            </a:endParaRPr>
          </a:p>
          <a:p>
            <a:pPr>
              <a:lnSpc>
                <a:spcPct val="114000"/>
              </a:lnSpc>
              <a:spcBef>
                <a:spcPts val="0"/>
              </a:spcBef>
            </a:pPr>
            <a:endParaRPr lang="en-GB" sz="3200" dirty="0">
              <a:latin typeface="Tw Cen MT" panose="020B0602020104020603" pitchFamily="34" charset="0"/>
            </a:endParaRPr>
          </a:p>
        </p:txBody>
      </p:sp>
      <p:graphicFrame>
        <p:nvGraphicFramePr>
          <p:cNvPr id="30" name="Object 29">
            <a:extLst>
              <a:ext uri="{FF2B5EF4-FFF2-40B4-BE49-F238E27FC236}">
                <a16:creationId xmlns:a16="http://schemas.microsoft.com/office/drawing/2014/main" id="{206F872C-E6CE-4907-A0FF-4ECEAA251550}"/>
              </a:ext>
            </a:extLst>
          </p:cNvPr>
          <p:cNvGraphicFramePr>
            <a:graphicFrameLocks noChangeAspect="1"/>
          </p:cNvGraphicFramePr>
          <p:nvPr/>
        </p:nvGraphicFramePr>
        <p:xfrm>
          <a:off x="16261543" y="9304194"/>
          <a:ext cx="1866650" cy="941978"/>
        </p:xfrm>
        <a:graphic>
          <a:graphicData uri="http://schemas.openxmlformats.org/presentationml/2006/ole">
            <mc:AlternateContent xmlns:mc="http://schemas.openxmlformats.org/markup-compatibility/2006">
              <mc:Choice xmlns:v="urn:schemas-microsoft-com:vml" Requires="v">
                <p:oleObj spid="_x0000_s24590" name="Acrobat Document" r:id="rId10" imgW="8772314" imgH="4429090" progId="AcroExch.Document.DC">
                  <p:embed/>
                </p:oleObj>
              </mc:Choice>
              <mc:Fallback>
                <p:oleObj name="Acrobat Document" r:id="rId10" imgW="8772314" imgH="4429090" progId="AcroExch.Document.DC">
                  <p:embed/>
                  <p:pic>
                    <p:nvPicPr>
                      <p:cNvPr id="30" name="Object 29">
                        <a:extLst>
                          <a:ext uri="{FF2B5EF4-FFF2-40B4-BE49-F238E27FC236}">
                            <a16:creationId xmlns:a16="http://schemas.microsoft.com/office/drawing/2014/main" id="{206F872C-E6CE-4907-A0FF-4ECEAA2515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61543" y="9304194"/>
                        <a:ext cx="1866650" cy="941978"/>
                      </a:xfrm>
                      <a:prstGeom prst="rect">
                        <a:avLst/>
                      </a:prstGeom>
                      <a:noFill/>
                      <a:ln>
                        <a:noFill/>
                      </a:ln>
                    </p:spPr>
                  </p:pic>
                </p:oleObj>
              </mc:Fallback>
            </mc:AlternateContent>
          </a:graphicData>
        </a:graphic>
      </p:graphicFrame>
      <p:grpSp>
        <p:nvGrpSpPr>
          <p:cNvPr id="33" name="Group 32">
            <a:extLst>
              <a:ext uri="{FF2B5EF4-FFF2-40B4-BE49-F238E27FC236}">
                <a16:creationId xmlns:a16="http://schemas.microsoft.com/office/drawing/2014/main" id="{CC1DC820-8301-48BB-9107-8779355637D4}"/>
              </a:ext>
            </a:extLst>
          </p:cNvPr>
          <p:cNvGrpSpPr/>
          <p:nvPr/>
        </p:nvGrpSpPr>
        <p:grpSpPr>
          <a:xfrm>
            <a:off x="15906608" y="0"/>
            <a:ext cx="2722622" cy="9320508"/>
            <a:chOff x="15906608" y="0"/>
            <a:chExt cx="2722622" cy="9320508"/>
          </a:xfrm>
        </p:grpSpPr>
        <p:sp>
          <p:nvSpPr>
            <p:cNvPr id="34" name="Rectangle 33">
              <a:extLst>
                <a:ext uri="{FF2B5EF4-FFF2-40B4-BE49-F238E27FC236}">
                  <a16:creationId xmlns:a16="http://schemas.microsoft.com/office/drawing/2014/main" id="{25821F08-E4FF-43F7-999B-DFE4A87887CA}"/>
                </a:ext>
              </a:extLst>
            </p:cNvPr>
            <p:cNvSpPr/>
            <p:nvPr/>
          </p:nvSpPr>
          <p:spPr>
            <a:xfrm>
              <a:off x="16067029" y="0"/>
              <a:ext cx="2205167" cy="9176083"/>
            </a:xfrm>
            <a:custGeom>
              <a:avLst/>
              <a:gdLst>
                <a:gd name="connsiteX0" fmla="*/ 0 w 2205167"/>
                <a:gd name="connsiteY0" fmla="*/ 0 h 9176083"/>
                <a:gd name="connsiteX1" fmla="*/ 529240 w 2205167"/>
                <a:gd name="connsiteY1" fmla="*/ 0 h 9176083"/>
                <a:gd name="connsiteX2" fmla="*/ 1080532 w 2205167"/>
                <a:gd name="connsiteY2" fmla="*/ 0 h 9176083"/>
                <a:gd name="connsiteX3" fmla="*/ 1565669 w 2205167"/>
                <a:gd name="connsiteY3" fmla="*/ 0 h 9176083"/>
                <a:gd name="connsiteX4" fmla="*/ 2205167 w 2205167"/>
                <a:gd name="connsiteY4" fmla="*/ 0 h 9176083"/>
                <a:gd name="connsiteX5" fmla="*/ 2205167 w 2205167"/>
                <a:gd name="connsiteY5" fmla="*/ 747195 h 9176083"/>
                <a:gd name="connsiteX6" fmla="*/ 2205167 w 2205167"/>
                <a:gd name="connsiteY6" fmla="*/ 1310869 h 9176083"/>
                <a:gd name="connsiteX7" fmla="*/ 2205167 w 2205167"/>
                <a:gd name="connsiteY7" fmla="*/ 1874543 h 9176083"/>
                <a:gd name="connsiteX8" fmla="*/ 2205167 w 2205167"/>
                <a:gd name="connsiteY8" fmla="*/ 2713499 h 9176083"/>
                <a:gd name="connsiteX9" fmla="*/ 2205167 w 2205167"/>
                <a:gd name="connsiteY9" fmla="*/ 3460694 h 9176083"/>
                <a:gd name="connsiteX10" fmla="*/ 2205167 w 2205167"/>
                <a:gd name="connsiteY10" fmla="*/ 3840846 h 9176083"/>
                <a:gd name="connsiteX11" fmla="*/ 2205167 w 2205167"/>
                <a:gd name="connsiteY11" fmla="*/ 4588041 h 9176083"/>
                <a:gd name="connsiteX12" fmla="*/ 2205167 w 2205167"/>
                <a:gd name="connsiteY12" fmla="*/ 5335237 h 9176083"/>
                <a:gd name="connsiteX13" fmla="*/ 2205167 w 2205167"/>
                <a:gd name="connsiteY13" fmla="*/ 6082432 h 9176083"/>
                <a:gd name="connsiteX14" fmla="*/ 2205167 w 2205167"/>
                <a:gd name="connsiteY14" fmla="*/ 6829627 h 9176083"/>
                <a:gd name="connsiteX15" fmla="*/ 2205167 w 2205167"/>
                <a:gd name="connsiteY15" fmla="*/ 7576823 h 9176083"/>
                <a:gd name="connsiteX16" fmla="*/ 2205167 w 2205167"/>
                <a:gd name="connsiteY16" fmla="*/ 8048736 h 9176083"/>
                <a:gd name="connsiteX17" fmla="*/ 2205167 w 2205167"/>
                <a:gd name="connsiteY17" fmla="*/ 9176083 h 9176083"/>
                <a:gd name="connsiteX18" fmla="*/ 1653875 w 2205167"/>
                <a:gd name="connsiteY18" fmla="*/ 9176083 h 9176083"/>
                <a:gd name="connsiteX19" fmla="*/ 1168739 w 2205167"/>
                <a:gd name="connsiteY19" fmla="*/ 9176083 h 9176083"/>
                <a:gd name="connsiteX20" fmla="*/ 639498 w 2205167"/>
                <a:gd name="connsiteY20" fmla="*/ 9176083 h 9176083"/>
                <a:gd name="connsiteX21" fmla="*/ 0 w 2205167"/>
                <a:gd name="connsiteY21" fmla="*/ 9176083 h 9176083"/>
                <a:gd name="connsiteX22" fmla="*/ 0 w 2205167"/>
                <a:gd name="connsiteY22" fmla="*/ 8612409 h 9176083"/>
                <a:gd name="connsiteX23" fmla="*/ 0 w 2205167"/>
                <a:gd name="connsiteY23" fmla="*/ 8048736 h 9176083"/>
                <a:gd name="connsiteX24" fmla="*/ 0 w 2205167"/>
                <a:gd name="connsiteY24" fmla="*/ 7485062 h 9176083"/>
                <a:gd name="connsiteX25" fmla="*/ 0 w 2205167"/>
                <a:gd name="connsiteY25" fmla="*/ 7013149 h 9176083"/>
                <a:gd name="connsiteX26" fmla="*/ 0 w 2205167"/>
                <a:gd name="connsiteY26" fmla="*/ 6174193 h 9176083"/>
                <a:gd name="connsiteX27" fmla="*/ 0 w 2205167"/>
                <a:gd name="connsiteY27" fmla="*/ 5702280 h 9176083"/>
                <a:gd name="connsiteX28" fmla="*/ 0 w 2205167"/>
                <a:gd name="connsiteY28" fmla="*/ 4955085 h 9176083"/>
                <a:gd name="connsiteX29" fmla="*/ 0 w 2205167"/>
                <a:gd name="connsiteY29" fmla="*/ 4116129 h 9176083"/>
                <a:gd name="connsiteX30" fmla="*/ 0 w 2205167"/>
                <a:gd name="connsiteY30" fmla="*/ 3460694 h 9176083"/>
                <a:gd name="connsiteX31" fmla="*/ 0 w 2205167"/>
                <a:gd name="connsiteY31" fmla="*/ 2805260 h 9176083"/>
                <a:gd name="connsiteX32" fmla="*/ 0 w 2205167"/>
                <a:gd name="connsiteY32" fmla="*/ 2425108 h 9176083"/>
                <a:gd name="connsiteX33" fmla="*/ 0 w 2205167"/>
                <a:gd name="connsiteY33" fmla="*/ 1769673 h 9176083"/>
                <a:gd name="connsiteX34" fmla="*/ 0 w 2205167"/>
                <a:gd name="connsiteY34" fmla="*/ 1205999 h 9176083"/>
                <a:gd name="connsiteX35" fmla="*/ 0 w 2205167"/>
                <a:gd name="connsiteY35" fmla="*/ 825847 h 9176083"/>
                <a:gd name="connsiteX36" fmla="*/ 0 w 2205167"/>
                <a:gd name="connsiteY36" fmla="*/ 0 h 917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5167" h="9176083" fill="none" extrusionOk="0">
                  <a:moveTo>
                    <a:pt x="0" y="0"/>
                  </a:moveTo>
                  <a:cubicBezTo>
                    <a:pt x="151456" y="-17415"/>
                    <a:pt x="384782" y="23801"/>
                    <a:pt x="529240" y="0"/>
                  </a:cubicBezTo>
                  <a:cubicBezTo>
                    <a:pt x="673698" y="-23801"/>
                    <a:pt x="959826" y="-8451"/>
                    <a:pt x="1080532" y="0"/>
                  </a:cubicBezTo>
                  <a:cubicBezTo>
                    <a:pt x="1201238" y="8451"/>
                    <a:pt x="1381045" y="8432"/>
                    <a:pt x="1565669" y="0"/>
                  </a:cubicBezTo>
                  <a:cubicBezTo>
                    <a:pt x="1750293" y="-8432"/>
                    <a:pt x="2018481" y="6651"/>
                    <a:pt x="2205167" y="0"/>
                  </a:cubicBezTo>
                  <a:cubicBezTo>
                    <a:pt x="2180349" y="219060"/>
                    <a:pt x="2177478" y="511155"/>
                    <a:pt x="2205167" y="747195"/>
                  </a:cubicBezTo>
                  <a:cubicBezTo>
                    <a:pt x="2232856" y="983236"/>
                    <a:pt x="2218309" y="1040049"/>
                    <a:pt x="2205167" y="1310869"/>
                  </a:cubicBezTo>
                  <a:cubicBezTo>
                    <a:pt x="2192025" y="1581689"/>
                    <a:pt x="2214960" y="1612011"/>
                    <a:pt x="2205167" y="1874543"/>
                  </a:cubicBezTo>
                  <a:cubicBezTo>
                    <a:pt x="2195374" y="2137075"/>
                    <a:pt x="2198172" y="2479146"/>
                    <a:pt x="2205167" y="2713499"/>
                  </a:cubicBezTo>
                  <a:cubicBezTo>
                    <a:pt x="2212162" y="2947852"/>
                    <a:pt x="2187013" y="3219623"/>
                    <a:pt x="2205167" y="3460694"/>
                  </a:cubicBezTo>
                  <a:cubicBezTo>
                    <a:pt x="2223321" y="3701765"/>
                    <a:pt x="2192153" y="3752647"/>
                    <a:pt x="2205167" y="3840846"/>
                  </a:cubicBezTo>
                  <a:cubicBezTo>
                    <a:pt x="2218181" y="3929045"/>
                    <a:pt x="2209348" y="4246587"/>
                    <a:pt x="2205167" y="4588041"/>
                  </a:cubicBezTo>
                  <a:cubicBezTo>
                    <a:pt x="2200986" y="4929496"/>
                    <a:pt x="2168826" y="5169120"/>
                    <a:pt x="2205167" y="5335237"/>
                  </a:cubicBezTo>
                  <a:cubicBezTo>
                    <a:pt x="2241508" y="5501354"/>
                    <a:pt x="2221007" y="5931334"/>
                    <a:pt x="2205167" y="6082432"/>
                  </a:cubicBezTo>
                  <a:cubicBezTo>
                    <a:pt x="2189327" y="6233531"/>
                    <a:pt x="2192616" y="6496556"/>
                    <a:pt x="2205167" y="6829627"/>
                  </a:cubicBezTo>
                  <a:cubicBezTo>
                    <a:pt x="2217718" y="7162699"/>
                    <a:pt x="2216902" y="7423494"/>
                    <a:pt x="2205167" y="7576823"/>
                  </a:cubicBezTo>
                  <a:cubicBezTo>
                    <a:pt x="2193432" y="7730152"/>
                    <a:pt x="2221488" y="7862816"/>
                    <a:pt x="2205167" y="8048736"/>
                  </a:cubicBezTo>
                  <a:cubicBezTo>
                    <a:pt x="2188846" y="8234656"/>
                    <a:pt x="2238895" y="8923010"/>
                    <a:pt x="2205167" y="9176083"/>
                  </a:cubicBezTo>
                  <a:cubicBezTo>
                    <a:pt x="2011915" y="9148831"/>
                    <a:pt x="1902207" y="9178849"/>
                    <a:pt x="1653875" y="9176083"/>
                  </a:cubicBezTo>
                  <a:cubicBezTo>
                    <a:pt x="1405543" y="9173317"/>
                    <a:pt x="1317289" y="9175968"/>
                    <a:pt x="1168739" y="9176083"/>
                  </a:cubicBezTo>
                  <a:cubicBezTo>
                    <a:pt x="1020189" y="9176198"/>
                    <a:pt x="821478" y="9154390"/>
                    <a:pt x="639498" y="9176083"/>
                  </a:cubicBezTo>
                  <a:cubicBezTo>
                    <a:pt x="457518" y="9197776"/>
                    <a:pt x="239760" y="9150024"/>
                    <a:pt x="0" y="9176083"/>
                  </a:cubicBezTo>
                  <a:cubicBezTo>
                    <a:pt x="-22610" y="8937157"/>
                    <a:pt x="10240" y="8788000"/>
                    <a:pt x="0" y="8612409"/>
                  </a:cubicBezTo>
                  <a:cubicBezTo>
                    <a:pt x="-10240" y="8436818"/>
                    <a:pt x="-18003" y="8175444"/>
                    <a:pt x="0" y="8048736"/>
                  </a:cubicBezTo>
                  <a:cubicBezTo>
                    <a:pt x="18003" y="7922028"/>
                    <a:pt x="19447" y="7678566"/>
                    <a:pt x="0" y="7485062"/>
                  </a:cubicBezTo>
                  <a:cubicBezTo>
                    <a:pt x="-19447" y="7291558"/>
                    <a:pt x="10201" y="7189126"/>
                    <a:pt x="0" y="7013149"/>
                  </a:cubicBezTo>
                  <a:cubicBezTo>
                    <a:pt x="-10201" y="6837172"/>
                    <a:pt x="40211" y="6500672"/>
                    <a:pt x="0" y="6174193"/>
                  </a:cubicBezTo>
                  <a:cubicBezTo>
                    <a:pt x="-40211" y="5847714"/>
                    <a:pt x="-7683" y="5813202"/>
                    <a:pt x="0" y="5702280"/>
                  </a:cubicBezTo>
                  <a:cubicBezTo>
                    <a:pt x="7683" y="5591358"/>
                    <a:pt x="16036" y="5217132"/>
                    <a:pt x="0" y="4955085"/>
                  </a:cubicBezTo>
                  <a:cubicBezTo>
                    <a:pt x="-16036" y="4693038"/>
                    <a:pt x="13903" y="4431811"/>
                    <a:pt x="0" y="4116129"/>
                  </a:cubicBezTo>
                  <a:cubicBezTo>
                    <a:pt x="-13903" y="3800447"/>
                    <a:pt x="-415" y="3744077"/>
                    <a:pt x="0" y="3460694"/>
                  </a:cubicBezTo>
                  <a:cubicBezTo>
                    <a:pt x="415" y="3177312"/>
                    <a:pt x="30964" y="2958245"/>
                    <a:pt x="0" y="2805260"/>
                  </a:cubicBezTo>
                  <a:cubicBezTo>
                    <a:pt x="-30964" y="2652275"/>
                    <a:pt x="9545" y="2519331"/>
                    <a:pt x="0" y="2425108"/>
                  </a:cubicBezTo>
                  <a:cubicBezTo>
                    <a:pt x="-9545" y="2330885"/>
                    <a:pt x="5721" y="2065477"/>
                    <a:pt x="0" y="1769673"/>
                  </a:cubicBezTo>
                  <a:cubicBezTo>
                    <a:pt x="-5721" y="1473870"/>
                    <a:pt x="27522" y="1431192"/>
                    <a:pt x="0" y="1205999"/>
                  </a:cubicBezTo>
                  <a:cubicBezTo>
                    <a:pt x="-27522" y="980806"/>
                    <a:pt x="-15254" y="915398"/>
                    <a:pt x="0" y="825847"/>
                  </a:cubicBezTo>
                  <a:cubicBezTo>
                    <a:pt x="15254" y="736296"/>
                    <a:pt x="-35390" y="395514"/>
                    <a:pt x="0" y="0"/>
                  </a:cubicBezTo>
                  <a:close/>
                </a:path>
                <a:path w="2205167" h="9176083" stroke="0" extrusionOk="0">
                  <a:moveTo>
                    <a:pt x="0" y="0"/>
                  </a:moveTo>
                  <a:cubicBezTo>
                    <a:pt x="236456" y="6251"/>
                    <a:pt x="320774" y="-13656"/>
                    <a:pt x="529240" y="0"/>
                  </a:cubicBezTo>
                  <a:cubicBezTo>
                    <a:pt x="737706" y="13656"/>
                    <a:pt x="888764" y="4060"/>
                    <a:pt x="1058480" y="0"/>
                  </a:cubicBezTo>
                  <a:cubicBezTo>
                    <a:pt x="1228196" y="-4060"/>
                    <a:pt x="1444282" y="9405"/>
                    <a:pt x="1587720" y="0"/>
                  </a:cubicBezTo>
                  <a:cubicBezTo>
                    <a:pt x="1731158" y="-9405"/>
                    <a:pt x="1916238" y="-28465"/>
                    <a:pt x="2205167" y="0"/>
                  </a:cubicBezTo>
                  <a:cubicBezTo>
                    <a:pt x="2185066" y="146088"/>
                    <a:pt x="2228309" y="372420"/>
                    <a:pt x="2205167" y="471913"/>
                  </a:cubicBezTo>
                  <a:cubicBezTo>
                    <a:pt x="2182025" y="571406"/>
                    <a:pt x="2218023" y="778793"/>
                    <a:pt x="2205167" y="943826"/>
                  </a:cubicBezTo>
                  <a:cubicBezTo>
                    <a:pt x="2192311" y="1108859"/>
                    <a:pt x="2221341" y="1567012"/>
                    <a:pt x="2205167" y="1782782"/>
                  </a:cubicBezTo>
                  <a:cubicBezTo>
                    <a:pt x="2188993" y="1998552"/>
                    <a:pt x="2198887" y="2390486"/>
                    <a:pt x="2205167" y="2621738"/>
                  </a:cubicBezTo>
                  <a:cubicBezTo>
                    <a:pt x="2211447" y="2852990"/>
                    <a:pt x="2198888" y="2830694"/>
                    <a:pt x="2205167" y="3001890"/>
                  </a:cubicBezTo>
                  <a:cubicBezTo>
                    <a:pt x="2211446" y="3173086"/>
                    <a:pt x="2179483" y="3479557"/>
                    <a:pt x="2205167" y="3840846"/>
                  </a:cubicBezTo>
                  <a:cubicBezTo>
                    <a:pt x="2230851" y="4202135"/>
                    <a:pt x="2246676" y="4345614"/>
                    <a:pt x="2205167" y="4679802"/>
                  </a:cubicBezTo>
                  <a:cubicBezTo>
                    <a:pt x="2163658" y="5013990"/>
                    <a:pt x="2211827" y="5099350"/>
                    <a:pt x="2205167" y="5243476"/>
                  </a:cubicBezTo>
                  <a:cubicBezTo>
                    <a:pt x="2198507" y="5387602"/>
                    <a:pt x="2209988" y="5577577"/>
                    <a:pt x="2205167" y="5807150"/>
                  </a:cubicBezTo>
                  <a:cubicBezTo>
                    <a:pt x="2200346" y="6036723"/>
                    <a:pt x="2218856" y="6252361"/>
                    <a:pt x="2205167" y="6462584"/>
                  </a:cubicBezTo>
                  <a:cubicBezTo>
                    <a:pt x="2191478" y="6672807"/>
                    <a:pt x="2190155" y="6904584"/>
                    <a:pt x="2205167" y="7301540"/>
                  </a:cubicBezTo>
                  <a:cubicBezTo>
                    <a:pt x="2220179" y="7698496"/>
                    <a:pt x="2181398" y="7650438"/>
                    <a:pt x="2205167" y="7865214"/>
                  </a:cubicBezTo>
                  <a:cubicBezTo>
                    <a:pt x="2228936" y="8079990"/>
                    <a:pt x="2237024" y="8433781"/>
                    <a:pt x="2205167" y="8612409"/>
                  </a:cubicBezTo>
                  <a:cubicBezTo>
                    <a:pt x="2173310" y="8791038"/>
                    <a:pt x="2198983" y="8987810"/>
                    <a:pt x="2205167" y="9176083"/>
                  </a:cubicBezTo>
                  <a:cubicBezTo>
                    <a:pt x="1925129" y="9154174"/>
                    <a:pt x="1752026" y="9178612"/>
                    <a:pt x="1631824" y="9176083"/>
                  </a:cubicBezTo>
                  <a:cubicBezTo>
                    <a:pt x="1511622" y="9173554"/>
                    <a:pt x="1234355" y="9192621"/>
                    <a:pt x="1036428" y="9176083"/>
                  </a:cubicBezTo>
                  <a:cubicBezTo>
                    <a:pt x="838501" y="9159545"/>
                    <a:pt x="439469" y="9215508"/>
                    <a:pt x="0" y="9176083"/>
                  </a:cubicBezTo>
                  <a:cubicBezTo>
                    <a:pt x="16155" y="8789248"/>
                    <a:pt x="-10618" y="8681115"/>
                    <a:pt x="0" y="8337127"/>
                  </a:cubicBezTo>
                  <a:cubicBezTo>
                    <a:pt x="10618" y="7993139"/>
                    <a:pt x="-10994" y="8008907"/>
                    <a:pt x="0" y="7773453"/>
                  </a:cubicBezTo>
                  <a:cubicBezTo>
                    <a:pt x="10994" y="7537999"/>
                    <a:pt x="-20017" y="7365678"/>
                    <a:pt x="0" y="7026258"/>
                  </a:cubicBezTo>
                  <a:cubicBezTo>
                    <a:pt x="20017" y="6686838"/>
                    <a:pt x="-6481" y="6749005"/>
                    <a:pt x="0" y="6646106"/>
                  </a:cubicBezTo>
                  <a:cubicBezTo>
                    <a:pt x="6481" y="6543207"/>
                    <a:pt x="-8281" y="6249425"/>
                    <a:pt x="0" y="5990671"/>
                  </a:cubicBezTo>
                  <a:cubicBezTo>
                    <a:pt x="8281" y="5731917"/>
                    <a:pt x="8158" y="5583132"/>
                    <a:pt x="0" y="5426998"/>
                  </a:cubicBezTo>
                  <a:cubicBezTo>
                    <a:pt x="-8158" y="5270864"/>
                    <a:pt x="-18888" y="5065651"/>
                    <a:pt x="0" y="4955085"/>
                  </a:cubicBezTo>
                  <a:cubicBezTo>
                    <a:pt x="18888" y="4844519"/>
                    <a:pt x="18299" y="4660965"/>
                    <a:pt x="0" y="4574933"/>
                  </a:cubicBezTo>
                  <a:cubicBezTo>
                    <a:pt x="-18299" y="4488901"/>
                    <a:pt x="-13057" y="4324251"/>
                    <a:pt x="0" y="4103020"/>
                  </a:cubicBezTo>
                  <a:cubicBezTo>
                    <a:pt x="13057" y="3881789"/>
                    <a:pt x="-32712" y="3551485"/>
                    <a:pt x="0" y="3264064"/>
                  </a:cubicBezTo>
                  <a:cubicBezTo>
                    <a:pt x="32712" y="2976643"/>
                    <a:pt x="-14656" y="2994188"/>
                    <a:pt x="0" y="2792151"/>
                  </a:cubicBezTo>
                  <a:cubicBezTo>
                    <a:pt x="14656" y="2590114"/>
                    <a:pt x="-4061" y="2568408"/>
                    <a:pt x="0" y="2411999"/>
                  </a:cubicBezTo>
                  <a:cubicBezTo>
                    <a:pt x="4061" y="2255590"/>
                    <a:pt x="999" y="2136973"/>
                    <a:pt x="0" y="2031847"/>
                  </a:cubicBezTo>
                  <a:cubicBezTo>
                    <a:pt x="-999" y="1926721"/>
                    <a:pt x="-24981" y="1469554"/>
                    <a:pt x="0" y="1192891"/>
                  </a:cubicBezTo>
                  <a:cubicBezTo>
                    <a:pt x="24981" y="916228"/>
                    <a:pt x="-44667" y="277852"/>
                    <a:pt x="0" y="0"/>
                  </a:cubicBezTo>
                  <a:close/>
                </a:path>
              </a:pathLst>
            </a:custGeom>
            <a:solidFill>
              <a:srgbClr val="449C22"/>
            </a:solidFill>
            <a:ln w="76200">
              <a:solidFill>
                <a:srgbClr val="449C22"/>
              </a:solidFill>
              <a:extLst>
                <a:ext uri="{C807C97D-BFC1-408E-A445-0C87EB9F89A2}">
                  <ask:lineSketchStyleProps xmlns:ask="http://schemas.microsoft.com/office/drawing/2018/sketchyshapes" sd="1989468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2700">
                <a:solidFill>
                  <a:prstClr val="white"/>
                </a:solidFill>
                <a:latin typeface="Calibri" panose="020F0502020204030204"/>
              </a:endParaRPr>
            </a:p>
          </p:txBody>
        </p:sp>
        <p:pic>
          <p:nvPicPr>
            <p:cNvPr id="35" name="Graphic 34" descr="Man">
              <a:extLst>
                <a:ext uri="{FF2B5EF4-FFF2-40B4-BE49-F238E27FC236}">
                  <a16:creationId xmlns:a16="http://schemas.microsoft.com/office/drawing/2014/main" id="{E5B76129-E883-4D84-AE32-2D9BD73A73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035805" y="27143"/>
              <a:ext cx="1103425" cy="1103425"/>
            </a:xfrm>
            <a:prstGeom prst="rect">
              <a:avLst/>
            </a:prstGeom>
          </p:spPr>
        </p:pic>
        <p:pic>
          <p:nvPicPr>
            <p:cNvPr id="36" name="Graphic 35" descr="Woman">
              <a:extLst>
                <a:ext uri="{FF2B5EF4-FFF2-40B4-BE49-F238E27FC236}">
                  <a16:creationId xmlns:a16="http://schemas.microsoft.com/office/drawing/2014/main" id="{D51B130D-CD61-4927-BC6F-C7880B97836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098616" y="409878"/>
              <a:ext cx="1138164" cy="1138164"/>
            </a:xfrm>
            <a:prstGeom prst="rect">
              <a:avLst/>
            </a:prstGeom>
          </p:spPr>
        </p:pic>
        <p:pic>
          <p:nvPicPr>
            <p:cNvPr id="37" name="Graphic 36" descr="Person in wheelchair">
              <a:extLst>
                <a:ext uri="{FF2B5EF4-FFF2-40B4-BE49-F238E27FC236}">
                  <a16:creationId xmlns:a16="http://schemas.microsoft.com/office/drawing/2014/main" id="{84C87EF1-9E85-4C74-A477-C794906717D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592928" y="1107710"/>
              <a:ext cx="1081913" cy="1172676"/>
            </a:xfrm>
            <a:prstGeom prst="rect">
              <a:avLst/>
            </a:prstGeom>
          </p:spPr>
        </p:pic>
        <p:pic>
          <p:nvPicPr>
            <p:cNvPr id="38" name="Graphic 37" descr="Family with two children">
              <a:extLst>
                <a:ext uri="{FF2B5EF4-FFF2-40B4-BE49-F238E27FC236}">
                  <a16:creationId xmlns:a16="http://schemas.microsoft.com/office/drawing/2014/main" id="{7A62DB26-F91D-4C0E-A439-015789295A8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826493" y="6928966"/>
              <a:ext cx="1371600" cy="1371600"/>
            </a:xfrm>
            <a:prstGeom prst="rect">
              <a:avLst/>
            </a:prstGeom>
          </p:spPr>
        </p:pic>
        <p:pic>
          <p:nvPicPr>
            <p:cNvPr id="39" name="Graphic 38" descr="Man with baby">
              <a:extLst>
                <a:ext uri="{FF2B5EF4-FFF2-40B4-BE49-F238E27FC236}">
                  <a16:creationId xmlns:a16="http://schemas.microsoft.com/office/drawing/2014/main" id="{A7CA08A6-2CD1-4D1D-AA3D-674BB34EBB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739880" y="3187570"/>
              <a:ext cx="1371600" cy="1371600"/>
            </a:xfrm>
            <a:prstGeom prst="rect">
              <a:avLst/>
            </a:prstGeom>
          </p:spPr>
        </p:pic>
        <p:pic>
          <p:nvPicPr>
            <p:cNvPr id="40" name="Graphic 39" descr="Pregnant lady">
              <a:extLst>
                <a:ext uri="{FF2B5EF4-FFF2-40B4-BE49-F238E27FC236}">
                  <a16:creationId xmlns:a16="http://schemas.microsoft.com/office/drawing/2014/main" id="{6C4C893F-1362-4168-8C45-C364F274A4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906608" y="2419176"/>
              <a:ext cx="1371600" cy="1371600"/>
            </a:xfrm>
            <a:prstGeom prst="rect">
              <a:avLst/>
            </a:prstGeom>
          </p:spPr>
        </p:pic>
        <p:pic>
          <p:nvPicPr>
            <p:cNvPr id="41" name="Graphic 40" descr="Woman with stroller">
              <a:extLst>
                <a:ext uri="{FF2B5EF4-FFF2-40B4-BE49-F238E27FC236}">
                  <a16:creationId xmlns:a16="http://schemas.microsoft.com/office/drawing/2014/main" id="{192B8E6E-C191-4DF1-A781-8844A9ED0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134290" y="4308532"/>
              <a:ext cx="1371600" cy="1371600"/>
            </a:xfrm>
            <a:prstGeom prst="rect">
              <a:avLst/>
            </a:prstGeom>
          </p:spPr>
        </p:pic>
        <p:pic>
          <p:nvPicPr>
            <p:cNvPr id="42" name="Graphic 41" descr="Child with balloon">
              <a:extLst>
                <a:ext uri="{FF2B5EF4-FFF2-40B4-BE49-F238E27FC236}">
                  <a16:creationId xmlns:a16="http://schemas.microsoft.com/office/drawing/2014/main" id="{CFA033EF-6DB9-4B12-9B3B-AF3759D6EA5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7257630" y="1809150"/>
              <a:ext cx="1371600" cy="1371600"/>
            </a:xfrm>
            <a:prstGeom prst="rect">
              <a:avLst/>
            </a:prstGeom>
          </p:spPr>
        </p:pic>
        <p:pic>
          <p:nvPicPr>
            <p:cNvPr id="43" name="Graphic 42" descr="Children">
              <a:extLst>
                <a:ext uri="{FF2B5EF4-FFF2-40B4-BE49-F238E27FC236}">
                  <a16:creationId xmlns:a16="http://schemas.microsoft.com/office/drawing/2014/main" id="{9365EDFA-E66F-424A-8ED9-99155EB3EAE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6015493" y="7948908"/>
              <a:ext cx="1371600" cy="1371600"/>
            </a:xfrm>
            <a:prstGeom prst="rect">
              <a:avLst/>
            </a:prstGeom>
          </p:spPr>
        </p:pic>
        <p:pic>
          <p:nvPicPr>
            <p:cNvPr id="44" name="Graphic 43" descr="Man with cane">
              <a:extLst>
                <a:ext uri="{FF2B5EF4-FFF2-40B4-BE49-F238E27FC236}">
                  <a16:creationId xmlns:a16="http://schemas.microsoft.com/office/drawing/2014/main" id="{49FBA44F-026B-4594-BA67-E676A6A1632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7068527" y="5362338"/>
              <a:ext cx="1371600" cy="1371600"/>
            </a:xfrm>
            <a:prstGeom prst="rect">
              <a:avLst/>
            </a:prstGeom>
          </p:spPr>
        </p:pic>
        <p:pic>
          <p:nvPicPr>
            <p:cNvPr id="45" name="Graphic 44" descr="Man with kid">
              <a:extLst>
                <a:ext uri="{FF2B5EF4-FFF2-40B4-BE49-F238E27FC236}">
                  <a16:creationId xmlns:a16="http://schemas.microsoft.com/office/drawing/2014/main" id="{ED5DECC8-27EE-437B-A8FC-C423E85A08B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5972466" y="5963300"/>
              <a:ext cx="1371600" cy="1371600"/>
            </a:xfrm>
            <a:prstGeom prst="rect">
              <a:avLst/>
            </a:prstGeom>
          </p:spPr>
        </p:pic>
      </p:grpSp>
    </p:spTree>
    <p:extLst>
      <p:ext uri="{BB962C8B-B14F-4D97-AF65-F5344CB8AC3E}">
        <p14:creationId xmlns:p14="http://schemas.microsoft.com/office/powerpoint/2010/main" val="2847763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769EA6D16BA45A261BCBD31E62A7C" ma:contentTypeVersion="12" ma:contentTypeDescription="Create a new document." ma:contentTypeScope="" ma:versionID="9762cdbf8297b82b921893c56dcdc4dd">
  <xsd:schema xmlns:xsd="http://www.w3.org/2001/XMLSchema" xmlns:xs="http://www.w3.org/2001/XMLSchema" xmlns:p="http://schemas.microsoft.com/office/2006/metadata/properties" xmlns:ns3="e04b7be8-0d6c-411e-9e57-78fe43893a11" xmlns:ns4="eaef882f-9394-483a-bb19-7ecd3e39cfd2" targetNamespace="http://schemas.microsoft.com/office/2006/metadata/properties" ma:root="true" ma:fieldsID="8a227aaa5a7a7148c40d459aaf7890cc" ns3:_="" ns4:_="">
    <xsd:import namespace="e04b7be8-0d6c-411e-9e57-78fe43893a11"/>
    <xsd:import namespace="eaef882f-9394-483a-bb19-7ecd3e39cfd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b7be8-0d6c-411e-9e57-78fe43893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ef882f-9394-483a-bb19-7ecd3e39cfd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34D01E-A9FC-45C6-BF04-6A1C1D4E57DD}">
  <ds:schemaRefs>
    <ds:schemaRef ds:uri="http://schemas.microsoft.com/office/2006/metadata/properties"/>
    <ds:schemaRef ds:uri="http://schemas.microsoft.com/office/infopath/2007/PartnerControls"/>
    <ds:schemaRef ds:uri="eaef882f-9394-483a-bb19-7ecd3e39cfd2"/>
    <ds:schemaRef ds:uri="http://purl.org/dc/terms/"/>
    <ds:schemaRef ds:uri="http://purl.org/dc/dcmitype/"/>
    <ds:schemaRef ds:uri="e04b7be8-0d6c-411e-9e57-78fe43893a11"/>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205A19B1-29C9-49F9-B4E4-DDE75CED9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b7be8-0d6c-411e-9e57-78fe43893a11"/>
    <ds:schemaRef ds:uri="eaef882f-9394-483a-bb19-7ecd3e39c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22A99-3407-473A-8F6B-2121E42C45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10637</TotalTime>
  <Words>2335</Words>
  <Application>Microsoft Office PowerPoint</Application>
  <PresentationFormat>Custom</PresentationFormat>
  <Paragraphs>165</Paragraphs>
  <Slides>7</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Calibri</vt:lpstr>
      <vt:lpstr>Roboto</vt:lpstr>
      <vt:lpstr>Tw Cen MT</vt:lpstr>
      <vt:lpstr>Arial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Sq Powerpoint</dc:title>
  <dc:creator>Patrick Murphy</dc:creator>
  <cp:lastModifiedBy>Catherine Marcus</cp:lastModifiedBy>
  <cp:revision>215</cp:revision>
  <cp:lastPrinted>2020-09-02T17:14:48Z</cp:lastPrinted>
  <dcterms:created xsi:type="dcterms:W3CDTF">2006-08-16T00:00:00Z</dcterms:created>
  <dcterms:modified xsi:type="dcterms:W3CDTF">2022-01-12T11:36:10Z</dcterms:modified>
  <dc:identifier>DAEGKNe48t4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0x010100361769EA6D16BA45A261BCBD31E62A7C</vt:lpwstr>
  </property>
</Properties>
</file>