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4" r:id="rId2"/>
  </p:sldMasterIdLst>
  <p:notesMasterIdLst>
    <p:notesMasterId r:id="rId18"/>
  </p:notesMasterIdLst>
  <p:sldIdLst>
    <p:sldId id="256" r:id="rId3"/>
    <p:sldId id="310" r:id="rId4"/>
    <p:sldId id="257" r:id="rId5"/>
    <p:sldId id="304" r:id="rId6"/>
    <p:sldId id="316" r:id="rId7"/>
    <p:sldId id="284" r:id="rId8"/>
    <p:sldId id="317" r:id="rId9"/>
    <p:sldId id="293" r:id="rId10"/>
    <p:sldId id="303" r:id="rId11"/>
    <p:sldId id="280" r:id="rId12"/>
    <p:sldId id="308" r:id="rId13"/>
    <p:sldId id="318" r:id="rId14"/>
    <p:sldId id="319" r:id="rId15"/>
    <p:sldId id="315" r:id="rId16"/>
    <p:sldId id="295" r:id="rId17"/>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42">
          <p15:clr>
            <a:srgbClr val="A4A3A4"/>
          </p15:clr>
        </p15:guide>
        <p15:guide id="2" pos="14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6500"/>
    <a:srgbClr val="AC00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D28A1D-90C3-455E-A79E-B18ECF0CD013}" v="1708" dt="2020-10-13T11:51:18.951"/>
    <p1510:client id="{E3B072F1-20E7-4B19-89A6-6E3775F14979}" v="13" dt="2020-10-13T17:41:09.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81" autoAdjust="0"/>
    <p:restoredTop sz="85790" autoAdjust="0"/>
  </p:normalViewPr>
  <p:slideViewPr>
    <p:cSldViewPr snapToGrid="0" snapToObjects="1" showGuides="1">
      <p:cViewPr varScale="1">
        <p:scale>
          <a:sx n="76" d="100"/>
          <a:sy n="76" d="100"/>
        </p:scale>
        <p:origin x="1048" y="48"/>
      </p:cViewPr>
      <p:guideLst>
        <p:guide orient="horz" pos="1142"/>
        <p:guide pos="14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Morris" userId="2df72207-b5db-4e6a-a15e-9c94da833dae" providerId="ADAL" clId="{E3B072F1-20E7-4B19-89A6-6E3775F14979}"/>
    <pc:docChg chg="modSld">
      <pc:chgData name="Julia Morris" userId="2df72207-b5db-4e6a-a15e-9c94da833dae" providerId="ADAL" clId="{E3B072F1-20E7-4B19-89A6-6E3775F14979}" dt="2020-10-13T17:41:09.767" v="12" actId="6549"/>
      <pc:docMkLst>
        <pc:docMk/>
      </pc:docMkLst>
      <pc:sldChg chg="modSp">
        <pc:chgData name="Julia Morris" userId="2df72207-b5db-4e6a-a15e-9c94da833dae" providerId="ADAL" clId="{E3B072F1-20E7-4B19-89A6-6E3775F14979}" dt="2020-10-13T17:41:09.767" v="12" actId="6549"/>
        <pc:sldMkLst>
          <pc:docMk/>
          <pc:sldMk cId="1276345767" sldId="308"/>
        </pc:sldMkLst>
        <pc:spChg chg="mod">
          <ac:chgData name="Julia Morris" userId="2df72207-b5db-4e6a-a15e-9c94da833dae" providerId="ADAL" clId="{E3B072F1-20E7-4B19-89A6-6E3775F14979}" dt="2020-10-13T17:41:09.767" v="12" actId="6549"/>
          <ac:spMkLst>
            <pc:docMk/>
            <pc:sldMk cId="1276345767" sldId="30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8442D6A-A84A-5A44-83A0-0428F82A6516}" type="datetimeFigureOut">
              <a:rPr lang="en-US" smtClean="0"/>
              <a:t>11/2/2020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B49CDC7-E86A-C147-83E1-77D12D1AC86C}" type="slidenum">
              <a:rPr lang="en-US" smtClean="0"/>
              <a:t>‹#›</a:t>
            </a:fld>
            <a:endParaRPr lang="en-US"/>
          </a:p>
        </p:txBody>
      </p:sp>
    </p:spTree>
    <p:extLst>
      <p:ext uri="{BB962C8B-B14F-4D97-AF65-F5344CB8AC3E}">
        <p14:creationId xmlns:p14="http://schemas.microsoft.com/office/powerpoint/2010/main" val="262391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2</a:t>
            </a:fld>
            <a:endParaRPr lang="en-US"/>
          </a:p>
        </p:txBody>
      </p:sp>
    </p:spTree>
    <p:extLst>
      <p:ext uri="{BB962C8B-B14F-4D97-AF65-F5344CB8AC3E}">
        <p14:creationId xmlns:p14="http://schemas.microsoft.com/office/powerpoint/2010/main" val="1537103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11</a:t>
            </a:fld>
            <a:endParaRPr lang="en-US"/>
          </a:p>
        </p:txBody>
      </p:sp>
    </p:spTree>
    <p:extLst>
      <p:ext uri="{BB962C8B-B14F-4D97-AF65-F5344CB8AC3E}">
        <p14:creationId xmlns:p14="http://schemas.microsoft.com/office/powerpoint/2010/main" val="1688117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12</a:t>
            </a:fld>
            <a:endParaRPr lang="en-US"/>
          </a:p>
        </p:txBody>
      </p:sp>
    </p:spTree>
    <p:extLst>
      <p:ext uri="{BB962C8B-B14F-4D97-AF65-F5344CB8AC3E}">
        <p14:creationId xmlns:p14="http://schemas.microsoft.com/office/powerpoint/2010/main" val="3123911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13</a:t>
            </a:fld>
            <a:endParaRPr lang="en-US"/>
          </a:p>
        </p:txBody>
      </p:sp>
    </p:spTree>
    <p:extLst>
      <p:ext uri="{BB962C8B-B14F-4D97-AF65-F5344CB8AC3E}">
        <p14:creationId xmlns:p14="http://schemas.microsoft.com/office/powerpoint/2010/main" val="4271282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14</a:t>
            </a:fld>
            <a:endParaRPr lang="en-US"/>
          </a:p>
        </p:txBody>
      </p:sp>
    </p:spTree>
    <p:extLst>
      <p:ext uri="{BB962C8B-B14F-4D97-AF65-F5344CB8AC3E}">
        <p14:creationId xmlns:p14="http://schemas.microsoft.com/office/powerpoint/2010/main" val="217002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3</a:t>
            </a:fld>
            <a:endParaRPr lang="en-US"/>
          </a:p>
        </p:txBody>
      </p:sp>
    </p:spTree>
    <p:extLst>
      <p:ext uri="{BB962C8B-B14F-4D97-AF65-F5344CB8AC3E}">
        <p14:creationId xmlns:p14="http://schemas.microsoft.com/office/powerpoint/2010/main" val="353296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4</a:t>
            </a:fld>
            <a:endParaRPr lang="en-US"/>
          </a:p>
        </p:txBody>
      </p:sp>
    </p:spTree>
    <p:extLst>
      <p:ext uri="{BB962C8B-B14F-4D97-AF65-F5344CB8AC3E}">
        <p14:creationId xmlns:p14="http://schemas.microsoft.com/office/powerpoint/2010/main" val="395469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5</a:t>
            </a:fld>
            <a:endParaRPr lang="en-US"/>
          </a:p>
        </p:txBody>
      </p:sp>
    </p:spTree>
    <p:extLst>
      <p:ext uri="{BB962C8B-B14F-4D97-AF65-F5344CB8AC3E}">
        <p14:creationId xmlns:p14="http://schemas.microsoft.com/office/powerpoint/2010/main" val="180748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532965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950322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532965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75986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10</a:t>
            </a:fld>
            <a:endParaRPr lang="en-US"/>
          </a:p>
        </p:txBody>
      </p:sp>
    </p:spTree>
    <p:extLst>
      <p:ext uri="{BB962C8B-B14F-4D97-AF65-F5344CB8AC3E}">
        <p14:creationId xmlns:p14="http://schemas.microsoft.com/office/powerpoint/2010/main" val="3532965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C1D5B61-4FE6-414D-B213-7F3A1B473DD4}"/>
              </a:ext>
            </a:extLst>
          </p:cNvPr>
          <p:cNvPicPr>
            <a:picLocks noChangeAspect="1"/>
          </p:cNvPicPr>
          <p:nvPr userDrawn="1"/>
        </p:nvPicPr>
        <p:blipFill>
          <a:blip r:embed="rId2"/>
          <a:stretch>
            <a:fillRect/>
          </a:stretch>
        </p:blipFill>
        <p:spPr>
          <a:xfrm>
            <a:off x="0" y="0"/>
            <a:ext cx="9136480" cy="5143500"/>
          </a:xfrm>
          <a:prstGeom prst="rect">
            <a:avLst/>
          </a:prstGeom>
        </p:spPr>
      </p:pic>
      <p:sp>
        <p:nvSpPr>
          <p:cNvPr id="2" name="Title 1"/>
          <p:cNvSpPr>
            <a:spLocks noGrp="1"/>
          </p:cNvSpPr>
          <p:nvPr>
            <p:ph type="ctrTitle" hasCustomPrompt="1"/>
          </p:nvPr>
        </p:nvSpPr>
        <p:spPr>
          <a:xfrm>
            <a:off x="4565375" y="2068008"/>
            <a:ext cx="3639701" cy="397708"/>
          </a:xfrm>
          <a:prstGeom prst="rect">
            <a:avLst/>
          </a:prstGeom>
        </p:spPr>
        <p:txBody>
          <a:bodyPr lIns="0" tIns="0" rIns="0" bIns="0" anchor="t" anchorCtr="0">
            <a:normAutofit/>
          </a:bodyPr>
          <a:lstStyle>
            <a:lvl1pPr algn="l">
              <a:defRPr sz="2000" b="0" i="0" baseline="0">
                <a:solidFill>
                  <a:schemeClr val="bg1"/>
                </a:solidFill>
                <a:latin typeface="Arial"/>
                <a:cs typeface="Arial"/>
              </a:defRPr>
            </a:lvl1pPr>
          </a:lstStyle>
          <a:p>
            <a:r>
              <a:rPr lang="en-GB" dirty="0"/>
              <a:t>Title of Presentation Here</a:t>
            </a:r>
            <a:endParaRPr lang="en-US" dirty="0"/>
          </a:p>
        </p:txBody>
      </p:sp>
      <p:sp>
        <p:nvSpPr>
          <p:cNvPr id="3" name="Subtitle 2"/>
          <p:cNvSpPr>
            <a:spLocks noGrp="1"/>
          </p:cNvSpPr>
          <p:nvPr>
            <p:ph type="subTitle" idx="1" hasCustomPrompt="1"/>
          </p:nvPr>
        </p:nvSpPr>
        <p:spPr>
          <a:xfrm>
            <a:off x="4565367" y="2465714"/>
            <a:ext cx="2469658" cy="292644"/>
          </a:xfrm>
          <a:prstGeom prst="rect">
            <a:avLst/>
          </a:prstGeom>
        </p:spPr>
        <p:txBody>
          <a:bodyPr lIns="0" tIns="0" rIns="0" bIns="0" anchor="t" anchorCtr="0">
            <a:normAutofit/>
          </a:bodyPr>
          <a:lstStyle>
            <a:lvl1pPr marL="0" indent="0" algn="l">
              <a:buNone/>
              <a:defRPr sz="12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 heading position</a:t>
            </a:r>
            <a:endParaRPr lang="en-US" dirty="0"/>
          </a:p>
        </p:txBody>
      </p:sp>
      <p:pic>
        <p:nvPicPr>
          <p:cNvPr id="5" name="Picture 4">
            <a:extLst>
              <a:ext uri="{FF2B5EF4-FFF2-40B4-BE49-F238E27FC236}">
                <a16:creationId xmlns:a16="http://schemas.microsoft.com/office/drawing/2014/main" id="{C414467C-207C-BB40-95E4-4F1C5989E910}"/>
              </a:ext>
            </a:extLst>
          </p:cNvPr>
          <p:cNvPicPr>
            <a:picLocks noChangeAspect="1"/>
          </p:cNvPicPr>
          <p:nvPr userDrawn="1"/>
        </p:nvPicPr>
        <p:blipFill>
          <a:blip r:embed="rId3"/>
          <a:stretch>
            <a:fillRect/>
          </a:stretch>
        </p:blipFill>
        <p:spPr>
          <a:xfrm>
            <a:off x="360976" y="4166756"/>
            <a:ext cx="1116135" cy="614307"/>
          </a:xfrm>
          <a:prstGeom prst="rect">
            <a:avLst/>
          </a:prstGeom>
        </p:spPr>
      </p:pic>
      <p:pic>
        <p:nvPicPr>
          <p:cNvPr id="7" name="Picture 6">
            <a:extLst>
              <a:ext uri="{FF2B5EF4-FFF2-40B4-BE49-F238E27FC236}">
                <a16:creationId xmlns:a16="http://schemas.microsoft.com/office/drawing/2014/main" id="{5909B206-5E91-2049-9C80-8A4C7875C430}"/>
              </a:ext>
            </a:extLst>
          </p:cNvPr>
          <p:cNvPicPr>
            <a:picLocks noChangeAspect="1"/>
          </p:cNvPicPr>
          <p:nvPr userDrawn="1"/>
        </p:nvPicPr>
        <p:blipFill>
          <a:blip r:embed="rId4"/>
          <a:stretch>
            <a:fillRect/>
          </a:stretch>
        </p:blipFill>
        <p:spPr>
          <a:xfrm>
            <a:off x="7796343" y="356578"/>
            <a:ext cx="970871" cy="565638"/>
          </a:xfrm>
          <a:prstGeom prst="rect">
            <a:avLst/>
          </a:prstGeom>
        </p:spPr>
      </p:pic>
    </p:spTree>
    <p:extLst>
      <p:ext uri="{BB962C8B-B14F-4D97-AF65-F5344CB8AC3E}">
        <p14:creationId xmlns:p14="http://schemas.microsoft.com/office/powerpoint/2010/main" val="387510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Yellow">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5" name="Picture 4">
            <a:extLst>
              <a:ext uri="{FF2B5EF4-FFF2-40B4-BE49-F238E27FC236}">
                <a16:creationId xmlns:a16="http://schemas.microsoft.com/office/drawing/2014/main" id="{7DA42BA4-2F29-9D41-B4A8-4769C406B93C}"/>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6" name="Slide Number Placeholder 5">
            <a:extLst>
              <a:ext uri="{FF2B5EF4-FFF2-40B4-BE49-F238E27FC236}">
                <a16:creationId xmlns:a16="http://schemas.microsoft.com/office/drawing/2014/main" id="{2DE87904-4123-3344-B97B-8B0952E2CF04}"/>
              </a:ext>
            </a:extLst>
          </p:cNvPr>
          <p:cNvSpPr>
            <a:spLocks noGrp="1"/>
          </p:cNvSpPr>
          <p:nvPr>
            <p:ph type="sldNum" sz="quarter" idx="10"/>
          </p:nvPr>
        </p:nvSpPr>
        <p:spPr/>
        <p:txBody>
          <a:bodyPr/>
          <a:lstStyle/>
          <a:p>
            <a:fld id="{7BA2C872-3B9A-F24E-BD6B-7B38C8C9128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61179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urple">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2E99D4C9-711E-B244-96DF-5A6C8D6B613C}"/>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6864A052-18F9-9640-8BC4-E93E47038F8A}"/>
              </a:ext>
            </a:extLst>
          </p:cNvPr>
          <p:cNvSpPr>
            <a:spLocks noGrp="1"/>
          </p:cNvSpPr>
          <p:nvPr>
            <p:ph type="sldNum" sz="quarter" idx="10"/>
          </p:nvPr>
        </p:nvSpPr>
        <p:spPr/>
        <p:txBody>
          <a:bodyPr/>
          <a:lstStyle/>
          <a:p>
            <a:fld id="{7BA2C872-3B9A-F24E-BD6B-7B38C8C9128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12844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4_Title and Content Green">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77C5C660-50DF-F442-967C-23D500613843}"/>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D551FE84-0A4A-4849-B1A4-FF2E5633375D}"/>
              </a:ext>
            </a:extLst>
          </p:cNvPr>
          <p:cNvSpPr>
            <a:spLocks noGrp="1"/>
          </p:cNvSpPr>
          <p:nvPr>
            <p:ph type="sldNum" sz="quarter" idx="10"/>
          </p:nvPr>
        </p:nvSpPr>
        <p:spPr/>
        <p:txBody>
          <a:bodyPr/>
          <a:lstStyle/>
          <a:p>
            <a:fld id="{7BA2C872-3B9A-F24E-BD6B-7B38C8C9128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7772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ink">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54219C85-6948-1D4C-B496-9896AA8CFA86}"/>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2" name="Slide Number Placeholder 11">
            <a:extLst>
              <a:ext uri="{FF2B5EF4-FFF2-40B4-BE49-F238E27FC236}">
                <a16:creationId xmlns:a16="http://schemas.microsoft.com/office/drawing/2014/main" id="{EC55E890-20E9-F149-AF07-A3B54B49EA04}"/>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33367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Blue">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EE54A99F-8BD9-E54F-B99C-8B804FFBCD2D}"/>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9DEA8804-DD32-5143-8B9E-0999F8DCAE5E}"/>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29617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Yellow">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5" name="Picture 4">
            <a:extLst>
              <a:ext uri="{FF2B5EF4-FFF2-40B4-BE49-F238E27FC236}">
                <a16:creationId xmlns:a16="http://schemas.microsoft.com/office/drawing/2014/main" id="{7DA42BA4-2F29-9D41-B4A8-4769C406B93C}"/>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6" name="Slide Number Placeholder 5">
            <a:extLst>
              <a:ext uri="{FF2B5EF4-FFF2-40B4-BE49-F238E27FC236}">
                <a16:creationId xmlns:a16="http://schemas.microsoft.com/office/drawing/2014/main" id="{2DE87904-4123-3344-B97B-8B0952E2CF04}"/>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34523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urple">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2E99D4C9-711E-B244-96DF-5A6C8D6B613C}"/>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6864A052-18F9-9640-8BC4-E93E47038F8A}"/>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242772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Green">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77C5C660-50DF-F442-967C-23D500613843}"/>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D551FE84-0A4A-4849-B1A4-FF2E5633375D}"/>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02414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C1D5B61-4FE6-414D-B213-7F3A1B473DD4}"/>
              </a:ext>
            </a:extLst>
          </p:cNvPr>
          <p:cNvPicPr>
            <a:picLocks noChangeAspect="1"/>
          </p:cNvPicPr>
          <p:nvPr userDrawn="1"/>
        </p:nvPicPr>
        <p:blipFill>
          <a:blip r:embed="rId2"/>
          <a:stretch>
            <a:fillRect/>
          </a:stretch>
        </p:blipFill>
        <p:spPr>
          <a:xfrm>
            <a:off x="0" y="0"/>
            <a:ext cx="9136480" cy="5143500"/>
          </a:xfrm>
          <a:prstGeom prst="rect">
            <a:avLst/>
          </a:prstGeom>
        </p:spPr>
      </p:pic>
      <p:sp>
        <p:nvSpPr>
          <p:cNvPr id="2" name="Title 1"/>
          <p:cNvSpPr>
            <a:spLocks noGrp="1"/>
          </p:cNvSpPr>
          <p:nvPr>
            <p:ph type="ctrTitle" hasCustomPrompt="1"/>
          </p:nvPr>
        </p:nvSpPr>
        <p:spPr>
          <a:xfrm>
            <a:off x="4565367" y="2068006"/>
            <a:ext cx="3639701" cy="397708"/>
          </a:xfrm>
          <a:prstGeom prst="rect">
            <a:avLst/>
          </a:prstGeom>
        </p:spPr>
        <p:txBody>
          <a:bodyPr lIns="0" tIns="0" rIns="0" bIns="0" anchor="t" anchorCtr="0">
            <a:normAutofit/>
          </a:bodyPr>
          <a:lstStyle>
            <a:lvl1pPr algn="l">
              <a:defRPr sz="2000" b="0" i="0" baseline="0">
                <a:solidFill>
                  <a:schemeClr val="bg1"/>
                </a:solidFill>
                <a:latin typeface="Arial"/>
                <a:cs typeface="Arial"/>
              </a:defRPr>
            </a:lvl1pPr>
          </a:lstStyle>
          <a:p>
            <a:r>
              <a:rPr lang="en-GB" dirty="0"/>
              <a:t>Title of Presentation Here</a:t>
            </a:r>
            <a:endParaRPr lang="en-US" dirty="0"/>
          </a:p>
        </p:txBody>
      </p:sp>
      <p:sp>
        <p:nvSpPr>
          <p:cNvPr id="3" name="Subtitle 2"/>
          <p:cNvSpPr>
            <a:spLocks noGrp="1"/>
          </p:cNvSpPr>
          <p:nvPr>
            <p:ph type="subTitle" idx="1" hasCustomPrompt="1"/>
          </p:nvPr>
        </p:nvSpPr>
        <p:spPr>
          <a:xfrm>
            <a:off x="4565367" y="2465714"/>
            <a:ext cx="2469658" cy="292644"/>
          </a:xfrm>
          <a:prstGeom prst="rect">
            <a:avLst/>
          </a:prstGeom>
        </p:spPr>
        <p:txBody>
          <a:bodyPr lIns="0" tIns="0" rIns="0" bIns="0" anchor="t" anchorCtr="0">
            <a:normAutofit/>
          </a:bodyPr>
          <a:lstStyle>
            <a:lvl1pPr marL="0" indent="0" algn="l">
              <a:buNone/>
              <a:defRPr sz="12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 heading position</a:t>
            </a:r>
            <a:endParaRPr lang="en-US" dirty="0"/>
          </a:p>
        </p:txBody>
      </p:sp>
      <p:pic>
        <p:nvPicPr>
          <p:cNvPr id="5" name="Picture 4">
            <a:extLst>
              <a:ext uri="{FF2B5EF4-FFF2-40B4-BE49-F238E27FC236}">
                <a16:creationId xmlns:a16="http://schemas.microsoft.com/office/drawing/2014/main" id="{C414467C-207C-BB40-95E4-4F1C5989E910}"/>
              </a:ext>
            </a:extLst>
          </p:cNvPr>
          <p:cNvPicPr>
            <a:picLocks noChangeAspect="1"/>
          </p:cNvPicPr>
          <p:nvPr userDrawn="1"/>
        </p:nvPicPr>
        <p:blipFill>
          <a:blip r:embed="rId3"/>
          <a:stretch>
            <a:fillRect/>
          </a:stretch>
        </p:blipFill>
        <p:spPr>
          <a:xfrm>
            <a:off x="360973" y="4166754"/>
            <a:ext cx="1116135" cy="614307"/>
          </a:xfrm>
          <a:prstGeom prst="rect">
            <a:avLst/>
          </a:prstGeom>
        </p:spPr>
      </p:pic>
      <p:pic>
        <p:nvPicPr>
          <p:cNvPr id="7" name="Picture 6">
            <a:extLst>
              <a:ext uri="{FF2B5EF4-FFF2-40B4-BE49-F238E27FC236}">
                <a16:creationId xmlns:a16="http://schemas.microsoft.com/office/drawing/2014/main" id="{5909B206-5E91-2049-9C80-8A4C7875C430}"/>
              </a:ext>
            </a:extLst>
          </p:cNvPr>
          <p:cNvPicPr>
            <a:picLocks noChangeAspect="1"/>
          </p:cNvPicPr>
          <p:nvPr userDrawn="1"/>
        </p:nvPicPr>
        <p:blipFill>
          <a:blip r:embed="rId4"/>
          <a:stretch>
            <a:fillRect/>
          </a:stretch>
        </p:blipFill>
        <p:spPr>
          <a:xfrm>
            <a:off x="7796335" y="356578"/>
            <a:ext cx="970871" cy="565638"/>
          </a:xfrm>
          <a:prstGeom prst="rect">
            <a:avLst/>
          </a:prstGeom>
        </p:spPr>
      </p:pic>
    </p:spTree>
    <p:extLst>
      <p:ext uri="{BB962C8B-B14F-4D97-AF65-F5344CB8AC3E}">
        <p14:creationId xmlns:p14="http://schemas.microsoft.com/office/powerpoint/2010/main" val="291127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ink">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54219C85-6948-1D4C-B496-9896AA8CFA86}"/>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2" name="Slide Number Placeholder 11">
            <a:extLst>
              <a:ext uri="{FF2B5EF4-FFF2-40B4-BE49-F238E27FC236}">
                <a16:creationId xmlns:a16="http://schemas.microsoft.com/office/drawing/2014/main" id="{EC55E890-20E9-F149-AF07-A3B54B49EA04}"/>
              </a:ext>
            </a:extLst>
          </p:cNvPr>
          <p:cNvSpPr>
            <a:spLocks noGrp="1"/>
          </p:cNvSpPr>
          <p:nvPr>
            <p:ph type="sldNum" sz="quarter" idx="10"/>
          </p:nvPr>
        </p:nvSpPr>
        <p:spPr/>
        <p:txBody>
          <a:bodyPr/>
          <a:lstStyle/>
          <a:p>
            <a:fld id="{7BA2C872-3B9A-F24E-BD6B-7B38C8C9128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13516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Title and Content Blue">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EE54A99F-8BD9-E54F-B99C-8B804FFBCD2D}"/>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9DEA8804-DD32-5143-8B9E-0999F8DCAE5E}"/>
              </a:ext>
            </a:extLst>
          </p:cNvPr>
          <p:cNvSpPr>
            <a:spLocks noGrp="1"/>
          </p:cNvSpPr>
          <p:nvPr>
            <p:ph type="sldNum" sz="quarter" idx="10"/>
          </p:nvPr>
        </p:nvSpPr>
        <p:spPr/>
        <p:txBody>
          <a:bodyPr/>
          <a:lstStyle/>
          <a:p>
            <a:fld id="{7BA2C872-3B9A-F24E-BD6B-7B38C8C9128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281129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6FD06262-2E68-7A43-95FB-5BA7EF5AE622}"/>
              </a:ext>
            </a:extLst>
          </p:cNvPr>
          <p:cNvSpPr/>
          <p:nvPr userDrawn="1"/>
        </p:nvSpPr>
        <p:spPr>
          <a:xfrm>
            <a:off x="357352" y="362699"/>
            <a:ext cx="8408276" cy="4420800"/>
          </a:xfrm>
          <a:custGeom>
            <a:avLst/>
            <a:gdLst>
              <a:gd name="connsiteX0" fmla="*/ 0 w 8408276"/>
              <a:gd name="connsiteY0" fmla="*/ 0 h 4420800"/>
              <a:gd name="connsiteX1" fmla="*/ 8408276 w 8408276"/>
              <a:gd name="connsiteY1" fmla="*/ 0 h 4420800"/>
              <a:gd name="connsiteX2" fmla="*/ 8408276 w 8408276"/>
              <a:gd name="connsiteY2" fmla="*/ 3411978 h 4420800"/>
              <a:gd name="connsiteX3" fmla="*/ 6758955 w 8408276"/>
              <a:gd name="connsiteY3" fmla="*/ 4420800 h 4420800"/>
              <a:gd name="connsiteX4" fmla="*/ 0 w 8408276"/>
              <a:gd name="connsiteY4" fmla="*/ 4420800 h 442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8276" h="4420800">
                <a:moveTo>
                  <a:pt x="0" y="0"/>
                </a:moveTo>
                <a:lnTo>
                  <a:pt x="8408276" y="0"/>
                </a:lnTo>
                <a:lnTo>
                  <a:pt x="8408276" y="3411978"/>
                </a:lnTo>
                <a:lnTo>
                  <a:pt x="6758955" y="4420800"/>
                </a:lnTo>
                <a:lnTo>
                  <a:pt x="0" y="4420800"/>
                </a:lnTo>
                <a:close/>
              </a:path>
            </a:pathLst>
          </a:cu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4" name="Slide Number Placeholder 9">
            <a:extLst>
              <a:ext uri="{FF2B5EF4-FFF2-40B4-BE49-F238E27FC236}">
                <a16:creationId xmlns:a16="http://schemas.microsoft.com/office/drawing/2014/main" id="{8E03977C-A74E-0547-84D5-0C68DFF8A837}"/>
              </a:ext>
            </a:extLst>
          </p:cNvPr>
          <p:cNvSpPr>
            <a:spLocks noGrp="1"/>
          </p:cNvSpPr>
          <p:nvPr>
            <p:ph type="sldNum" sz="quarter" idx="4"/>
          </p:nvPr>
        </p:nvSpPr>
        <p:spPr>
          <a:xfrm>
            <a:off x="346841" y="4419126"/>
            <a:ext cx="1019504" cy="274637"/>
          </a:xfrm>
          <a:prstGeom prst="rect">
            <a:avLst/>
          </a:prstGeom>
        </p:spPr>
        <p:txBody>
          <a:bodyPr/>
          <a:lstStyle>
            <a:lvl1pPr algn="ctr">
              <a:defRPr sz="1000" b="1" i="0">
                <a:solidFill>
                  <a:schemeClr val="bg1"/>
                </a:solidFill>
                <a:latin typeface="Arial" panose="020B0604020202020204" pitchFamily="34" charset="0"/>
                <a:cs typeface="Arial" panose="020B0604020202020204" pitchFamily="34" charset="0"/>
              </a:defRPr>
            </a:lvl1p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943454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63"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888A36-8E29-B745-BC8A-98230C554462}"/>
              </a:ext>
            </a:extLst>
          </p:cNvPr>
          <p:cNvSpPr/>
          <p:nvPr userDrawn="1"/>
        </p:nvSpPr>
        <p:spPr>
          <a:xfrm>
            <a:off x="357352" y="362699"/>
            <a:ext cx="8408276" cy="44208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solidFill>
                <a:srgbClr val="FFFFFF"/>
              </a:solidFill>
            </a:endParaRPr>
          </a:p>
        </p:txBody>
      </p:sp>
      <p:sp>
        <p:nvSpPr>
          <p:cNvPr id="7" name="Freeform 6">
            <a:extLst>
              <a:ext uri="{FF2B5EF4-FFF2-40B4-BE49-F238E27FC236}">
                <a16:creationId xmlns:a16="http://schemas.microsoft.com/office/drawing/2014/main" id="{C1F24CCA-9F6F-3A4B-905A-297A18BB585B}"/>
              </a:ext>
            </a:extLst>
          </p:cNvPr>
          <p:cNvSpPr/>
          <p:nvPr userDrawn="1"/>
        </p:nvSpPr>
        <p:spPr>
          <a:xfrm>
            <a:off x="7297955" y="4003261"/>
            <a:ext cx="1508510" cy="863793"/>
          </a:xfrm>
          <a:custGeom>
            <a:avLst/>
            <a:gdLst>
              <a:gd name="connsiteX0" fmla="*/ 0 w 2480441"/>
              <a:gd name="connsiteY0" fmla="*/ 1450427 h 1450427"/>
              <a:gd name="connsiteX1" fmla="*/ 2480441 w 2480441"/>
              <a:gd name="connsiteY1" fmla="*/ 1450427 h 1450427"/>
              <a:gd name="connsiteX2" fmla="*/ 2480441 w 2480441"/>
              <a:gd name="connsiteY2" fmla="*/ 0 h 1450427"/>
              <a:gd name="connsiteX3" fmla="*/ 0 w 2480441"/>
              <a:gd name="connsiteY3" fmla="*/ 1450427 h 1450427"/>
            </a:gdLst>
            <a:ahLst/>
            <a:cxnLst>
              <a:cxn ang="0">
                <a:pos x="connsiteX0" y="connsiteY0"/>
              </a:cxn>
              <a:cxn ang="0">
                <a:pos x="connsiteX1" y="connsiteY1"/>
              </a:cxn>
              <a:cxn ang="0">
                <a:pos x="connsiteX2" y="connsiteY2"/>
              </a:cxn>
              <a:cxn ang="0">
                <a:pos x="connsiteX3" y="connsiteY3"/>
              </a:cxn>
            </a:cxnLst>
            <a:rect l="l" t="t" r="r" b="b"/>
            <a:pathLst>
              <a:path w="2480441" h="1450427">
                <a:moveTo>
                  <a:pt x="0" y="1450427"/>
                </a:moveTo>
                <a:lnTo>
                  <a:pt x="2480441" y="1450427"/>
                </a:lnTo>
                <a:lnTo>
                  <a:pt x="2480441" y="0"/>
                </a:lnTo>
                <a:lnTo>
                  <a:pt x="0" y="14504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5" name="Picture 4">
            <a:extLst>
              <a:ext uri="{FF2B5EF4-FFF2-40B4-BE49-F238E27FC236}">
                <a16:creationId xmlns:a16="http://schemas.microsoft.com/office/drawing/2014/main" id="{219DD8C7-2B45-A248-91CA-B084DBA05534}"/>
              </a:ext>
            </a:extLst>
          </p:cNvPr>
          <p:cNvPicPr>
            <a:picLocks noChangeAspect="1"/>
          </p:cNvPicPr>
          <p:nvPr userDrawn="1"/>
        </p:nvPicPr>
        <p:blipFill>
          <a:blip r:embed="rId8"/>
          <a:stretch>
            <a:fillRect/>
          </a:stretch>
        </p:blipFill>
        <p:spPr>
          <a:xfrm>
            <a:off x="7957981" y="4373218"/>
            <a:ext cx="778516" cy="428486"/>
          </a:xfrm>
          <a:prstGeom prst="rect">
            <a:avLst/>
          </a:prstGeom>
        </p:spPr>
      </p:pic>
      <p:sp>
        <p:nvSpPr>
          <p:cNvPr id="4" name="Slide Number Placeholder 9">
            <a:extLst>
              <a:ext uri="{FF2B5EF4-FFF2-40B4-BE49-F238E27FC236}">
                <a16:creationId xmlns:a16="http://schemas.microsoft.com/office/drawing/2014/main" id="{8E03977C-A74E-0547-84D5-0C68DFF8A837}"/>
              </a:ext>
            </a:extLst>
          </p:cNvPr>
          <p:cNvSpPr>
            <a:spLocks noGrp="1"/>
          </p:cNvSpPr>
          <p:nvPr>
            <p:ph type="sldNum" sz="quarter" idx="4"/>
          </p:nvPr>
        </p:nvSpPr>
        <p:spPr>
          <a:xfrm>
            <a:off x="346841" y="4419122"/>
            <a:ext cx="1019504" cy="274637"/>
          </a:xfrm>
          <a:prstGeom prst="rect">
            <a:avLst/>
          </a:prstGeom>
        </p:spPr>
        <p:txBody>
          <a:bodyPr/>
          <a:lstStyle>
            <a:lvl1pPr algn="ctr">
              <a:defRPr sz="1000" b="1" i="0">
                <a:solidFill>
                  <a:schemeClr val="bg1"/>
                </a:solidFill>
                <a:latin typeface="Arial" panose="020B0604020202020204" pitchFamily="34" charset="0"/>
                <a:cs typeface="Arial" panose="020B0604020202020204" pitchFamily="34" charset="0"/>
              </a:defRPr>
            </a:lvl1pPr>
          </a:lstStyle>
          <a:p>
            <a:fld id="{7BA2C872-3B9A-F24E-BD6B-7B38C8C9128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2277355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ropertylicensing@walthamforest.gov.uk" TargetMode="External"/><Relationship Id="rId2" Type="http://schemas.openxmlformats.org/officeDocument/2006/relationships/hyperlink" Target="https://www.walthamforest.gov.uk/content/property-licensing"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B1C77C5-755E-AE46-BB14-5CD4540A7F18}"/>
              </a:ext>
            </a:extLst>
          </p:cNvPr>
          <p:cNvSpPr>
            <a:spLocks noGrp="1"/>
          </p:cNvSpPr>
          <p:nvPr>
            <p:ph type="ctrTitle"/>
          </p:nvPr>
        </p:nvSpPr>
        <p:spPr/>
        <p:txBody>
          <a:bodyPr/>
          <a:lstStyle/>
          <a:p>
            <a:r>
              <a:rPr lang="en-US" dirty="0"/>
              <a:t>Property Licensing </a:t>
            </a:r>
          </a:p>
        </p:txBody>
      </p:sp>
      <p:sp>
        <p:nvSpPr>
          <p:cNvPr id="7" name="Subtitle 6">
            <a:extLst>
              <a:ext uri="{FF2B5EF4-FFF2-40B4-BE49-F238E27FC236}">
                <a16:creationId xmlns:a16="http://schemas.microsoft.com/office/drawing/2014/main" id="{EF078A8B-F918-C640-9FA0-CD370E56FCD6}"/>
              </a:ext>
            </a:extLst>
          </p:cNvPr>
          <p:cNvSpPr>
            <a:spLocks noGrp="1"/>
          </p:cNvSpPr>
          <p:nvPr>
            <p:ph type="subTitle" idx="1"/>
          </p:nvPr>
        </p:nvSpPr>
        <p:spPr>
          <a:xfrm>
            <a:off x="4565367" y="2465713"/>
            <a:ext cx="4152964" cy="2287589"/>
          </a:xfrm>
        </p:spPr>
        <p:txBody>
          <a:bodyPr>
            <a:normAutofit/>
          </a:bodyPr>
          <a:lstStyle/>
          <a:p>
            <a:r>
              <a:rPr lang="en-US" dirty="0"/>
              <a:t>Landlord Forum</a:t>
            </a:r>
          </a:p>
          <a:p>
            <a:endParaRPr lang="en-US" dirty="0"/>
          </a:p>
          <a:p>
            <a:r>
              <a:rPr lang="en-US" dirty="0"/>
              <a:t>13 October 2020</a:t>
            </a:r>
          </a:p>
        </p:txBody>
      </p:sp>
    </p:spTree>
    <p:extLst>
      <p:ext uri="{BB962C8B-B14F-4D97-AF65-F5344CB8AC3E}">
        <p14:creationId xmlns:p14="http://schemas.microsoft.com/office/powerpoint/2010/main" val="1102716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81894"/>
            <a:ext cx="6897883" cy="498763"/>
          </a:xfrm>
        </p:spPr>
        <p:txBody>
          <a:bodyPr/>
          <a:lstStyle/>
          <a:p>
            <a:r>
              <a:rPr lang="en-US" dirty="0"/>
              <a:t>Scheme Objectives</a:t>
            </a:r>
          </a:p>
        </p:txBody>
      </p:sp>
      <p:sp>
        <p:nvSpPr>
          <p:cNvPr id="3" name="Content Placeholder 2"/>
          <p:cNvSpPr>
            <a:spLocks noGrp="1"/>
          </p:cNvSpPr>
          <p:nvPr>
            <p:ph idx="1"/>
          </p:nvPr>
        </p:nvSpPr>
        <p:spPr>
          <a:xfrm>
            <a:off x="2019300" y="704675"/>
            <a:ext cx="6857999" cy="3824635"/>
          </a:xfrm>
        </p:spPr>
        <p:txBody>
          <a:bodyPr/>
          <a:lstStyle/>
          <a:p>
            <a:endParaRPr lang="en-GB" dirty="0"/>
          </a:p>
          <a:p>
            <a:r>
              <a:rPr lang="en-GB" dirty="0"/>
              <a:t>Targeted audits of 25% homes with a selective licence</a:t>
            </a:r>
          </a:p>
          <a:p>
            <a:r>
              <a:rPr lang="en-GB" dirty="0"/>
              <a:t>Reduce significant hazards by 350 properties per year </a:t>
            </a:r>
          </a:p>
          <a:p>
            <a:r>
              <a:rPr lang="en-GB" dirty="0"/>
              <a:t>Take action in relation to unlicensed properties</a:t>
            </a:r>
          </a:p>
          <a:p>
            <a:r>
              <a:rPr lang="en-GB" dirty="0"/>
              <a:t>Inspect all HMOs before issuing a licence</a:t>
            </a:r>
          </a:p>
          <a:p>
            <a:r>
              <a:rPr lang="en-GB" dirty="0"/>
              <a:t>Carry out audit checks to confirm compliance with works required at time HMO licence granted</a:t>
            </a:r>
          </a:p>
          <a:p>
            <a:r>
              <a:rPr lang="en-GB" dirty="0"/>
              <a:t>Carry out 1000 intelligence-led checks of HMOs during life of the scheme. Achieve compliance in 500 HMOs p.a.</a:t>
            </a:r>
          </a:p>
          <a:p>
            <a:r>
              <a:rPr lang="en-GB" dirty="0"/>
              <a:t>Reduce repeat ASB by 10% over life of scheme</a:t>
            </a:r>
          </a:p>
          <a:p>
            <a:r>
              <a:rPr lang="en-GB" dirty="0"/>
              <a:t>Tackling homes with poor energy characteristics a priority</a:t>
            </a:r>
          </a:p>
          <a:p>
            <a:endParaRPr lang="en-GB" sz="2000" dirty="0"/>
          </a:p>
          <a:p>
            <a:endParaRPr lang="en-GB" sz="2400" dirty="0"/>
          </a:p>
          <a:p>
            <a:endParaRPr lang="en-GB" dirty="0"/>
          </a:p>
          <a:p>
            <a:endParaRPr lang="en-GB" dirty="0"/>
          </a:p>
          <a:p>
            <a:endParaRPr lang="en-GB" dirty="0"/>
          </a:p>
          <a:p>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10</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9562619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animEffect transition="in" filter="fade">
                                      <p:cBhvr>
                                        <p:cTn id="63" dur="1000"/>
                                        <p:tgtEl>
                                          <p:spTgt spid="3">
                                            <p:txEl>
                                              <p:pRg st="18" end="18"/>
                                            </p:txEl>
                                          </p:spTgt>
                                        </p:tgtEl>
                                      </p:cBhvr>
                                    </p:animEffect>
                                    <p:anim calcmode="lin" valueType="num">
                                      <p:cBhvr>
                                        <p:cTn id="6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81894"/>
            <a:ext cx="6897883" cy="498763"/>
          </a:xfrm>
        </p:spPr>
        <p:txBody>
          <a:bodyPr/>
          <a:lstStyle/>
          <a:p>
            <a:r>
              <a:rPr lang="en-US" dirty="0"/>
              <a:t>Inspections</a:t>
            </a:r>
          </a:p>
        </p:txBody>
      </p:sp>
      <p:sp>
        <p:nvSpPr>
          <p:cNvPr id="3" name="Content Placeholder 2"/>
          <p:cNvSpPr>
            <a:spLocks noGrp="1"/>
          </p:cNvSpPr>
          <p:nvPr>
            <p:ph idx="1"/>
          </p:nvPr>
        </p:nvSpPr>
        <p:spPr>
          <a:xfrm>
            <a:off x="1600200" y="1261241"/>
            <a:ext cx="6897883" cy="3432521"/>
          </a:xfrm>
        </p:spPr>
        <p:txBody>
          <a:bodyPr/>
          <a:lstStyle/>
          <a:p>
            <a:endParaRPr lang="en-GB" dirty="0"/>
          </a:p>
          <a:p>
            <a:r>
              <a:rPr lang="en-GB" dirty="0"/>
              <a:t>Despite three months of lockdown </a:t>
            </a:r>
            <a:r>
              <a:rPr lang="en-GB"/>
              <a:t>of which </a:t>
            </a:r>
            <a:r>
              <a:rPr lang="en-GB" dirty="0"/>
              <a:t>we couldn’t carry out inspections unless extremely urgent, we are now back to full capacity.</a:t>
            </a:r>
          </a:p>
          <a:p>
            <a:r>
              <a:rPr lang="en-GB" dirty="0"/>
              <a:t>Officers wear PPE during the visit and will respect anyone that is self isolating.</a:t>
            </a:r>
          </a:p>
          <a:p>
            <a:r>
              <a:rPr lang="en-GB" dirty="0"/>
              <a:t>Since April 2020 officers have carried out 638 inspections, 226 of these were for HMO applications.</a:t>
            </a:r>
          </a:p>
          <a:p>
            <a:r>
              <a:rPr lang="en-GB" dirty="0"/>
              <a:t>We will continue with a robust inspection programme.</a:t>
            </a:r>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11</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953" y="4478147"/>
            <a:ext cx="835206" cy="465453"/>
          </a:xfrm>
          <a:prstGeom prst="rect">
            <a:avLst/>
          </a:prstGeom>
        </p:spPr>
      </p:pic>
    </p:spTree>
    <p:extLst>
      <p:ext uri="{BB962C8B-B14F-4D97-AF65-F5344CB8AC3E}">
        <p14:creationId xmlns:p14="http://schemas.microsoft.com/office/powerpoint/2010/main" val="12763457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81894"/>
            <a:ext cx="6897883" cy="498763"/>
          </a:xfrm>
        </p:spPr>
        <p:txBody>
          <a:bodyPr/>
          <a:lstStyle/>
          <a:p>
            <a:r>
              <a:rPr lang="en-US" dirty="0"/>
              <a:t>Information for landlords/tenants</a:t>
            </a:r>
          </a:p>
        </p:txBody>
      </p:sp>
      <p:sp>
        <p:nvSpPr>
          <p:cNvPr id="3" name="Content Placeholder 2"/>
          <p:cNvSpPr>
            <a:spLocks noGrp="1"/>
          </p:cNvSpPr>
          <p:nvPr>
            <p:ph idx="1"/>
          </p:nvPr>
        </p:nvSpPr>
        <p:spPr>
          <a:xfrm>
            <a:off x="1718441" y="1221828"/>
            <a:ext cx="6897883" cy="3489045"/>
          </a:xfrm>
        </p:spPr>
        <p:txBody>
          <a:bodyPr/>
          <a:lstStyle/>
          <a:p>
            <a:endParaRPr lang="en-GB" dirty="0"/>
          </a:p>
          <a:p>
            <a:endParaRPr lang="en-GB" dirty="0"/>
          </a:p>
          <a:p>
            <a:r>
              <a:rPr lang="en-GB" dirty="0"/>
              <a:t>Landlord guide has been produced and will be available on the website in the next few weeks.  Will be available in PDF format for you to download or print.  Contains useful information in all aspects of being a landlord.</a:t>
            </a:r>
          </a:p>
          <a:p>
            <a:r>
              <a:rPr lang="en-GB" dirty="0"/>
              <a:t>Tenant guide has also been produced and advises tenants on how to find a property, tenant obligations/landlord obligations and helpful information.  Will be available on the website in a few weeks and will be in PDF format to print or download.</a:t>
            </a:r>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12</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953" y="4478147"/>
            <a:ext cx="835206" cy="465453"/>
          </a:xfrm>
          <a:prstGeom prst="rect">
            <a:avLst/>
          </a:prstGeom>
        </p:spPr>
      </p:pic>
    </p:spTree>
    <p:extLst>
      <p:ext uri="{BB962C8B-B14F-4D97-AF65-F5344CB8AC3E}">
        <p14:creationId xmlns:p14="http://schemas.microsoft.com/office/powerpoint/2010/main" val="32787744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81894"/>
            <a:ext cx="6897883" cy="498763"/>
          </a:xfrm>
        </p:spPr>
        <p:txBody>
          <a:bodyPr/>
          <a:lstStyle/>
          <a:p>
            <a:r>
              <a:rPr lang="en-US" dirty="0"/>
              <a:t>Information for landlords/tenants</a:t>
            </a:r>
          </a:p>
        </p:txBody>
      </p:sp>
      <p:sp>
        <p:nvSpPr>
          <p:cNvPr id="3" name="Content Placeholder 2"/>
          <p:cNvSpPr>
            <a:spLocks noGrp="1"/>
          </p:cNvSpPr>
          <p:nvPr>
            <p:ph idx="1"/>
          </p:nvPr>
        </p:nvSpPr>
        <p:spPr>
          <a:xfrm>
            <a:off x="1718441" y="1221828"/>
            <a:ext cx="6897883" cy="3489045"/>
          </a:xfrm>
        </p:spPr>
        <p:txBody>
          <a:bodyPr/>
          <a:lstStyle/>
          <a:p>
            <a:endParaRPr lang="en-GB" dirty="0"/>
          </a:p>
          <a:p>
            <a:endParaRPr lang="en-GB" dirty="0"/>
          </a:p>
          <a:p>
            <a:r>
              <a:rPr lang="en-GB" dirty="0"/>
              <a:t>We are also producing fire safety fact sheet.</a:t>
            </a:r>
          </a:p>
          <a:p>
            <a:r>
              <a:rPr lang="en-GB" dirty="0"/>
              <a:t>Will set out all the requirements for the different property types</a:t>
            </a:r>
          </a:p>
          <a:p>
            <a:r>
              <a:rPr lang="en-GB" dirty="0"/>
              <a:t>HMO’s</a:t>
            </a:r>
          </a:p>
          <a:p>
            <a:r>
              <a:rPr lang="en-GB" dirty="0"/>
              <a:t>Shared accommodation </a:t>
            </a:r>
          </a:p>
          <a:p>
            <a:r>
              <a:rPr lang="en-GB" dirty="0"/>
              <a:t>Single family dwelling</a:t>
            </a:r>
          </a:p>
          <a:p>
            <a:r>
              <a:rPr lang="en-GB" dirty="0"/>
              <a:t>Will make it clear for landlords/tenants</a:t>
            </a:r>
          </a:p>
          <a:p>
            <a:r>
              <a:rPr lang="en-GB" dirty="0"/>
              <a:t>Will be available on the website </a:t>
            </a:r>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13</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953" y="4478147"/>
            <a:ext cx="835206" cy="465453"/>
          </a:xfrm>
          <a:prstGeom prst="rect">
            <a:avLst/>
          </a:prstGeom>
        </p:spPr>
      </p:pic>
    </p:spTree>
    <p:extLst>
      <p:ext uri="{BB962C8B-B14F-4D97-AF65-F5344CB8AC3E}">
        <p14:creationId xmlns:p14="http://schemas.microsoft.com/office/powerpoint/2010/main" val="4426537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1000"/>
                                        <p:tgtEl>
                                          <p:spTgt spid="3">
                                            <p:txEl>
                                              <p:pRg st="12" end="12"/>
                                            </p:txEl>
                                          </p:spTgt>
                                        </p:tgtEl>
                                      </p:cBhvr>
                                    </p:animEffect>
                                    <p:anim calcmode="lin" valueType="num">
                                      <p:cBhvr>
                                        <p:cTn id="5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81894"/>
            <a:ext cx="6897883" cy="498763"/>
          </a:xfrm>
        </p:spPr>
        <p:txBody>
          <a:bodyPr/>
          <a:lstStyle/>
          <a:p>
            <a:r>
              <a:rPr lang="en-US" dirty="0"/>
              <a:t>Communication </a:t>
            </a:r>
          </a:p>
        </p:txBody>
      </p:sp>
      <p:sp>
        <p:nvSpPr>
          <p:cNvPr id="3" name="Content Placeholder 2"/>
          <p:cNvSpPr>
            <a:spLocks noGrp="1"/>
          </p:cNvSpPr>
          <p:nvPr>
            <p:ph idx="1"/>
          </p:nvPr>
        </p:nvSpPr>
        <p:spPr>
          <a:xfrm>
            <a:off x="2019301" y="885826"/>
            <a:ext cx="6478782" cy="3643484"/>
          </a:xfrm>
        </p:spPr>
        <p:txBody>
          <a:bodyPr/>
          <a:lstStyle/>
          <a:p>
            <a:pPr marL="0" indent="0">
              <a:buNone/>
            </a:pPr>
            <a:endParaRPr lang="en-GB" dirty="0"/>
          </a:p>
          <a:p>
            <a:pPr marL="0" indent="0">
              <a:buNone/>
            </a:pPr>
            <a:r>
              <a:rPr lang="en-GB" dirty="0"/>
              <a:t>We will continue to communicate with landlords in a variety of ways including the following:</a:t>
            </a:r>
          </a:p>
          <a:p>
            <a:r>
              <a:rPr lang="en-GB" dirty="0"/>
              <a:t>Regular Landlord forums</a:t>
            </a:r>
          </a:p>
          <a:p>
            <a:r>
              <a:rPr lang="en-GB" dirty="0"/>
              <a:t>E-newsletter</a:t>
            </a:r>
          </a:p>
          <a:p>
            <a:r>
              <a:rPr lang="en-GB" dirty="0"/>
              <a:t>Website – regular updates.</a:t>
            </a:r>
          </a:p>
          <a:p>
            <a:r>
              <a:rPr lang="en-GB" dirty="0"/>
              <a:t>Landlords must ensure that they keep up to date of legislation changes via the website.</a:t>
            </a:r>
          </a:p>
          <a:p>
            <a:endParaRPr lang="en-GB" dirty="0"/>
          </a:p>
          <a:p>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14</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33042067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000"/>
                                        <p:tgtEl>
                                          <p:spTgt spid="3">
                                            <p:txEl>
                                              <p:pRg st="11" end="11"/>
                                            </p:txEl>
                                          </p:spTgt>
                                        </p:tgtEl>
                                      </p:cBhvr>
                                    </p:animEffect>
                                    <p:anim calcmode="lin" valueType="num">
                                      <p:cBhvr>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5" y="514350"/>
            <a:ext cx="6266058" cy="619125"/>
          </a:xfrm>
        </p:spPr>
        <p:txBody>
          <a:bodyPr/>
          <a:lstStyle/>
          <a:p>
            <a:r>
              <a:rPr lang="en-GB" dirty="0"/>
              <a:t>For more information</a:t>
            </a:r>
          </a:p>
        </p:txBody>
      </p:sp>
      <p:sp>
        <p:nvSpPr>
          <p:cNvPr id="3" name="Content Placeholder 2"/>
          <p:cNvSpPr>
            <a:spLocks noGrp="1"/>
          </p:cNvSpPr>
          <p:nvPr>
            <p:ph idx="1"/>
          </p:nvPr>
        </p:nvSpPr>
        <p:spPr>
          <a:xfrm>
            <a:off x="1914525" y="1133475"/>
            <a:ext cx="6583558" cy="3298347"/>
          </a:xfrm>
        </p:spPr>
        <p:txBody>
          <a:bodyPr/>
          <a:lstStyle/>
          <a:p>
            <a:pPr marL="0" indent="0">
              <a:buNone/>
            </a:pPr>
            <a:r>
              <a:rPr lang="en-GB" sz="2400" dirty="0">
                <a:hlinkClick r:id="rId2"/>
              </a:rPr>
              <a:t>https://www.walthamforest.gov.uk/content</a:t>
            </a:r>
            <a:r>
              <a:rPr lang="en-GB" sz="2400">
                <a:hlinkClick r:id="rId2"/>
              </a:rPr>
              <a:t>/property-licensing</a:t>
            </a:r>
            <a:endParaRPr lang="en-GB" sz="2400"/>
          </a:p>
          <a:p>
            <a:pPr marL="0" indent="0">
              <a:buNone/>
            </a:pPr>
            <a:endParaRPr lang="en-GB" sz="2400" dirty="0"/>
          </a:p>
          <a:p>
            <a:pPr marL="0" indent="0">
              <a:buNone/>
            </a:pPr>
            <a:r>
              <a:rPr lang="en-GB" sz="2400" dirty="0">
                <a:hlinkClick r:id="rId3"/>
              </a:rPr>
              <a:t>propertylicensing@walthamforest.gov.uk</a:t>
            </a:r>
            <a:endParaRPr lang="en-GB" sz="2400" dirty="0"/>
          </a:p>
          <a:p>
            <a:pPr marL="0" indent="0">
              <a:buNone/>
            </a:pPr>
            <a:endParaRPr lang="en-GB" sz="2400" dirty="0"/>
          </a:p>
          <a:p>
            <a:pPr marL="0" indent="0">
              <a:buNone/>
            </a:pPr>
            <a:r>
              <a:rPr lang="en-GB" sz="2400" dirty="0"/>
              <a:t>020 8496 4949</a:t>
            </a:r>
          </a:p>
        </p:txBody>
      </p:sp>
      <p:sp>
        <p:nvSpPr>
          <p:cNvPr id="4" name="Slide Number Placeholder 3"/>
          <p:cNvSpPr>
            <a:spLocks noGrp="1"/>
          </p:cNvSpPr>
          <p:nvPr>
            <p:ph type="sldNum" sz="quarter" idx="10"/>
          </p:nvPr>
        </p:nvSpPr>
        <p:spPr/>
        <p:txBody>
          <a:bodyPr/>
          <a:lstStyle/>
          <a:p>
            <a:fld id="{7BA2C872-3B9A-F24E-BD6B-7B38C8C91285}" type="slidenum">
              <a:rPr lang="en-US" smtClean="0">
                <a:solidFill>
                  <a:srgbClr val="FFFFFF"/>
                </a:solidFill>
              </a:rPr>
              <a:pPr/>
              <a:t>15</a:t>
            </a:fld>
            <a:endParaRPr lang="en-US" dirty="0">
              <a:solidFill>
                <a:srgbClr val="FFFFFF"/>
              </a:solidFill>
            </a:endParaRPr>
          </a:p>
        </p:txBody>
      </p:sp>
    </p:spTree>
    <p:extLst>
      <p:ext uri="{BB962C8B-B14F-4D97-AF65-F5344CB8AC3E}">
        <p14:creationId xmlns:p14="http://schemas.microsoft.com/office/powerpoint/2010/main" val="377702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4" y="581894"/>
            <a:ext cx="6607175" cy="498763"/>
          </a:xfrm>
        </p:spPr>
        <p:txBody>
          <a:bodyPr/>
          <a:lstStyle/>
          <a:p>
            <a:r>
              <a:rPr lang="en-GB" sz="2400" dirty="0">
                <a:latin typeface="Arial" panose="020B0604020202020204" pitchFamily="34" charset="0"/>
                <a:cs typeface="Arial" panose="020B0604020202020204" pitchFamily="34" charset="0"/>
              </a:rPr>
              <a:t>Housekeeping</a:t>
            </a:r>
            <a:endParaRPr lang="en-US" sz="2400" dirty="0"/>
          </a:p>
        </p:txBody>
      </p:sp>
      <p:sp>
        <p:nvSpPr>
          <p:cNvPr id="3" name="Content Placeholder 2"/>
          <p:cNvSpPr>
            <a:spLocks noGrp="1"/>
          </p:cNvSpPr>
          <p:nvPr>
            <p:ph idx="1"/>
          </p:nvPr>
        </p:nvSpPr>
        <p:spPr>
          <a:xfrm>
            <a:off x="2232025" y="847725"/>
            <a:ext cx="5693159" cy="3448859"/>
          </a:xfrm>
        </p:spPr>
        <p:txBody>
          <a:bodyPr/>
          <a:lstStyle/>
          <a:p>
            <a:endParaRPr lang="en-GB" dirty="0"/>
          </a:p>
          <a:p>
            <a:r>
              <a:rPr lang="en-GB" sz="1600" b="1" dirty="0">
                <a:latin typeface="Arial" panose="020B0604020202020204" pitchFamily="34" charset="0"/>
                <a:cs typeface="Arial" panose="020B0604020202020204" pitchFamily="34" charset="0"/>
              </a:rPr>
              <a:t>Please put yourself on mute when not speaking. </a:t>
            </a:r>
            <a:r>
              <a:rPr lang="en-GB" sz="1600" dirty="0">
                <a:latin typeface="Arial" panose="020B0604020202020204" pitchFamily="34" charset="0"/>
                <a:cs typeface="Arial" panose="020B0604020202020204" pitchFamily="34" charset="0"/>
              </a:rPr>
              <a:t>This will avoid background noise and feedback.</a:t>
            </a:r>
          </a:p>
          <a:p>
            <a:r>
              <a:rPr lang="en-GB" sz="1600" b="1" dirty="0">
                <a:latin typeface="Arial" panose="020B0604020202020204" pitchFamily="34" charset="0"/>
                <a:cs typeface="Arial" panose="020B0604020202020204" pitchFamily="34" charset="0"/>
              </a:rPr>
              <a:t>The meeting is being recorded. </a:t>
            </a:r>
            <a:r>
              <a:rPr lang="en-GB" sz="1600" dirty="0">
                <a:latin typeface="Arial" panose="020B0604020202020204" pitchFamily="34" charset="0"/>
                <a:cs typeface="Arial" panose="020B0604020202020204" pitchFamily="34" charset="0"/>
              </a:rPr>
              <a:t>The recording may be made available online.</a:t>
            </a:r>
          </a:p>
          <a:p>
            <a:r>
              <a:rPr lang="en-GB" sz="1600" b="1" dirty="0">
                <a:latin typeface="Arial" panose="020B0604020202020204" pitchFamily="34" charset="0"/>
                <a:cs typeface="Arial" panose="020B0604020202020204" pitchFamily="34" charset="0"/>
              </a:rPr>
              <a:t>If you wish to ask a question in person please use the ‘raise hand’ function.</a:t>
            </a:r>
            <a:r>
              <a:rPr lang="en-GB" sz="1600" i="1" dirty="0">
                <a:solidFill>
                  <a:srgbClr val="3366FF"/>
                </a:solidFill>
                <a:latin typeface="Arial" panose="020B0604020202020204" pitchFamily="34" charset="0"/>
                <a:cs typeface="Arial" panose="020B0604020202020204" pitchFamily="34" charset="0"/>
              </a:rPr>
              <a:t> (This is on the right of the tool bar in the centre of your screen). </a:t>
            </a:r>
            <a:r>
              <a:rPr lang="en-GB" sz="1600" dirty="0">
                <a:latin typeface="Arial" panose="020B0604020202020204" pitchFamily="34" charset="0"/>
                <a:cs typeface="Arial" panose="020B0604020202020204" pitchFamily="34" charset="0"/>
              </a:rPr>
              <a:t>The Chair will then call on you to unmute, switch on your camera and ask your question in person.</a:t>
            </a:r>
          </a:p>
          <a:p>
            <a:r>
              <a:rPr lang="en-GB" sz="1600" b="1" dirty="0"/>
              <a:t>If you wish to ask a question without using your microphone please use the ‘chat’ function.</a:t>
            </a:r>
            <a:r>
              <a:rPr lang="en-GB" sz="1600" i="1" dirty="0">
                <a:solidFill>
                  <a:srgbClr val="3366FF"/>
                </a:solidFill>
              </a:rPr>
              <a:t> (This is on the far right of the tool bar in the centre of your screen). </a:t>
            </a:r>
            <a:r>
              <a:rPr lang="en-GB" sz="1600" dirty="0"/>
              <a:t>You can type your question there, please note all participants will be able to see the question.   </a:t>
            </a:r>
          </a:p>
          <a:p>
            <a:endParaRPr lang="en-GB" dirty="0"/>
          </a:p>
          <a:p>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2</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419044300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1000"/>
                                        <p:tgtEl>
                                          <p:spTgt spid="3">
                                            <p:txEl>
                                              <p:pRg st="10" end="10"/>
                                            </p:txEl>
                                          </p:spTgt>
                                        </p:tgtEl>
                                      </p:cBhvr>
                                    </p:animEffect>
                                    <p:anim calcmode="lin" valueType="num">
                                      <p:cBhvr>
                                        <p:cTn id="3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4" y="581894"/>
            <a:ext cx="6607175" cy="498763"/>
          </a:xfrm>
        </p:spPr>
        <p:txBody>
          <a:bodyPr/>
          <a:lstStyle/>
          <a:p>
            <a:r>
              <a:rPr lang="en-US" dirty="0"/>
              <a:t>Future Updates</a:t>
            </a:r>
          </a:p>
        </p:txBody>
      </p:sp>
      <p:sp>
        <p:nvSpPr>
          <p:cNvPr id="3" name="Content Placeholder 2"/>
          <p:cNvSpPr>
            <a:spLocks noGrp="1"/>
          </p:cNvSpPr>
          <p:nvPr>
            <p:ph idx="1"/>
          </p:nvPr>
        </p:nvSpPr>
        <p:spPr>
          <a:xfrm>
            <a:off x="2232025" y="847725"/>
            <a:ext cx="6266058" cy="3914311"/>
          </a:xfrm>
        </p:spPr>
        <p:txBody>
          <a:bodyPr/>
          <a:lstStyle/>
          <a:p>
            <a:endParaRPr lang="en-GB" dirty="0"/>
          </a:p>
          <a:p>
            <a:r>
              <a:rPr lang="en-GB" sz="2400" dirty="0"/>
              <a:t>All Presentations given tonight will be available on the website within the next few days.</a:t>
            </a:r>
          </a:p>
          <a:p>
            <a:r>
              <a:rPr lang="en-GB" sz="2400" dirty="0"/>
              <a:t>The website will be updated regularly over the next few months – It is advisable to check the website for updates.</a:t>
            </a:r>
          </a:p>
          <a:p>
            <a:r>
              <a:rPr lang="en-GB" sz="2400" dirty="0"/>
              <a:t>Newsletters will be sent out with any significant updates.</a:t>
            </a:r>
          </a:p>
          <a:p>
            <a:endParaRPr lang="en-GB" dirty="0"/>
          </a:p>
          <a:p>
            <a:endParaRPr lang="en-GB" dirty="0"/>
          </a:p>
          <a:p>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3</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93253618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1000"/>
                                        <p:tgtEl>
                                          <p:spTgt spid="3">
                                            <p:txEl>
                                              <p:pRg st="10" end="10"/>
                                            </p:txEl>
                                          </p:spTgt>
                                        </p:tgtEl>
                                      </p:cBhvr>
                                    </p:animEffect>
                                    <p:anim calcmode="lin" valueType="num">
                                      <p:cBhvr>
                                        <p:cTn id="2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4" y="581894"/>
            <a:ext cx="6607175" cy="498763"/>
          </a:xfrm>
        </p:spPr>
        <p:txBody>
          <a:bodyPr/>
          <a:lstStyle/>
          <a:p>
            <a:r>
              <a:rPr lang="en-US" dirty="0"/>
              <a:t>Agenda  </a:t>
            </a:r>
          </a:p>
        </p:txBody>
      </p:sp>
      <p:sp>
        <p:nvSpPr>
          <p:cNvPr id="3" name="Content Placeholder 2"/>
          <p:cNvSpPr>
            <a:spLocks noGrp="1"/>
          </p:cNvSpPr>
          <p:nvPr>
            <p:ph idx="1"/>
          </p:nvPr>
        </p:nvSpPr>
        <p:spPr>
          <a:xfrm>
            <a:off x="2232025" y="847725"/>
            <a:ext cx="6266058" cy="3914311"/>
          </a:xfrm>
        </p:spPr>
        <p:txBody>
          <a:bodyPr/>
          <a:lstStyle/>
          <a:p>
            <a:endParaRPr lang="en-GB" dirty="0"/>
          </a:p>
          <a:p>
            <a:r>
              <a:rPr lang="en-GB" sz="2400" dirty="0"/>
              <a:t>Licensing update</a:t>
            </a:r>
          </a:p>
          <a:p>
            <a:r>
              <a:rPr lang="en-GB" sz="2400" dirty="0"/>
              <a:t>Presentation from HEET</a:t>
            </a:r>
          </a:p>
          <a:p>
            <a:r>
              <a:rPr lang="en-GB" sz="2400" dirty="0"/>
              <a:t>Top Ten challenges - NRLA</a:t>
            </a:r>
          </a:p>
          <a:p>
            <a:r>
              <a:rPr lang="en-GB" sz="2400" dirty="0"/>
              <a:t>Lettings Waltham Forest </a:t>
            </a:r>
          </a:p>
          <a:p>
            <a:r>
              <a:rPr lang="en-GB" sz="2400" dirty="0"/>
              <a:t>Presentation from Safer Renting</a:t>
            </a:r>
          </a:p>
          <a:p>
            <a:endParaRPr lang="en-GB" sz="2400" dirty="0"/>
          </a:p>
          <a:p>
            <a:endParaRPr lang="en-GB" sz="2800" dirty="0"/>
          </a:p>
          <a:p>
            <a:endParaRPr lang="en-GB" dirty="0"/>
          </a:p>
          <a:p>
            <a:endParaRPr lang="en-GB" dirty="0"/>
          </a:p>
          <a:p>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4</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943418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1000"/>
                                        <p:tgtEl>
                                          <p:spTgt spid="3">
                                            <p:txEl>
                                              <p:pRg st="14" end="14"/>
                                            </p:txEl>
                                          </p:spTgt>
                                        </p:tgtEl>
                                      </p:cBhvr>
                                    </p:animEffect>
                                    <p:anim calcmode="lin" valueType="num">
                                      <p:cBhvr>
                                        <p:cTn id="4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4" y="581894"/>
            <a:ext cx="6607175" cy="498763"/>
          </a:xfrm>
        </p:spPr>
        <p:txBody>
          <a:bodyPr/>
          <a:lstStyle/>
          <a:p>
            <a:r>
              <a:rPr lang="en-US" dirty="0"/>
              <a:t>Purpose of briefing  </a:t>
            </a:r>
          </a:p>
        </p:txBody>
      </p:sp>
      <p:sp>
        <p:nvSpPr>
          <p:cNvPr id="3" name="Content Placeholder 2"/>
          <p:cNvSpPr>
            <a:spLocks noGrp="1"/>
          </p:cNvSpPr>
          <p:nvPr>
            <p:ph idx="1"/>
          </p:nvPr>
        </p:nvSpPr>
        <p:spPr>
          <a:xfrm>
            <a:off x="2232025" y="847725"/>
            <a:ext cx="6266058" cy="3914311"/>
          </a:xfrm>
        </p:spPr>
        <p:txBody>
          <a:bodyPr/>
          <a:lstStyle/>
          <a:p>
            <a:endParaRPr lang="en-GB" dirty="0"/>
          </a:p>
          <a:p>
            <a:r>
              <a:rPr lang="en-GB" sz="2400" dirty="0"/>
              <a:t>Licensing update.</a:t>
            </a:r>
          </a:p>
          <a:p>
            <a:r>
              <a:rPr lang="en-GB" sz="2400" dirty="0"/>
              <a:t>End of early bird and fees</a:t>
            </a:r>
          </a:p>
          <a:p>
            <a:r>
              <a:rPr lang="en-GB" sz="2400" dirty="0"/>
              <a:t>Licensing objectives </a:t>
            </a:r>
          </a:p>
          <a:p>
            <a:r>
              <a:rPr lang="en-GB" sz="2400" dirty="0"/>
              <a:t>Inspections</a:t>
            </a:r>
          </a:p>
          <a:p>
            <a:r>
              <a:rPr lang="en-GB" sz="2400" dirty="0"/>
              <a:t>Information for Landlords.</a:t>
            </a:r>
          </a:p>
          <a:p>
            <a:endParaRPr lang="en-GB" sz="2400" dirty="0"/>
          </a:p>
          <a:p>
            <a:endParaRPr lang="en-GB" sz="2800" dirty="0"/>
          </a:p>
          <a:p>
            <a:endParaRPr lang="en-GB" dirty="0"/>
          </a:p>
          <a:p>
            <a:endParaRPr lang="en-GB" dirty="0"/>
          </a:p>
          <a:p>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5</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3587407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1000"/>
                                        <p:tgtEl>
                                          <p:spTgt spid="3">
                                            <p:txEl>
                                              <p:pRg st="14" end="14"/>
                                            </p:txEl>
                                          </p:spTgt>
                                        </p:tgtEl>
                                      </p:cBhvr>
                                    </p:animEffect>
                                    <p:anim calcmode="lin" valueType="num">
                                      <p:cBhvr>
                                        <p:cTn id="4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5" y="563617"/>
            <a:ext cx="6266058" cy="815865"/>
          </a:xfrm>
        </p:spPr>
        <p:txBody>
          <a:bodyPr/>
          <a:lstStyle/>
          <a:p>
            <a:r>
              <a:rPr lang="en-US" dirty="0"/>
              <a:t>Licensing Update - applications received</a:t>
            </a:r>
          </a:p>
        </p:txBody>
      </p:sp>
      <p:sp>
        <p:nvSpPr>
          <p:cNvPr id="3" name="Content Placeholder 2"/>
          <p:cNvSpPr>
            <a:spLocks noGrp="1"/>
          </p:cNvSpPr>
          <p:nvPr>
            <p:ph idx="1"/>
          </p:nvPr>
        </p:nvSpPr>
        <p:spPr>
          <a:xfrm>
            <a:off x="2232025" y="1655379"/>
            <a:ext cx="5997575" cy="2924504"/>
          </a:xfrm>
        </p:spPr>
        <p:txBody>
          <a:bodyPr/>
          <a:lstStyle/>
          <a:p>
            <a:r>
              <a:rPr lang="en-GB" sz="1600" dirty="0"/>
              <a:t>Additional HMO applications received – 435</a:t>
            </a:r>
          </a:p>
          <a:p>
            <a:r>
              <a:rPr lang="en-GB" sz="1600" dirty="0"/>
              <a:t>Selective Licence applications received – 7761</a:t>
            </a:r>
          </a:p>
          <a:p>
            <a:endParaRPr lang="en-GB" sz="1600" dirty="0"/>
          </a:p>
          <a:p>
            <a:r>
              <a:rPr lang="en-GB" sz="1600" dirty="0"/>
              <a:t>Draft Licences issued (all types) – 1517</a:t>
            </a:r>
          </a:p>
          <a:p>
            <a:r>
              <a:rPr lang="en-GB" sz="1600" dirty="0"/>
              <a:t>Final Licences issued (all types) – 837</a:t>
            </a:r>
          </a:p>
          <a:p>
            <a:endParaRPr lang="en-GB" sz="1600" dirty="0"/>
          </a:p>
          <a:p>
            <a:r>
              <a:rPr lang="en-GB" sz="1600" dirty="0"/>
              <a:t>All HMO’s are inspected before any licence is issued.</a:t>
            </a:r>
          </a:p>
          <a:p>
            <a:r>
              <a:rPr lang="en-GB" sz="1600" dirty="0"/>
              <a:t>We expect an influx of applications in the next couple of weeks</a:t>
            </a:r>
          </a:p>
          <a:p>
            <a:endParaRPr lang="en-GB" dirty="0"/>
          </a:p>
          <a:p>
            <a:endParaRPr lang="en-GB" dirty="0"/>
          </a:p>
          <a:p>
            <a:endParaRPr lang="en-GB" dirty="0"/>
          </a:p>
          <a:p>
            <a:endParaRPr lang="en-GB" dirty="0"/>
          </a:p>
          <a:p>
            <a:endParaRPr lang="en-GB" dirty="0"/>
          </a:p>
          <a:p>
            <a:r>
              <a:rPr lang="en-US" dirty="0"/>
              <a:t>	</a:t>
            </a: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6</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23697042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fade">
                                      <p:cBhvr>
                                        <p:cTn id="49" dur="1000"/>
                                        <p:tgtEl>
                                          <p:spTgt spid="3">
                                            <p:txEl>
                                              <p:pRg st="13" end="13"/>
                                            </p:txEl>
                                          </p:spTgt>
                                        </p:tgtEl>
                                      </p:cBhvr>
                                    </p:animEffect>
                                    <p:anim calcmode="lin" valueType="num">
                                      <p:cBhvr>
                                        <p:cTn id="50"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5" y="563617"/>
            <a:ext cx="6266058" cy="815865"/>
          </a:xfrm>
        </p:spPr>
        <p:txBody>
          <a:bodyPr/>
          <a:lstStyle/>
          <a:p>
            <a:r>
              <a:rPr lang="en-US" dirty="0"/>
              <a:t>End of the early bird</a:t>
            </a:r>
          </a:p>
        </p:txBody>
      </p:sp>
      <p:sp>
        <p:nvSpPr>
          <p:cNvPr id="3" name="Content Placeholder 2"/>
          <p:cNvSpPr>
            <a:spLocks noGrp="1"/>
          </p:cNvSpPr>
          <p:nvPr>
            <p:ph idx="1"/>
          </p:nvPr>
        </p:nvSpPr>
        <p:spPr>
          <a:xfrm>
            <a:off x="2232025" y="1655379"/>
            <a:ext cx="5997575" cy="2924504"/>
          </a:xfrm>
        </p:spPr>
        <p:txBody>
          <a:bodyPr/>
          <a:lstStyle/>
          <a:p>
            <a:r>
              <a:rPr lang="en-GB" dirty="0"/>
              <a:t>Early bird is due to end on the 31</a:t>
            </a:r>
            <a:r>
              <a:rPr lang="en-GB" baseline="30000" dirty="0"/>
              <a:t>st</a:t>
            </a:r>
            <a:r>
              <a:rPr lang="en-GB" dirty="0"/>
              <a:t> October 2020.</a:t>
            </a:r>
          </a:p>
          <a:p>
            <a:r>
              <a:rPr lang="en-GB" dirty="0"/>
              <a:t>Applications will need to be completed and part A fee paid on or before this date.</a:t>
            </a:r>
          </a:p>
          <a:p>
            <a:r>
              <a:rPr lang="en-GB" dirty="0"/>
              <a:t>Staff will be available on the final day to take phone/email enquiries</a:t>
            </a:r>
          </a:p>
          <a:p>
            <a:r>
              <a:rPr lang="en-GB" dirty="0"/>
              <a:t>We will not be able to honour the reduced fee after this date</a:t>
            </a:r>
          </a:p>
          <a:p>
            <a:endParaRPr lang="en-GB" dirty="0"/>
          </a:p>
          <a:p>
            <a:endParaRPr lang="en-GB" dirty="0"/>
          </a:p>
          <a:p>
            <a:endParaRPr lang="en-GB" dirty="0"/>
          </a:p>
          <a:p>
            <a:endParaRPr lang="en-GB" dirty="0"/>
          </a:p>
          <a:p>
            <a:endParaRPr lang="en-GB" dirty="0"/>
          </a:p>
          <a:p>
            <a:r>
              <a:rPr lang="en-US" dirty="0"/>
              <a:t>	</a:t>
            </a: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7</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spTree>
    <p:extLst>
      <p:ext uri="{BB962C8B-B14F-4D97-AF65-F5344CB8AC3E}">
        <p14:creationId xmlns:p14="http://schemas.microsoft.com/office/powerpoint/2010/main" val="23205919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0644" y="361951"/>
            <a:ext cx="6417439" cy="523876"/>
          </a:xfrm>
        </p:spPr>
        <p:txBody>
          <a:bodyPr/>
          <a:lstStyle/>
          <a:p>
            <a:r>
              <a:rPr lang="en-US" dirty="0" err="1"/>
              <a:t>Licence</a:t>
            </a:r>
            <a:r>
              <a:rPr lang="en-US" dirty="0"/>
              <a:t> fees</a:t>
            </a:r>
          </a:p>
        </p:txBody>
      </p:sp>
      <p:sp>
        <p:nvSpPr>
          <p:cNvPr id="3" name="Content Placeholder 2"/>
          <p:cNvSpPr>
            <a:spLocks noGrp="1"/>
          </p:cNvSpPr>
          <p:nvPr>
            <p:ph idx="1"/>
          </p:nvPr>
        </p:nvSpPr>
        <p:spPr>
          <a:xfrm>
            <a:off x="1668659" y="885826"/>
            <a:ext cx="6857999" cy="3643484"/>
          </a:xfrm>
        </p:spPr>
        <p:txBody>
          <a:bodyPr/>
          <a:lstStyle/>
          <a:p>
            <a:endParaRPr lang="en-GB" dirty="0"/>
          </a:p>
          <a:p>
            <a:pPr marL="0" indent="0">
              <a:buNone/>
            </a:pPr>
            <a:endParaRPr lang="en-GB" sz="2000" dirty="0"/>
          </a:p>
          <a:p>
            <a:endParaRPr lang="en-GB" sz="2000" dirty="0"/>
          </a:p>
          <a:p>
            <a:endParaRPr lang="en-GB" sz="2400" dirty="0"/>
          </a:p>
          <a:p>
            <a:endParaRPr lang="en-GB" dirty="0"/>
          </a:p>
          <a:p>
            <a:endParaRPr lang="en-GB" dirty="0"/>
          </a:p>
          <a:p>
            <a:endParaRPr lang="en-GB" dirty="0"/>
          </a:p>
          <a:p>
            <a:pPr marL="0" indent="0">
              <a:buNone/>
            </a:pPr>
            <a:r>
              <a:rPr lang="en-GB" dirty="0"/>
              <a:t>      Multi-dwelling discount for 2</a:t>
            </a:r>
            <a:r>
              <a:rPr lang="en-GB" baseline="30000" dirty="0"/>
              <a:t>nd</a:t>
            </a:r>
            <a:r>
              <a:rPr lang="en-GB" dirty="0"/>
              <a:t>, 3</a:t>
            </a:r>
            <a:r>
              <a:rPr lang="en-GB" baseline="30000" dirty="0"/>
              <a:t>rd</a:t>
            </a:r>
            <a:r>
              <a:rPr lang="en-GB" dirty="0"/>
              <a:t> flat in block in common    	ownership &amp; control of £100 per flat </a:t>
            </a:r>
          </a:p>
          <a:p>
            <a:pPr marL="0" indent="0">
              <a:buNone/>
            </a:pPr>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solidFill>
                  <a:srgbClr val="FFFFFF"/>
                </a:solidFill>
              </a:rPr>
              <a:pPr/>
              <a:t>8</a:t>
            </a:fld>
            <a:endParaRPr lang="en-US" dirty="0">
              <a:solidFill>
                <a:srgbClr val="FFFFFF"/>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744188543"/>
              </p:ext>
            </p:extLst>
          </p:nvPr>
        </p:nvGraphicFramePr>
        <p:xfrm>
          <a:off x="2080644" y="828675"/>
          <a:ext cx="5864860" cy="2464300"/>
        </p:xfrm>
        <a:graphic>
          <a:graphicData uri="http://schemas.openxmlformats.org/drawingml/2006/table">
            <a:tbl>
              <a:tblPr firstRow="1" firstCol="1" bandRow="1"/>
              <a:tblGrid>
                <a:gridCol w="1958975">
                  <a:extLst>
                    <a:ext uri="{9D8B030D-6E8A-4147-A177-3AD203B41FA5}">
                      <a16:colId xmlns:a16="http://schemas.microsoft.com/office/drawing/2014/main" val="20000"/>
                    </a:ext>
                  </a:extLst>
                </a:gridCol>
                <a:gridCol w="1076325">
                  <a:extLst>
                    <a:ext uri="{9D8B030D-6E8A-4147-A177-3AD203B41FA5}">
                      <a16:colId xmlns:a16="http://schemas.microsoft.com/office/drawing/2014/main" val="20001"/>
                    </a:ext>
                  </a:extLst>
                </a:gridCol>
                <a:gridCol w="1260475">
                  <a:extLst>
                    <a:ext uri="{9D8B030D-6E8A-4147-A177-3AD203B41FA5}">
                      <a16:colId xmlns:a16="http://schemas.microsoft.com/office/drawing/2014/main" val="20002"/>
                    </a:ext>
                  </a:extLst>
                </a:gridCol>
                <a:gridCol w="1569085">
                  <a:extLst>
                    <a:ext uri="{9D8B030D-6E8A-4147-A177-3AD203B41FA5}">
                      <a16:colId xmlns:a16="http://schemas.microsoft.com/office/drawing/2014/main" val="20003"/>
                    </a:ext>
                  </a:extLst>
                </a:gridCol>
              </a:tblGrid>
              <a:tr h="778754">
                <a:tc>
                  <a:txBody>
                    <a:bodyPr/>
                    <a:lstStyle/>
                    <a:p>
                      <a:pPr>
                        <a:lnSpc>
                          <a:spcPct val="115000"/>
                        </a:lnSpc>
                        <a:spcAft>
                          <a:spcPts val="0"/>
                        </a:spcAft>
                      </a:pPr>
                      <a:r>
                        <a:rPr lang="en-GB" sz="1100" dirty="0">
                          <a:effectLst/>
                          <a:latin typeface="Arial"/>
                          <a:ea typeface="Calibri"/>
                          <a:cs typeface="Times New Roman"/>
                        </a:rPr>
                        <a:t>Type of Licence</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15000"/>
                        </a:lnSpc>
                        <a:spcAft>
                          <a:spcPts val="0"/>
                        </a:spcAft>
                      </a:pPr>
                      <a:r>
                        <a:rPr lang="en-GB" sz="1100">
                          <a:effectLst/>
                          <a:latin typeface="Arial"/>
                          <a:ea typeface="Calibri"/>
                          <a:cs typeface="Times New Roman"/>
                        </a:rPr>
                        <a:t>Part 1 element (application &amp; processing)</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15000"/>
                        </a:lnSpc>
                        <a:spcAft>
                          <a:spcPts val="0"/>
                        </a:spcAft>
                      </a:pPr>
                      <a:r>
                        <a:rPr lang="en-GB" sz="1100">
                          <a:effectLst/>
                          <a:latin typeface="Arial"/>
                          <a:ea typeface="Calibri"/>
                          <a:cs typeface="Times New Roman"/>
                        </a:rPr>
                        <a:t>Part 2 element (enforcement)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15000"/>
                        </a:lnSpc>
                        <a:spcAft>
                          <a:spcPts val="0"/>
                        </a:spcAft>
                      </a:pPr>
                      <a:r>
                        <a:rPr lang="en-GB" sz="1100">
                          <a:effectLst/>
                          <a:latin typeface="Arial"/>
                          <a:ea typeface="Calibri"/>
                          <a:cs typeface="Times New Roman"/>
                        </a:rPr>
                        <a:t>Total fee payable [on successful application]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0000"/>
                  </a:ext>
                </a:extLst>
              </a:tr>
              <a:tr h="354802">
                <a:tc>
                  <a:txBody>
                    <a:bodyPr/>
                    <a:lstStyle/>
                    <a:p>
                      <a:pPr>
                        <a:lnSpc>
                          <a:spcPct val="115000"/>
                        </a:lnSpc>
                        <a:spcAft>
                          <a:spcPts val="0"/>
                        </a:spcAft>
                      </a:pPr>
                      <a:r>
                        <a:rPr lang="en-GB" sz="1100" dirty="0">
                          <a:effectLst/>
                          <a:latin typeface="Arial"/>
                          <a:ea typeface="Calibri"/>
                          <a:cs typeface="Times New Roman"/>
                        </a:rPr>
                        <a:t>Selective Licence [without discount]</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£250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£450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£700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4802">
                <a:tc>
                  <a:txBody>
                    <a:bodyPr/>
                    <a:lstStyle/>
                    <a:p>
                      <a:pPr>
                        <a:lnSpc>
                          <a:spcPct val="115000"/>
                        </a:lnSpc>
                        <a:spcAft>
                          <a:spcPts val="0"/>
                        </a:spcAft>
                      </a:pPr>
                      <a:r>
                        <a:rPr lang="en-GB" sz="1100">
                          <a:effectLst/>
                          <a:latin typeface="Arial"/>
                          <a:ea typeface="Calibri"/>
                          <a:cs typeface="Times New Roman"/>
                        </a:rPr>
                        <a:t>Selective Licence [with either early bird or EPC discount]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£250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£200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£450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4802">
                <a:tc>
                  <a:txBody>
                    <a:bodyPr/>
                    <a:lstStyle/>
                    <a:p>
                      <a:pPr>
                        <a:lnSpc>
                          <a:spcPct val="115000"/>
                        </a:lnSpc>
                        <a:spcAft>
                          <a:spcPts val="0"/>
                        </a:spcAft>
                      </a:pPr>
                      <a:r>
                        <a:rPr lang="en-GB" sz="1100">
                          <a:effectLst/>
                          <a:latin typeface="Arial"/>
                          <a:ea typeface="Calibri"/>
                          <a:cs typeface="Times New Roman"/>
                        </a:rPr>
                        <a:t>Additional HMO licence [without discount]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£500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£500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£1,000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8089">
                <a:tc>
                  <a:txBody>
                    <a:bodyPr/>
                    <a:lstStyle/>
                    <a:p>
                      <a:pPr>
                        <a:lnSpc>
                          <a:spcPct val="115000"/>
                        </a:lnSpc>
                        <a:spcAft>
                          <a:spcPts val="0"/>
                        </a:spcAft>
                      </a:pPr>
                      <a:r>
                        <a:rPr lang="en-GB" sz="1100">
                          <a:effectLst/>
                          <a:latin typeface="Arial"/>
                          <a:ea typeface="Calibri"/>
                          <a:cs typeface="Times New Roman"/>
                        </a:rPr>
                        <a:t>Additional HMO Licence [with either early bird or EPC discount]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£500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Calibri"/>
                          <a:cs typeface="Times New Roman"/>
                        </a:rPr>
                        <a:t>£250</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£750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3696052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2" end="12"/>
                                            </p:txEl>
                                          </p:spTgt>
                                        </p:tgtEl>
                                        <p:attrNameLst>
                                          <p:attrName>style.visibility</p:attrName>
                                        </p:attrNameLst>
                                      </p:cBhvr>
                                      <p:to>
                                        <p:strVal val="visible"/>
                                      </p:to>
                                    </p:set>
                                    <p:animEffect transition="in" filter="fade">
                                      <p:cBhvr>
                                        <p:cTn id="14" dur="1000"/>
                                        <p:tgtEl>
                                          <p:spTgt spid="3">
                                            <p:txEl>
                                              <p:pRg st="12" end="12"/>
                                            </p:txEl>
                                          </p:spTgt>
                                        </p:tgtEl>
                                      </p:cBhvr>
                                    </p:animEffect>
                                    <p:anim calcmode="lin" valueType="num">
                                      <p:cBhvr>
                                        <p:cTn id="1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0644" y="361951"/>
            <a:ext cx="6417439" cy="915056"/>
          </a:xfrm>
        </p:spPr>
        <p:txBody>
          <a:bodyPr/>
          <a:lstStyle/>
          <a:p>
            <a:r>
              <a:rPr lang="en-US" sz="2400" dirty="0"/>
              <a:t>Mandatory HMO </a:t>
            </a:r>
            <a:r>
              <a:rPr lang="en-US" sz="2400" dirty="0" err="1"/>
              <a:t>licence</a:t>
            </a:r>
            <a:r>
              <a:rPr lang="en-US" sz="2400" dirty="0"/>
              <a:t> fees – April 2020</a:t>
            </a:r>
          </a:p>
        </p:txBody>
      </p:sp>
      <p:sp>
        <p:nvSpPr>
          <p:cNvPr id="3" name="Content Placeholder 2"/>
          <p:cNvSpPr>
            <a:spLocks noGrp="1"/>
          </p:cNvSpPr>
          <p:nvPr>
            <p:ph idx="1"/>
          </p:nvPr>
        </p:nvSpPr>
        <p:spPr>
          <a:xfrm>
            <a:off x="1668659" y="828675"/>
            <a:ext cx="6857999" cy="3700635"/>
          </a:xfrm>
        </p:spPr>
        <p:txBody>
          <a:bodyPr/>
          <a:lstStyle/>
          <a:p>
            <a:endParaRPr lang="en-GB" dirty="0"/>
          </a:p>
          <a:p>
            <a:pPr marL="0" indent="0">
              <a:buNone/>
            </a:pPr>
            <a:endParaRPr lang="en-GB" sz="2000" dirty="0"/>
          </a:p>
          <a:p>
            <a:endParaRPr lang="en-GB" sz="2000" dirty="0"/>
          </a:p>
          <a:p>
            <a:endParaRPr lang="en-GB" sz="2400" dirty="0"/>
          </a:p>
          <a:p>
            <a:endParaRPr lang="en-GB" dirty="0"/>
          </a:p>
          <a:p>
            <a:endParaRPr lang="en-GB" dirty="0"/>
          </a:p>
          <a:p>
            <a:endParaRPr lang="en-GB" dirty="0"/>
          </a:p>
          <a:p>
            <a:endParaRPr lang="en-GB" dirty="0"/>
          </a:p>
          <a:p>
            <a:endParaRPr lang="en-GB" dirty="0"/>
          </a:p>
          <a:p>
            <a:pPr marL="0" indent="0">
              <a:buNone/>
            </a:pPr>
            <a:endParaRPr lang="en-GB" dirty="0"/>
          </a:p>
          <a:p>
            <a:pPr marL="0" indent="0">
              <a:buNone/>
            </a:pPr>
            <a:r>
              <a:rPr lang="en-US" dirty="0"/>
              <a:t>	</a:t>
            </a:r>
            <a:endParaRPr lang="en-US" sz="1000"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solidFill>
                  <a:srgbClr val="FFFFFF"/>
                </a:solidFill>
              </a:rPr>
              <a:pPr/>
              <a:t>9</a:t>
            </a:fld>
            <a:endParaRPr lang="en-US" dirty="0">
              <a:solidFill>
                <a:srgbClr val="FFFFFF"/>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4"/>
            <a:ext cx="835206" cy="46545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152811827"/>
              </p:ext>
            </p:extLst>
          </p:nvPr>
        </p:nvGraphicFramePr>
        <p:xfrm>
          <a:off x="2096814" y="1277008"/>
          <a:ext cx="5848690" cy="2786850"/>
        </p:xfrm>
        <a:graphic>
          <a:graphicData uri="http://schemas.openxmlformats.org/drawingml/2006/table">
            <a:tbl>
              <a:tblPr firstRow="1" firstCol="1" bandRow="1"/>
              <a:tblGrid>
                <a:gridCol w="1942805">
                  <a:extLst>
                    <a:ext uri="{9D8B030D-6E8A-4147-A177-3AD203B41FA5}">
                      <a16:colId xmlns:a16="http://schemas.microsoft.com/office/drawing/2014/main" val="20000"/>
                    </a:ext>
                  </a:extLst>
                </a:gridCol>
                <a:gridCol w="1076325">
                  <a:extLst>
                    <a:ext uri="{9D8B030D-6E8A-4147-A177-3AD203B41FA5}">
                      <a16:colId xmlns:a16="http://schemas.microsoft.com/office/drawing/2014/main" val="20001"/>
                    </a:ext>
                  </a:extLst>
                </a:gridCol>
                <a:gridCol w="1260475">
                  <a:extLst>
                    <a:ext uri="{9D8B030D-6E8A-4147-A177-3AD203B41FA5}">
                      <a16:colId xmlns:a16="http://schemas.microsoft.com/office/drawing/2014/main" val="20002"/>
                    </a:ext>
                  </a:extLst>
                </a:gridCol>
                <a:gridCol w="1569085">
                  <a:extLst>
                    <a:ext uri="{9D8B030D-6E8A-4147-A177-3AD203B41FA5}">
                      <a16:colId xmlns:a16="http://schemas.microsoft.com/office/drawing/2014/main" val="20003"/>
                    </a:ext>
                  </a:extLst>
                </a:gridCol>
              </a:tblGrid>
              <a:tr h="786827">
                <a:tc>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15000"/>
                        </a:lnSpc>
                        <a:spcAft>
                          <a:spcPts val="0"/>
                        </a:spcAft>
                      </a:pPr>
                      <a:r>
                        <a:rPr lang="en-GB" sz="1100">
                          <a:effectLst/>
                          <a:latin typeface="Arial"/>
                          <a:ea typeface="Calibri"/>
                          <a:cs typeface="Times New Roman"/>
                        </a:rPr>
                        <a:t>Part 1 element (application &amp; processing)</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15000"/>
                        </a:lnSpc>
                        <a:spcAft>
                          <a:spcPts val="0"/>
                        </a:spcAft>
                      </a:pPr>
                      <a:r>
                        <a:rPr lang="en-GB" sz="1100" dirty="0">
                          <a:effectLst/>
                          <a:latin typeface="Arial"/>
                          <a:ea typeface="Calibri"/>
                          <a:cs typeface="Times New Roman"/>
                        </a:rPr>
                        <a:t>Part 2 element (enforcement) </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15000"/>
                        </a:lnSpc>
                        <a:spcAft>
                          <a:spcPts val="0"/>
                        </a:spcAft>
                      </a:pPr>
                      <a:r>
                        <a:rPr lang="en-GB" sz="1100">
                          <a:effectLst/>
                          <a:latin typeface="Arial"/>
                          <a:ea typeface="Calibri"/>
                          <a:cs typeface="Times New Roman"/>
                        </a:rPr>
                        <a:t>Total fee payable [on successful application]</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0000"/>
                  </a:ext>
                </a:extLst>
              </a:tr>
              <a:tr h="441483">
                <a:tc>
                  <a:txBody>
                    <a:bodyPr/>
                    <a:lstStyle/>
                    <a:p>
                      <a:pPr>
                        <a:lnSpc>
                          <a:spcPct val="115000"/>
                        </a:lnSpc>
                        <a:spcAft>
                          <a:spcPts val="0"/>
                        </a:spcAft>
                      </a:pPr>
                      <a:r>
                        <a:rPr lang="en-GB" sz="1100" dirty="0">
                          <a:effectLst/>
                          <a:latin typeface="Arial" panose="020B0604020202020204" pitchFamily="34" charset="0"/>
                          <a:ea typeface="Calibri"/>
                          <a:cs typeface="Arial" panose="020B0604020202020204" pitchFamily="34" charset="0"/>
                        </a:rPr>
                        <a:t>Up to 8 units of accommodation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£750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£750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£1500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1483">
                <a:tc>
                  <a:txBody>
                    <a:bodyPr/>
                    <a:lstStyle/>
                    <a:p>
                      <a:pPr>
                        <a:lnSpc>
                          <a:spcPct val="115000"/>
                        </a:lnSpc>
                        <a:spcAft>
                          <a:spcPts val="0"/>
                        </a:spcAft>
                      </a:pPr>
                      <a:r>
                        <a:rPr lang="en-GB" sz="1100" dirty="0">
                          <a:effectLst/>
                          <a:latin typeface="Arial" panose="020B0604020202020204" pitchFamily="34" charset="0"/>
                          <a:ea typeface="Calibri"/>
                          <a:cs typeface="Arial" panose="020B0604020202020204" pitchFamily="34" charset="0"/>
                        </a:rPr>
                        <a:t>9-20 units of accommodation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£1000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£1000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£2000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7510">
                <a:tc>
                  <a:txBody>
                    <a:bodyPr/>
                    <a:lstStyle/>
                    <a:p>
                      <a:pPr>
                        <a:lnSpc>
                          <a:spcPct val="115000"/>
                        </a:lnSpc>
                        <a:spcAft>
                          <a:spcPts val="0"/>
                        </a:spcAft>
                      </a:pPr>
                      <a:r>
                        <a:rPr lang="en-GB" sz="1100" dirty="0">
                          <a:effectLst/>
                          <a:latin typeface="Arial" panose="020B0604020202020204" pitchFamily="34" charset="0"/>
                          <a:ea typeface="Calibri"/>
                          <a:cs typeface="Arial" panose="020B0604020202020204" pitchFamily="34" charset="0"/>
                        </a:rPr>
                        <a:t>Over 20 units of accommodation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£2500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£2500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Arial"/>
                          <a:ea typeface="Calibri"/>
                          <a:cs typeface="Times New Roman"/>
                        </a:rPr>
                        <a:t>£5000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69547">
                <a:tc>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392024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1000"/>
                                        <p:tgtEl>
                                          <p:spTgt spid="3">
                                            <p:txEl>
                                              <p:pRg st="10" end="10"/>
                                            </p:txEl>
                                          </p:spTgt>
                                        </p:tgtEl>
                                      </p:cBhvr>
                                    </p:animEffect>
                                    <p:anim calcmode="lin" valueType="num">
                                      <p:cBhvr>
                                        <p:cTn id="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WC-CF">
      <a:dk1>
        <a:srgbClr val="212121"/>
      </a:dk1>
      <a:lt1>
        <a:srgbClr val="FFFFFF"/>
      </a:lt1>
      <a:dk2>
        <a:srgbClr val="E50051"/>
      </a:dk2>
      <a:lt2>
        <a:srgbClr val="EAEAEA"/>
      </a:lt2>
      <a:accent1>
        <a:srgbClr val="009ECE"/>
      </a:accent1>
      <a:accent2>
        <a:srgbClr val="F08700"/>
      </a:accent2>
      <a:accent3>
        <a:srgbClr val="04ABA9"/>
      </a:accent3>
      <a:accent4>
        <a:srgbClr val="8064A2"/>
      </a:accent4>
      <a:accent5>
        <a:srgbClr val="9C9D9C"/>
      </a:accent5>
      <a:accent6>
        <a:srgbClr val="D7AF00"/>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WC-CF">
      <a:dk1>
        <a:srgbClr val="212121"/>
      </a:dk1>
      <a:lt1>
        <a:srgbClr val="FFFFFF"/>
      </a:lt1>
      <a:dk2>
        <a:srgbClr val="E50051"/>
      </a:dk2>
      <a:lt2>
        <a:srgbClr val="EAEAEA"/>
      </a:lt2>
      <a:accent1>
        <a:srgbClr val="009ECE"/>
      </a:accent1>
      <a:accent2>
        <a:srgbClr val="F08700"/>
      </a:accent2>
      <a:accent3>
        <a:srgbClr val="04ABA9"/>
      </a:accent3>
      <a:accent4>
        <a:srgbClr val="8064A2"/>
      </a:accent4>
      <a:accent5>
        <a:srgbClr val="9C9D9C"/>
      </a:accent5>
      <a:accent6>
        <a:srgbClr val="D7AF00"/>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4802</TotalTime>
  <Words>928</Words>
  <Application>Microsoft Office PowerPoint</Application>
  <PresentationFormat>On-screen Show (16:9)</PresentationFormat>
  <Paragraphs>246</Paragraphs>
  <Slides>15</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Office Theme</vt:lpstr>
      <vt:lpstr>1_Office Theme</vt:lpstr>
      <vt:lpstr>Property Licensing </vt:lpstr>
      <vt:lpstr>Housekeeping</vt:lpstr>
      <vt:lpstr>Future Updates</vt:lpstr>
      <vt:lpstr>Agenda  </vt:lpstr>
      <vt:lpstr>Purpose of briefing  </vt:lpstr>
      <vt:lpstr>Licensing Update - applications received</vt:lpstr>
      <vt:lpstr>End of the early bird</vt:lpstr>
      <vt:lpstr>Licence fees</vt:lpstr>
      <vt:lpstr>Mandatory HMO licence fees – April 2020</vt:lpstr>
      <vt:lpstr>Scheme Objectives</vt:lpstr>
      <vt:lpstr>Inspections</vt:lpstr>
      <vt:lpstr>Information for landlords/tenants</vt:lpstr>
      <vt:lpstr>Information for landlords/tenants</vt:lpstr>
      <vt:lpstr>Communication </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c:creator>
  <cp:lastModifiedBy>Jenny Hall</cp:lastModifiedBy>
  <cp:revision>177</cp:revision>
  <cp:lastPrinted>2018-02-16T15:30:50Z</cp:lastPrinted>
  <dcterms:created xsi:type="dcterms:W3CDTF">2018-01-17T16:43:19Z</dcterms:created>
  <dcterms:modified xsi:type="dcterms:W3CDTF">2020-11-02T10:13:48Z</dcterms:modified>
</cp:coreProperties>
</file>